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15.xml" ContentType="application/vnd.openxmlformats-officedocument.presentationml.notesSlide+xml"/>
  <Override PartName="/ppt/tags/tag274.xml" ContentType="application/vnd.openxmlformats-officedocument.presentationml.tags+xml"/>
  <Override PartName="/ppt/notesSlides/notesSlide16.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17.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18.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19.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20.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1.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22.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23.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24.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25.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6.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27.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28.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3" r:id="rId2"/>
    <p:sldId id="314" r:id="rId3"/>
    <p:sldId id="267" r:id="rId4"/>
    <p:sldId id="322" r:id="rId5"/>
    <p:sldId id="268" r:id="rId6"/>
    <p:sldId id="269" r:id="rId7"/>
    <p:sldId id="278" r:id="rId8"/>
    <p:sldId id="290" r:id="rId9"/>
    <p:sldId id="259" r:id="rId10"/>
    <p:sldId id="321" r:id="rId11"/>
    <p:sldId id="306" r:id="rId12"/>
    <p:sldId id="318" r:id="rId13"/>
    <p:sldId id="319" r:id="rId14"/>
    <p:sldId id="275" r:id="rId15"/>
    <p:sldId id="283" r:id="rId16"/>
    <p:sldId id="323" r:id="rId17"/>
    <p:sldId id="320" r:id="rId18"/>
    <p:sldId id="315" r:id="rId19"/>
    <p:sldId id="309" r:id="rId20"/>
    <p:sldId id="310" r:id="rId21"/>
    <p:sldId id="311" r:id="rId22"/>
    <p:sldId id="312" r:id="rId23"/>
    <p:sldId id="313" r:id="rId24"/>
    <p:sldId id="285" r:id="rId25"/>
    <p:sldId id="316" r:id="rId26"/>
    <p:sldId id="266" r:id="rId27"/>
    <p:sldId id="261" r:id="rId28"/>
    <p:sldId id="262" r:id="rId29"/>
    <p:sldId id="325" r:id="rId30"/>
    <p:sldId id="32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7" autoAdjust="0"/>
  </p:normalViewPr>
  <p:slideViewPr>
    <p:cSldViewPr snapToGrid="0" snapToObjects="1">
      <p:cViewPr varScale="1">
        <p:scale>
          <a:sx n="88" d="100"/>
          <a:sy n="88" d="100"/>
        </p:scale>
        <p:origin x="-1267"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C4090-E3E0-4B5E-AACA-941776ABDA7D}" type="datetimeFigureOut">
              <a:rPr lang="en-US" smtClean="0"/>
              <a:t>7/27/2011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A63A77-31D9-4D00-8723-779B4C37B847}" type="slidenum">
              <a:rPr lang="en-US" smtClean="0"/>
              <a:t>‹#›</a:t>
            </a:fld>
            <a:endParaRPr lang="en-US"/>
          </a:p>
        </p:txBody>
      </p:sp>
    </p:spTree>
    <p:extLst>
      <p:ext uri="{BB962C8B-B14F-4D97-AF65-F5344CB8AC3E}">
        <p14:creationId xmlns:p14="http://schemas.microsoft.com/office/powerpoint/2010/main" val="18386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baseline="0" dirty="0" smtClean="0"/>
              <a:t>IT literacy courses and curriculum date back to the 1960s at Dartmouth.</a:t>
            </a:r>
          </a:p>
          <a:p>
            <a:endParaRPr lang="en-US" sz="2000" baseline="0" dirty="0" smtClean="0"/>
          </a:p>
          <a:p>
            <a:r>
              <a:rPr lang="en-US" sz="2000" baseline="0" dirty="0" smtClean="0"/>
              <a:t>The curriculum has been revised over the years as new platforms for developing and delivering applications emerged.</a:t>
            </a:r>
          </a:p>
          <a:p>
            <a:endParaRPr lang="en-US" sz="2000" baseline="0" dirty="0" smtClean="0"/>
          </a:p>
          <a:p>
            <a:r>
              <a:rPr lang="en-US" sz="2000" baseline="0" dirty="0" smtClean="0"/>
              <a:t>Today, many students take IT literacy courses, but the curricula vary somewhat as a function of the student’s major field.</a:t>
            </a:r>
          </a:p>
          <a:p>
            <a:endParaRPr lang="en-US" sz="2000" baseline="0" dirty="0" smtClean="0"/>
          </a:p>
          <a:p>
            <a:r>
              <a:rPr lang="en-US" sz="2000" baseline="0" dirty="0" smtClean="0"/>
              <a:t>I have developed a set of modules, from which a customized course or a few modules to supplement a textbook can be selected.</a:t>
            </a:r>
          </a:p>
          <a:p>
            <a:endParaRPr lang="en-US" sz="2000" baseline="0" dirty="0" smtClean="0"/>
          </a:p>
          <a:p>
            <a:r>
              <a:rPr lang="en-US" sz="2000" baseline="0" dirty="0" smtClean="0"/>
              <a:t>The modules have a uniform </a:t>
            </a:r>
            <a:r>
              <a:rPr lang="en-US" sz="2000" baseline="0" smtClean="0"/>
              <a:t>format that I </a:t>
            </a:r>
            <a:r>
              <a:rPr lang="en-US" sz="2000" baseline="0" dirty="0" smtClean="0"/>
              <a:t>will describe.</a:t>
            </a:r>
          </a:p>
          <a:p>
            <a:endParaRPr lang="en-US" sz="2000" baseline="0" dirty="0" smtClean="0"/>
          </a:p>
          <a:p>
            <a:endParaRPr lang="en-US" sz="2000" baseline="0" dirty="0" smtClean="0"/>
          </a:p>
          <a:p>
            <a:endParaRPr lang="en-US" sz="2000" baseline="0" dirty="0" smtClean="0"/>
          </a:p>
          <a:p>
            <a:endParaRPr lang="en-US"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a:t>
            </a:r>
            <a:r>
              <a:rPr lang="en-US" sz="2000" baseline="0" dirty="0" smtClean="0"/>
              <a:t> courses offered by the two departments are not identical, but there is considerable overlap.</a:t>
            </a:r>
          </a:p>
          <a:p>
            <a:endParaRPr lang="en-US" sz="2000" baseline="0" dirty="0" smtClean="0"/>
          </a:p>
          <a:p>
            <a:r>
              <a:rPr lang="en-US" sz="2000" baseline="0" dirty="0" smtClean="0"/>
              <a:t>But, there is still more variation.</a:t>
            </a:r>
            <a:endParaRPr lang="en-US"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two departments</a:t>
            </a:r>
            <a:r>
              <a:rPr lang="en-US" sz="2000" baseline="0" dirty="0" smtClean="0"/>
              <a:t> serve their majors and also offer service courses for students in other departments.</a:t>
            </a:r>
          </a:p>
          <a:p>
            <a:endParaRPr lang="en-US" sz="2000" baseline="0" dirty="0" smtClean="0"/>
          </a:p>
          <a:p>
            <a:r>
              <a:rPr lang="en-US" sz="2000" baseline="0" dirty="0" smtClean="0"/>
              <a:t>On our campus, the CIS department covers their majors as well as all other business students.</a:t>
            </a:r>
          </a:p>
          <a:p>
            <a:endParaRPr lang="en-US" sz="2000" baseline="0" dirty="0" smtClean="0"/>
          </a:p>
          <a:p>
            <a:r>
              <a:rPr lang="en-US" sz="2000" baseline="0" dirty="0" smtClean="0"/>
              <a:t>The CS department covers their majors and offers a service course for education.</a:t>
            </a:r>
          </a:p>
          <a:p>
            <a:endParaRPr lang="en-US" sz="2000" baseline="0" dirty="0" smtClean="0"/>
          </a:p>
          <a:p>
            <a:r>
              <a:rPr lang="en-US" sz="2000" baseline="0" dirty="0" smtClean="0"/>
              <a:t>The requirements of the IT majors and others are not the same.</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For example, there are seven topic modules dealing with TCP/IP.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An instructor teaching IT literacy for IT majors or an introduction to data communication, would cover all seven modules, while an instructor teaching IT literacy for general business students might include only the TCP/IP overview module.</a:t>
            </a:r>
            <a:endParaRPr lang="en-US" sz="2000" dirty="0" smtClean="0"/>
          </a:p>
          <a:p>
            <a:endParaRPr lang="en-US" sz="2000" baseline="0" dirty="0" smtClean="0"/>
          </a:p>
          <a:p>
            <a:r>
              <a:rPr lang="en-US" sz="2000" baseline="0" dirty="0" smtClean="0"/>
              <a:t>And the situation is still more complex.</a:t>
            </a:r>
          </a:p>
        </p:txBody>
      </p:sp>
      <p:sp>
        <p:nvSpPr>
          <p:cNvPr id="4" name="Slide Number Placeholder 3"/>
          <p:cNvSpPr>
            <a:spLocks noGrp="1"/>
          </p:cNvSpPr>
          <p:nvPr>
            <p:ph type="sldNum" sz="quarter" idx="10"/>
          </p:nvPr>
        </p:nvSpPr>
        <p:spPr/>
        <p:txBody>
          <a:bodyPr/>
          <a:lstStyle/>
          <a:p>
            <a:fld id="{5DC71822-4C48-4054-802C-DE4A10B77D14}" type="slidenum">
              <a:rPr lang="en-US" smtClean="0"/>
              <a:t>11</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Today,</a:t>
            </a:r>
            <a:r>
              <a:rPr lang="en-US" sz="2000" baseline="0" dirty="0" smtClean="0"/>
              <a:t> e</a:t>
            </a:r>
            <a:r>
              <a:rPr lang="en-US" sz="2000" dirty="0" smtClean="0"/>
              <a:t>veryone</a:t>
            </a:r>
            <a:r>
              <a:rPr lang="en-US" sz="2000" baseline="0" dirty="0" smtClean="0"/>
              <a:t> is a creator and a manipulator of information.</a:t>
            </a:r>
          </a:p>
          <a:p>
            <a:endParaRPr lang="en-US" sz="2000" baseline="0" dirty="0" smtClean="0"/>
          </a:p>
          <a:p>
            <a:r>
              <a:rPr lang="en-US" sz="2000" baseline="0" dirty="0" smtClean="0"/>
              <a:t>Students in every field – art, music, literature, journalism, the sciences, and so forth all require somewhat different IT literacy foundations.</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a:t>
            </a:r>
            <a:r>
              <a:rPr lang="en-US" sz="2000" baseline="0" dirty="0" smtClean="0"/>
              <a:t> is a</a:t>
            </a:r>
            <a:r>
              <a:rPr lang="en-US" sz="2000" dirty="0" smtClean="0"/>
              <a:t>nother variation on the theme.</a:t>
            </a:r>
          </a:p>
          <a:p>
            <a:endParaRPr lang="en-US" sz="2000" dirty="0" smtClean="0"/>
          </a:p>
          <a:p>
            <a:r>
              <a:rPr lang="en-US" sz="2000" dirty="0" smtClean="0"/>
              <a:t>Some schools prefer to p</a:t>
            </a:r>
            <a:r>
              <a:rPr lang="en-US" sz="2000" baseline="0" dirty="0" smtClean="0"/>
              <a:t>resent IT literacy as a single, lower division course, others spread it through the curriculum.</a:t>
            </a:r>
          </a:p>
          <a:p>
            <a:endParaRPr lang="en-US" sz="2000" baseline="0" dirty="0" smtClean="0"/>
          </a:p>
          <a:p>
            <a:r>
              <a:rPr lang="en-US" sz="2000" baseline="0" dirty="0" smtClean="0"/>
              <a:t>For example, a business school might want to include an introduction to spreadsheets as part of a lower division accounting or finance class or and chemistry or biology might want to include a bit of image processing in their introductory courses.</a:t>
            </a:r>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388314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my solution for dealing</a:t>
            </a:r>
            <a:r>
              <a:rPr lang="en-US" sz="2000" baseline="0" dirty="0" smtClean="0"/>
              <a:t> with complexity – can you figure this slide out?</a:t>
            </a:r>
          </a:p>
          <a:p>
            <a:endParaRPr lang="en-US" sz="2000" baseline="0" dirty="0" smtClean="0"/>
          </a:p>
          <a:p>
            <a:r>
              <a:rPr lang="en-US" sz="2000" baseline="0" dirty="0" smtClean="0"/>
              <a:t>Pause and give it a try before going 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130871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My solution is a</a:t>
            </a:r>
            <a:r>
              <a:rPr lang="en-US" sz="2000" baseline="0" dirty="0" smtClean="0"/>
              <a:t> set of modules.</a:t>
            </a:r>
          </a:p>
          <a:p>
            <a:endParaRPr lang="en-US" sz="2000" baseline="0" dirty="0" smtClean="0"/>
          </a:p>
          <a:p>
            <a:r>
              <a:rPr lang="en-US" sz="2000" baseline="0" dirty="0" smtClean="0"/>
              <a:t>A complete course can be assembled from a subset of those modules.</a:t>
            </a:r>
          </a:p>
          <a:p>
            <a:endParaRPr lang="en-US" sz="2000" baseline="0" dirty="0" smtClean="0"/>
          </a:p>
          <a:p>
            <a:r>
              <a:rPr lang="en-US" sz="2000" baseline="0" dirty="0" smtClean="0"/>
              <a:t>Or an existing course can be augmented with a smaller subset.</a:t>
            </a:r>
          </a:p>
          <a:p>
            <a:endParaRPr lang="en-US" sz="2000" baseline="0" dirty="0" smtClean="0"/>
          </a:p>
          <a:p>
            <a:r>
              <a:rPr lang="en-US" sz="2000" baseline="0" dirty="0" smtClean="0"/>
              <a:t>For example, and English class might use a few modules on writing for the Internet and a journalism class a few modules on audio recording and editing.</a:t>
            </a:r>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130871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Each module</a:t>
            </a:r>
            <a:r>
              <a:rPr lang="en-US" sz="2000" baseline="0" dirty="0" smtClean="0"/>
              <a:t> has a unique URL.</a:t>
            </a:r>
          </a:p>
          <a:p>
            <a:endParaRPr lang="en-US" sz="2000" baseline="0" dirty="0" smtClean="0"/>
          </a:p>
          <a:p>
            <a:r>
              <a:rPr lang="en-US" sz="2000" baseline="0" dirty="0" smtClean="0"/>
              <a:t>We can easily define an entire course by compiling a list of modules or include a link to a single module to supplement a course.</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16</a:t>
            </a:fld>
            <a:endParaRPr lang="en-US"/>
          </a:p>
        </p:txBody>
      </p:sp>
    </p:spTree>
    <p:extLst>
      <p:ext uri="{BB962C8B-B14F-4D97-AF65-F5344CB8AC3E}">
        <p14:creationId xmlns:p14="http://schemas.microsoft.com/office/powerpoint/2010/main" val="118149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addition to allowing us to serve</a:t>
            </a:r>
            <a:r>
              <a:rPr lang="en-US" sz="2000" baseline="0" dirty="0" smtClean="0"/>
              <a:t> a variety of student needs, m</a:t>
            </a:r>
            <a:r>
              <a:rPr lang="en-US" sz="2000" dirty="0" smtClean="0"/>
              <a:t>odular</a:t>
            </a:r>
            <a:r>
              <a:rPr lang="en-US" sz="2000" baseline="0" dirty="0" smtClean="0"/>
              <a:t> projects scale easily.</a:t>
            </a:r>
          </a:p>
          <a:p>
            <a:endParaRPr lang="en-US" sz="2000" baseline="0" dirty="0" smtClean="0"/>
          </a:p>
          <a:p>
            <a:r>
              <a:rPr lang="en-US" sz="2000" baseline="0" dirty="0" smtClean="0"/>
              <a:t>A community of faculty and students can form around the overall project or as little as one module.</a:t>
            </a:r>
          </a:p>
          <a:p>
            <a:endParaRPr lang="en-US" sz="2000" baseline="0" dirty="0" smtClean="0"/>
          </a:p>
          <a:p>
            <a:r>
              <a:rPr lang="en-US" sz="2000" baseline="0" dirty="0" smtClean="0"/>
              <a:t>Since each topic module is a blog post with a unique URL, there is a built-in mechanism for comments and discussion.</a:t>
            </a:r>
          </a:p>
          <a:p>
            <a:endParaRPr lang="en-US" sz="2000" baseline="0" dirty="0" smtClean="0"/>
          </a:p>
          <a:p>
            <a:r>
              <a:rPr lang="en-US" sz="2000" baseline="0" dirty="0" smtClean="0"/>
              <a:t>Wikipedia provides and example of the scalability of modular projects.</a:t>
            </a:r>
          </a:p>
          <a:p>
            <a:endParaRPr lang="en-US" sz="2000" baseline="0" dirty="0" smtClean="0"/>
          </a:p>
          <a:p>
            <a:r>
              <a:rPr lang="en-US" sz="2000" baseline="0" dirty="0" smtClean="0"/>
              <a:t>While some contributors concern themselves with the overall encyclopedia, others focus on one or a few articles.</a:t>
            </a:r>
          </a:p>
        </p:txBody>
      </p:sp>
      <p:sp>
        <p:nvSpPr>
          <p:cNvPr id="4" name="Slide Number Placeholder 3"/>
          <p:cNvSpPr>
            <a:spLocks noGrp="1"/>
          </p:cNvSpPr>
          <p:nvPr>
            <p:ph type="sldNum" sz="quarter" idx="10"/>
          </p:nvPr>
        </p:nvSpPr>
        <p:spPr/>
        <p:txBody>
          <a:bodyPr/>
          <a:lstStyle/>
          <a:p>
            <a:fld id="{5DC71822-4C48-4054-802C-DE4A10B77D14}" type="slidenum">
              <a:rPr lang="en-US" smtClean="0"/>
              <a:t>17</a:t>
            </a:fld>
            <a:endParaRPr lang="en-US"/>
          </a:p>
        </p:txBody>
      </p:sp>
    </p:spTree>
    <p:extLst>
      <p:ext uri="{BB962C8B-B14F-4D97-AF65-F5344CB8AC3E}">
        <p14:creationId xmlns:p14="http://schemas.microsoft.com/office/powerpoint/2010/main" val="1752338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18</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So far, I have about 90 </a:t>
            </a:r>
            <a:r>
              <a:rPr lang="en-US" sz="2000" baseline="0" dirty="0" smtClean="0"/>
              <a:t>topic modules, organized as shown here.</a:t>
            </a:r>
          </a:p>
          <a:p>
            <a:endParaRPr lang="en-US" sz="2000" baseline="0" dirty="0" smtClean="0"/>
          </a:p>
          <a:p>
            <a:r>
              <a:rPr lang="en-US" sz="2000" baseline="0" dirty="0" smtClean="0"/>
              <a:t>Each is roughly equivalent to a section in a textbook chapter – we cover around 6 per week.</a:t>
            </a:r>
          </a:p>
          <a:p>
            <a:endParaRPr lang="en-US" sz="2000" baseline="0" dirty="0" smtClean="0"/>
          </a:p>
          <a:p>
            <a:r>
              <a:rPr lang="en-US" sz="2000" baseline="0" dirty="0" smtClean="0"/>
              <a:t>I am continuously adding new modules and revising others after using them.</a:t>
            </a:r>
          </a:p>
          <a:p>
            <a:endParaRPr lang="en-US" sz="2000" baseline="0" dirty="0" smtClean="0"/>
          </a:p>
          <a:p>
            <a:r>
              <a:rPr lang="en-US" sz="2000" baseline="0" dirty="0" smtClean="0"/>
              <a:t>Let’s look at the format of a typical topic module.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a</a:t>
            </a:r>
            <a:r>
              <a:rPr lang="en-US" sz="2000" baseline="0" dirty="0" smtClean="0"/>
              <a:t> sample topic module.</a:t>
            </a:r>
          </a:p>
          <a:p>
            <a:endParaRPr lang="en-US" sz="2000" baseline="0" dirty="0" smtClean="0"/>
          </a:p>
          <a:p>
            <a:r>
              <a:rPr lang="en-US" sz="2000" dirty="0" smtClean="0"/>
              <a:t>Each topic</a:t>
            </a:r>
            <a:r>
              <a:rPr lang="en-US" sz="2000" baseline="0" dirty="0" smtClean="0"/>
              <a:t> module has an </a:t>
            </a:r>
            <a:r>
              <a:rPr lang="en-US" sz="2000" dirty="0" smtClean="0"/>
              <a:t>original PowerPoint presentation.</a:t>
            </a:r>
          </a:p>
          <a:p>
            <a:endParaRPr lang="en-US" sz="2000" baseline="0" dirty="0" smtClean="0"/>
          </a:p>
          <a:p>
            <a:r>
              <a:rPr lang="en-US" sz="2000" baseline="0" dirty="0" smtClean="0"/>
              <a:t>They also have lists of the skills and concepts covered, keyword tags (labels), transcripts, assignments and links to pre-requisite modules.</a:t>
            </a:r>
          </a:p>
          <a:p>
            <a:endParaRPr lang="en-US" sz="2000" baseline="0" dirty="0" smtClean="0"/>
          </a:p>
          <a:p>
            <a:r>
              <a:rPr lang="en-US" sz="2000" baseline="0" dirty="0" smtClean="0"/>
              <a:t>I’m adding narrated videos as time allows and creating a new module or two every week.</a:t>
            </a:r>
          </a:p>
        </p:txBody>
      </p:sp>
      <p:sp>
        <p:nvSpPr>
          <p:cNvPr id="4" name="Slide Number Placeholder 3"/>
          <p:cNvSpPr>
            <a:spLocks noGrp="1"/>
          </p:cNvSpPr>
          <p:nvPr>
            <p:ph type="sldNum" sz="quarter" idx="10"/>
          </p:nvPr>
        </p:nvSpPr>
        <p:spPr/>
        <p:txBody>
          <a:bodyPr/>
          <a:lstStyle/>
          <a:p>
            <a:fld id="{5DC71822-4C48-4054-802C-DE4A10B77D14}" type="slidenum">
              <a:rPr lang="en-US" smtClean="0"/>
              <a:t>19</a:t>
            </a:fld>
            <a:endParaRPr lang="en-US"/>
          </a:p>
        </p:txBody>
      </p:sp>
    </p:spTree>
    <p:extLst>
      <p:ext uri="{BB962C8B-B14F-4D97-AF65-F5344CB8AC3E}">
        <p14:creationId xmlns:p14="http://schemas.microsoft.com/office/powerpoint/2010/main" val="396628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This presentation does not fit </a:t>
            </a:r>
            <a:r>
              <a:rPr lang="en-US" sz="2000" i="1" dirty="0" smtClean="0"/>
              <a:t>within</a:t>
            </a:r>
            <a:r>
              <a:rPr lang="en-US" sz="2000" dirty="0" smtClean="0"/>
              <a:t> the course, it is a meta-presentation</a:t>
            </a:r>
            <a:r>
              <a:rPr lang="en-US" sz="2000" baseline="0" dirty="0" smtClean="0"/>
              <a:t> </a:t>
            </a:r>
            <a:r>
              <a:rPr lang="en-US" sz="2000" i="1" baseline="0" dirty="0" smtClean="0"/>
              <a:t>about</a:t>
            </a:r>
            <a:r>
              <a:rPr lang="en-US" sz="2000" baseline="0" dirty="0" smtClean="0"/>
              <a:t> the course.</a:t>
            </a:r>
            <a:endParaRPr lang="en-US" sz="2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Each PowerPoint</a:t>
            </a:r>
            <a:r>
              <a:rPr lang="en-US" sz="2000" baseline="0" dirty="0" smtClean="0"/>
              <a:t> </a:t>
            </a:r>
            <a:r>
              <a:rPr lang="en-US" sz="2000" dirty="0" smtClean="0"/>
              <a:t>presentation has the</a:t>
            </a:r>
            <a:r>
              <a:rPr lang="en-US" sz="2000" baseline="0" dirty="0" smtClean="0"/>
              <a:t> same</a:t>
            </a:r>
            <a:r>
              <a:rPr lang="en-US" sz="2000" dirty="0" smtClean="0"/>
              <a:t> format.</a:t>
            </a:r>
          </a:p>
          <a:p>
            <a:endParaRPr lang="en-US" sz="2000" dirty="0" smtClean="0"/>
          </a:p>
          <a:p>
            <a:r>
              <a:rPr lang="en-US" sz="2000" dirty="0" smtClean="0"/>
              <a:t>The header consists of two slides.</a:t>
            </a:r>
          </a:p>
          <a:p>
            <a:endParaRPr lang="en-US" sz="2000" dirty="0" smtClean="0"/>
          </a:p>
          <a:p>
            <a:r>
              <a:rPr lang="en-US" sz="2000" dirty="0" smtClean="0"/>
              <a:t>One</a:t>
            </a:r>
            <a:r>
              <a:rPr lang="en-US" sz="2000" baseline="0" dirty="0" smtClean="0"/>
              <a:t> lists the title and the skills and concepts covered in the presentation; the second shows where the module fits within our class outline.</a:t>
            </a:r>
          </a:p>
          <a:p>
            <a:endParaRPr lang="en-US" sz="2000" baseline="0" dirty="0" smtClean="0"/>
          </a:p>
          <a:p>
            <a:r>
              <a:rPr lang="en-US" sz="2000" baseline="0" dirty="0" smtClean="0"/>
              <a:t>The Footer is three slides -- a summary, self-study questions and links to external resources.</a:t>
            </a:r>
          </a:p>
          <a:p>
            <a:endParaRPr lang="en-US" sz="2000" dirty="0"/>
          </a:p>
        </p:txBody>
      </p:sp>
      <p:sp>
        <p:nvSpPr>
          <p:cNvPr id="4" name="Slide Number Placeholder 3"/>
          <p:cNvSpPr>
            <a:spLocks noGrp="1"/>
          </p:cNvSpPr>
          <p:nvPr>
            <p:ph type="sldNum" sz="quarter" idx="10"/>
          </p:nvPr>
        </p:nvSpPr>
        <p:spPr/>
        <p:txBody>
          <a:bodyPr/>
          <a:lstStyle/>
          <a:p>
            <a:fld id="{D74CF694-CA2A-48C6-B7C7-AADE1DA0940B}" type="slidenum">
              <a:rPr lang="en-US" smtClean="0"/>
              <a:t>20</a:t>
            </a:fld>
            <a:endParaRPr lang="en-US"/>
          </a:p>
        </p:txBody>
      </p:sp>
    </p:spTree>
    <p:extLst>
      <p:ext uri="{BB962C8B-B14F-4D97-AF65-F5344CB8AC3E}">
        <p14:creationId xmlns:p14="http://schemas.microsoft.com/office/powerpoint/2010/main" val="366865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Each slide also has text notes.</a:t>
            </a:r>
          </a:p>
          <a:p>
            <a:endParaRPr lang="en-US" sz="2000" baseline="0" dirty="0" smtClean="0"/>
          </a:p>
          <a:p>
            <a:r>
              <a:rPr lang="en-US" sz="2000" baseline="0" dirty="0" smtClean="0"/>
              <a:t>The notes serve as a script for the narrated video of the presentation.</a:t>
            </a:r>
          </a:p>
          <a:p>
            <a:endParaRPr lang="en-US" sz="2000" baseline="0" dirty="0" smtClean="0"/>
          </a:p>
        </p:txBody>
      </p:sp>
      <p:sp>
        <p:nvSpPr>
          <p:cNvPr id="4" name="Slide Number Placeholder 3"/>
          <p:cNvSpPr>
            <a:spLocks noGrp="1"/>
          </p:cNvSpPr>
          <p:nvPr>
            <p:ph type="sldNum" sz="quarter" idx="10"/>
          </p:nvPr>
        </p:nvSpPr>
        <p:spPr/>
        <p:txBody>
          <a:bodyPr/>
          <a:lstStyle/>
          <a:p>
            <a:fld id="{D74CF694-CA2A-48C6-B7C7-AADE1DA0940B}" type="slidenum">
              <a:rPr lang="en-US" smtClean="0"/>
              <a:t>21</a:t>
            </a:fld>
            <a:endParaRPr lang="en-US"/>
          </a:p>
        </p:txBody>
      </p:sp>
    </p:spTree>
    <p:extLst>
      <p:ext uri="{BB962C8B-B14F-4D97-AF65-F5344CB8AC3E}">
        <p14:creationId xmlns:p14="http://schemas.microsoft.com/office/powerpoint/2010/main" val="115264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Using the script, I produce a video with a linked table of contents on the side.</a:t>
            </a:r>
          </a:p>
          <a:p>
            <a:endParaRPr lang="en-US" sz="2000" baseline="0" dirty="0" smtClean="0"/>
          </a:p>
          <a:p>
            <a:r>
              <a:rPr lang="en-US" sz="2000" baseline="0" dirty="0" smtClean="0"/>
              <a:t>Students can watch the video using the normal video controls or they can jump directly to any narrated slide by clicking its entry in the table of contents.</a:t>
            </a:r>
          </a:p>
          <a:p>
            <a:endParaRPr lang="en-US" sz="2000" baseline="0" dirty="0" smtClean="0"/>
          </a:p>
          <a:p>
            <a:r>
              <a:rPr lang="en-US" sz="2000" baseline="0" dirty="0" smtClean="0"/>
              <a:t>Note that there are no video transitions between the slides and no live video of me talking.</a:t>
            </a:r>
          </a:p>
          <a:p>
            <a:endParaRPr lang="en-US" sz="2000" baseline="0" dirty="0" smtClean="0"/>
          </a:p>
          <a:p>
            <a:r>
              <a:rPr lang="en-US" sz="2000" baseline="0" dirty="0" smtClean="0"/>
              <a:t>That keeps the file sizes small.</a:t>
            </a:r>
          </a:p>
        </p:txBody>
      </p:sp>
      <p:sp>
        <p:nvSpPr>
          <p:cNvPr id="4" name="Slide Number Placeholder 3"/>
          <p:cNvSpPr>
            <a:spLocks noGrp="1"/>
          </p:cNvSpPr>
          <p:nvPr>
            <p:ph type="sldNum" sz="quarter" idx="10"/>
          </p:nvPr>
        </p:nvSpPr>
        <p:spPr/>
        <p:txBody>
          <a:bodyPr/>
          <a:lstStyle/>
          <a:p>
            <a:fld id="{D74CF694-CA2A-48C6-B7C7-AADE1DA0940B}" type="slidenum">
              <a:rPr lang="en-US" smtClean="0"/>
              <a:t>22</a:t>
            </a:fld>
            <a:endParaRPr lang="en-US"/>
          </a:p>
        </p:txBody>
      </p:sp>
    </p:spTree>
    <p:extLst>
      <p:ext uri="{BB962C8B-B14F-4D97-AF65-F5344CB8AC3E}">
        <p14:creationId xmlns:p14="http://schemas.microsoft.com/office/powerpoint/2010/main" val="235654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 also use the script notes to prepare a presentation transcript.</a:t>
            </a:r>
          </a:p>
          <a:p>
            <a:endParaRPr lang="en-US" sz="2000" baseline="0" dirty="0" smtClean="0"/>
          </a:p>
          <a:p>
            <a:r>
              <a:rPr lang="en-US" sz="2000" baseline="0" dirty="0" smtClean="0"/>
              <a:t>As shown here, the slides and notes are shown side-by side.</a:t>
            </a:r>
          </a:p>
          <a:p>
            <a:endParaRPr lang="en-US" sz="2000" baseline="0" dirty="0" smtClean="0"/>
          </a:p>
          <a:p>
            <a:r>
              <a:rPr lang="en-US" sz="2000" baseline="0" dirty="0" smtClean="0"/>
              <a:t>This format is useful for a student actively studying the presentation as opposed to passively watching it in class.</a:t>
            </a:r>
          </a:p>
          <a:p>
            <a:endParaRPr lang="en-US" sz="2000" baseline="0" dirty="0" smtClean="0"/>
          </a:p>
          <a:p>
            <a:r>
              <a:rPr lang="en-US" sz="2000" baseline="0" dirty="0" smtClean="0"/>
              <a:t>Students can print these out, creating an informal, focused textbook.</a:t>
            </a:r>
          </a:p>
        </p:txBody>
      </p:sp>
      <p:sp>
        <p:nvSpPr>
          <p:cNvPr id="4" name="Slide Number Placeholder 3"/>
          <p:cNvSpPr>
            <a:spLocks noGrp="1"/>
          </p:cNvSpPr>
          <p:nvPr>
            <p:ph type="sldNum" sz="quarter" idx="10"/>
          </p:nvPr>
        </p:nvSpPr>
        <p:spPr/>
        <p:txBody>
          <a:bodyPr/>
          <a:lstStyle/>
          <a:p>
            <a:fld id="{D74CF694-CA2A-48C6-B7C7-AADE1DA0940B}" type="slidenum">
              <a:rPr lang="en-US" smtClean="0"/>
              <a:t>23</a:t>
            </a:fld>
            <a:endParaRPr lang="en-US"/>
          </a:p>
        </p:txBody>
      </p:sp>
    </p:spTree>
    <p:extLst>
      <p:ext uri="{BB962C8B-B14F-4D97-AF65-F5344CB8AC3E}">
        <p14:creationId xmlns:p14="http://schemas.microsoft.com/office/powerpoint/2010/main" val="3956920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Our</a:t>
            </a:r>
            <a:r>
              <a:rPr lang="en-US" sz="2000" baseline="0" dirty="0" smtClean="0"/>
              <a:t> implementation is simple.</a:t>
            </a:r>
          </a:p>
          <a:p>
            <a:endParaRPr lang="en-US" sz="2000" baseline="0" dirty="0" smtClean="0"/>
          </a:p>
          <a:p>
            <a:r>
              <a:rPr lang="en-US" sz="2000" baseline="0" dirty="0" smtClean="0"/>
              <a:t>We use two blogs as databases – one for the topic modules, a second for the assignments.</a:t>
            </a:r>
            <a:endParaRPr lang="en-US" sz="2000" dirty="0" smtClean="0"/>
          </a:p>
          <a:p>
            <a:endParaRPr lang="en-US" sz="2000" baseline="0" dirty="0" smtClean="0"/>
          </a:p>
          <a:p>
            <a:r>
              <a:rPr lang="en-US" sz="2000" baseline="0" dirty="0" smtClean="0"/>
              <a:t>In addition to being easy and free, </a:t>
            </a:r>
            <a:r>
              <a:rPr lang="en-US" sz="2000" baseline="0" smtClean="0"/>
              <a:t>we can use </a:t>
            </a:r>
            <a:r>
              <a:rPr lang="en-US" sz="2000" baseline="0" dirty="0" smtClean="0"/>
              <a:t>the blog’s text search and keyword tagging feature to retrieve modules.</a:t>
            </a:r>
          </a:p>
          <a:p>
            <a:endParaRPr lang="en-US" sz="2000" baseline="0" dirty="0" smtClean="0"/>
          </a:p>
          <a:p>
            <a:r>
              <a:rPr lang="en-US" sz="2000" baseline="0" dirty="0" smtClean="0"/>
              <a:t>As shown here, seven of the modules are tagged with the key word </a:t>
            </a:r>
            <a:r>
              <a:rPr lang="en-US" sz="2000" i="1" baseline="0" dirty="0" smtClean="0"/>
              <a:t>TCP/IP</a:t>
            </a:r>
            <a:r>
              <a:rPr lang="en-US" sz="2000" i="0" baseline="0" dirty="0" smtClean="0"/>
              <a:t>, making it easy to retrieve and review them.</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24</a:t>
            </a:fld>
            <a:endParaRPr lang="en-US"/>
          </a:p>
        </p:txBody>
      </p:sp>
    </p:spTree>
    <p:extLst>
      <p:ext uri="{BB962C8B-B14F-4D97-AF65-F5344CB8AC3E}">
        <p14:creationId xmlns:p14="http://schemas.microsoft.com/office/powerpoint/2010/main" val="21102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a somewhat</a:t>
            </a:r>
            <a:r>
              <a:rPr lang="en-US" sz="2000" baseline="0" dirty="0" smtClean="0"/>
              <a:t> more detailed version of my class outline.</a:t>
            </a:r>
          </a:p>
          <a:p>
            <a:endParaRPr lang="en-US" sz="2000" baseline="0" dirty="0" smtClean="0"/>
          </a:p>
          <a:p>
            <a:r>
              <a:rPr lang="en-US" sz="2000" baseline="0" dirty="0" smtClean="0"/>
              <a:t>How should the outline be changed?</a:t>
            </a:r>
          </a:p>
          <a:p>
            <a:endParaRPr lang="en-US" sz="2000" baseline="0" dirty="0" smtClean="0"/>
          </a:p>
          <a:p>
            <a:r>
              <a:rPr lang="en-US" sz="2000" dirty="0" smtClean="0"/>
              <a:t>Which skills and concepts do you think should be included in the IT literacy curriculum?</a:t>
            </a:r>
          </a:p>
          <a:p>
            <a:endParaRPr lang="en-US" sz="2000" dirty="0" smtClean="0"/>
          </a:p>
          <a:p>
            <a:r>
              <a:rPr lang="en-US" sz="2000" dirty="0" smtClean="0"/>
              <a:t>Post and</a:t>
            </a:r>
            <a:r>
              <a:rPr lang="en-US" sz="2000" baseline="0" dirty="0" smtClean="0"/>
              <a:t> discuss your views on this wiki.</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25</a:t>
            </a:fld>
            <a:endParaRPr lang="en-US"/>
          </a:p>
        </p:txBody>
      </p:sp>
    </p:spTree>
    <p:extLst>
      <p:ext uri="{BB962C8B-B14F-4D97-AF65-F5344CB8AC3E}">
        <p14:creationId xmlns:p14="http://schemas.microsoft.com/office/powerpoint/2010/main" val="3188790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a:t>
            </a:r>
            <a:r>
              <a:rPr lang="en-US" sz="2000" dirty="0" smtClean="0"/>
              <a:t>reviewed</a:t>
            </a:r>
            <a:r>
              <a:rPr lang="en-US" sz="2000" baseline="0" dirty="0" smtClean="0"/>
              <a:t> the evolution of IT literacy courses from the 1960s to the present day, and saw that </a:t>
            </a:r>
            <a:r>
              <a:rPr lang="en-US" sz="2000" dirty="0" smtClean="0"/>
              <a:t>today IT literacy</a:t>
            </a:r>
            <a:r>
              <a:rPr lang="en-US" sz="2000" baseline="0" dirty="0" smtClean="0"/>
              <a:t> is a high-impact course taken by many students.</a:t>
            </a:r>
          </a:p>
          <a:p>
            <a:endParaRPr lang="en-US" sz="2000" baseline="0" dirty="0" smtClean="0"/>
          </a:p>
          <a:p>
            <a:r>
              <a:rPr lang="en-US" sz="2000" baseline="0" dirty="0" smtClean="0"/>
              <a:t>There is a lot of overlap, but the concepts and skills required by students with different majors vary.</a:t>
            </a:r>
          </a:p>
          <a:p>
            <a:endParaRPr lang="en-US" sz="2000" baseline="0" dirty="0" smtClean="0"/>
          </a:p>
          <a:p>
            <a:r>
              <a:rPr lang="en-US" sz="2000" baseline="0" dirty="0" smtClean="0"/>
              <a:t>A modular approach allows us to tailor the course to different majors.</a:t>
            </a:r>
          </a:p>
          <a:p>
            <a:endParaRPr lang="en-US" sz="2000" baseline="0" dirty="0" smtClean="0"/>
          </a:p>
          <a:p>
            <a:r>
              <a:rPr lang="en-US" sz="2000" baseline="0" dirty="0" smtClean="0"/>
              <a:t>Modular projects also scale well, since a community can form around the project as a whole or a single module.</a:t>
            </a:r>
          </a:p>
          <a:p>
            <a:endParaRPr lang="en-US" sz="2000" baseline="0" dirty="0" smtClean="0"/>
          </a:p>
          <a:p>
            <a:r>
              <a:rPr lang="en-US" sz="2000" baseline="0" dirty="0" smtClean="0"/>
              <a:t>We also reviewed the structure of the set of modules I am developing.</a:t>
            </a:r>
          </a:p>
        </p:txBody>
      </p:sp>
      <p:sp>
        <p:nvSpPr>
          <p:cNvPr id="4" name="Slide Number Placeholder 3"/>
          <p:cNvSpPr>
            <a:spLocks noGrp="1"/>
          </p:cNvSpPr>
          <p:nvPr>
            <p:ph type="sldNum" sz="quarter" idx="10"/>
          </p:nvPr>
        </p:nvSpPr>
        <p:spPr/>
        <p:txBody>
          <a:bodyPr/>
          <a:lstStyle/>
          <a:p>
            <a:fld id="{5DC71822-4C48-4054-802C-DE4A10B77D14}" type="slidenum">
              <a:rPr lang="en-US" smtClean="0"/>
              <a:t>26</a:t>
            </a:fld>
            <a:endParaRPr lang="en-US"/>
          </a:p>
        </p:txBody>
      </p:sp>
    </p:spTree>
    <p:extLst>
      <p:ext uri="{BB962C8B-B14F-4D97-AF65-F5344CB8AC3E}">
        <p14:creationId xmlns:p14="http://schemas.microsoft.com/office/powerpoint/2010/main" val="366924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27</a:t>
            </a:fld>
            <a:endParaRPr lang="en-US"/>
          </a:p>
        </p:txBody>
      </p:sp>
    </p:spTree>
    <p:extLst>
      <p:ext uri="{BB962C8B-B14F-4D97-AF65-F5344CB8AC3E}">
        <p14:creationId xmlns:p14="http://schemas.microsoft.com/office/powerpoint/2010/main" val="238357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cs typeface="Arial"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a:p>
        </p:txBody>
      </p:sp>
    </p:spTree>
    <p:extLst>
      <p:ext uri="{BB962C8B-B14F-4D97-AF65-F5344CB8AC3E}">
        <p14:creationId xmlns:p14="http://schemas.microsoft.com/office/powerpoint/2010/main" val="125321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smtClean="0"/>
              <a:t>Discussion …</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30</a:t>
            </a:fld>
            <a:endParaRPr lang="en-US"/>
          </a:p>
        </p:txBody>
      </p:sp>
    </p:spTree>
    <p:extLst>
      <p:ext uri="{BB962C8B-B14F-4D97-AF65-F5344CB8AC3E}">
        <p14:creationId xmlns:p14="http://schemas.microsoft.com/office/powerpoint/2010/main" val="318879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87E5A-ACC9-4E21-8C51-5A3991CA600B}" type="slidenum">
              <a:rPr lang="en-US"/>
              <a:pPr/>
              <a:t>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John</a:t>
            </a:r>
            <a:r>
              <a:rPr lang="en-US" sz="2000" baseline="0" dirty="0" smtClean="0"/>
              <a:t> </a:t>
            </a:r>
            <a:r>
              <a:rPr lang="en-US" sz="2000" baseline="0" dirty="0" err="1" smtClean="0"/>
              <a:t>Kemeny</a:t>
            </a:r>
            <a:r>
              <a:rPr lang="en-US" sz="2000" baseline="0" dirty="0" smtClean="0"/>
              <a:t> and Thomas Kurtz offered the first ever IT literacy class at Dartmouth College in the early 1960s.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They believed that every liberally educated undergraduate needed knowledge of computers and information technology, regardless of their major.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US National Science Foundation agreed, and funded their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Early</a:t>
            </a:r>
            <a:r>
              <a:rPr lang="en-US" sz="2000" baseline="0" dirty="0" smtClean="0"/>
              <a:t> computers worked on jobs submitted in punched cards.</a:t>
            </a:r>
          </a:p>
          <a:p>
            <a:endParaRPr lang="en-US" sz="2000" baseline="0" dirty="0" smtClean="0"/>
          </a:p>
          <a:p>
            <a:r>
              <a:rPr lang="en-US" sz="2000" baseline="0" dirty="0" smtClean="0"/>
              <a:t>Programmers and users did not directly interact with the computer.</a:t>
            </a:r>
          </a:p>
          <a:p>
            <a:endParaRPr lang="en-US" sz="2000" baseline="0" dirty="0" smtClean="0"/>
          </a:p>
          <a:p>
            <a:r>
              <a:rPr lang="en-US" sz="2000" baseline="0" dirty="0" smtClean="0"/>
              <a:t>They dropped decks of punch cards off with computer operators, who fed jobs to the computer in batches.</a:t>
            </a:r>
          </a:p>
          <a:p>
            <a:endParaRPr lang="en-US" sz="2000" baseline="0" dirty="0" smtClean="0"/>
          </a:p>
          <a:p>
            <a:r>
              <a:rPr lang="en-US" sz="2000" baseline="0" dirty="0" smtClean="0"/>
              <a:t>They picked up the results after the job had run – typically a couple of hours after submitting it.</a:t>
            </a:r>
          </a:p>
          <a:p>
            <a:endParaRPr lang="en-US" sz="2000" baseline="0" dirty="0" smtClean="0"/>
          </a:p>
          <a:p>
            <a:r>
              <a:rPr lang="en-US" sz="2000" baseline="0" dirty="0" smtClean="0"/>
              <a:t>IT literacy was difficult to teach during the batch processing era because computers were very expensive and difficult to use.</a:t>
            </a:r>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242627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E972B-2D29-4242-A86E-2CCC46F13A5A}" type="slidenum">
              <a:rPr lang="en-US"/>
              <a:pPr/>
              <a:t>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sz="2000" baseline="0" dirty="0" smtClean="0"/>
              <a:t>Timesharing, a new way to develop and deliver applications was invented in the late 1950s and early 1960s.</a:t>
            </a:r>
          </a:p>
          <a:p>
            <a:endParaRPr lang="en-US" sz="2000" baseline="0" dirty="0" smtClean="0"/>
          </a:p>
          <a:p>
            <a:r>
              <a:rPr lang="en-US" sz="2000" baseline="0" dirty="0" smtClean="0"/>
              <a:t>With timesharing, programmers and users interacted directly with the computer through terminals.</a:t>
            </a:r>
          </a:p>
          <a:p>
            <a:endParaRPr lang="en-US" sz="2000" baseline="0" dirty="0" smtClean="0"/>
          </a:p>
          <a:p>
            <a:r>
              <a:rPr lang="en-US" sz="2000" baseline="0" dirty="0" err="1" smtClean="0"/>
              <a:t>Kemeny</a:t>
            </a:r>
            <a:r>
              <a:rPr lang="en-US" sz="2000" baseline="0" dirty="0" smtClean="0"/>
              <a:t> and Kurtz realized that timesharing made an IT literacy course practical.</a:t>
            </a:r>
          </a:p>
          <a:p>
            <a:endParaRPr lang="en-US" sz="2000" baseline="0" dirty="0" smtClean="0"/>
          </a:p>
          <a:p>
            <a:r>
              <a:rPr lang="en-US" sz="2000" baseline="0" dirty="0" smtClean="0"/>
              <a:t>They built a student computer lab at Dartmouth, invented the BASIC programming language to illustrate algorithmic thinking and began teaching IT literacy to liberal arts students.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918A7-A392-42D8-96A9-C7C6E286F7B8}" type="slidenum">
              <a:rPr lang="en-US"/>
              <a:pPr/>
              <a:t>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sz="2000" dirty="0" smtClean="0"/>
              <a:t>IT literacy consists of the skills and concepts needed for success as a student</a:t>
            </a:r>
            <a:r>
              <a:rPr lang="en-US" sz="2000" baseline="0" dirty="0" smtClean="0"/>
              <a:t> and after graduation as a professional and a citizen.</a:t>
            </a:r>
          </a:p>
          <a:p>
            <a:endParaRPr lang="en-US" sz="2000" baseline="0" dirty="0" smtClean="0"/>
          </a:p>
          <a:p>
            <a:r>
              <a:rPr lang="en-US" sz="2000" dirty="0" smtClean="0"/>
              <a:t>This</a:t>
            </a:r>
            <a:r>
              <a:rPr lang="en-US" sz="2000" baseline="0" dirty="0" smtClean="0"/>
              <a:t> is a paraphrase of </a:t>
            </a:r>
            <a:r>
              <a:rPr lang="en-US" sz="2000" baseline="0" dirty="0" err="1" smtClean="0"/>
              <a:t>Kemeny</a:t>
            </a:r>
            <a:r>
              <a:rPr lang="en-US" sz="2000" baseline="0" dirty="0" smtClean="0"/>
              <a:t> and Kurtz’ definition of IT literacy.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IT literacy curriculum</a:t>
            </a:r>
            <a:r>
              <a:rPr lang="en-US" sz="2000" baseline="0" dirty="0" smtClean="0"/>
              <a:t> has changed as new platforms for developing and delivering applications became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With the advent of timesharing, </a:t>
            </a:r>
            <a:r>
              <a:rPr lang="en-US" sz="2000" baseline="0" dirty="0" err="1" smtClean="0"/>
              <a:t>Kemeny</a:t>
            </a:r>
            <a:r>
              <a:rPr lang="en-US" sz="2000" baseline="0" dirty="0" smtClean="0"/>
              <a:t> and Kurtz developed a curriculum that included hardware and software concepts, a taste of programming and </a:t>
            </a:r>
            <a:r>
              <a:rPr lang="en-US" sz="2000" dirty="0" smtClean="0"/>
              <a:t>algorithmic thinking, and a survey of applications and social implications.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With</a:t>
            </a:r>
            <a:r>
              <a:rPr lang="en-US" sz="2000" baseline="0" dirty="0" smtClean="0"/>
              <a:t> the advent of the personal computer, p</a:t>
            </a:r>
            <a:r>
              <a:rPr lang="en-US" sz="2000" dirty="0" smtClean="0"/>
              <a:t>roductivity applications replaced programming.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Office became the de facto productivity applications with the emergence of Windows.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Internet era</a:t>
            </a:r>
            <a:r>
              <a:rPr lang="en-US" sz="2000" baseline="0" dirty="0" smtClean="0"/>
              <a:t> requires a new set of skills and concepts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Ubiquitous</a:t>
            </a:r>
            <a:r>
              <a:rPr lang="en-US" sz="2000" baseline="0" dirty="0" smtClean="0"/>
              <a:t> portable devices may drive the next generation IT literacy curriculum</a:t>
            </a: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332665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918A7-A392-42D8-96A9-C7C6E286F7B8}" type="slidenum">
              <a:rPr lang="en-US"/>
              <a:pPr/>
              <a:t>8</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sz="2000" baseline="0" dirty="0" smtClean="0"/>
              <a:t>The relevant skills and concepts have changed as the dominant platform has changed, but the definition remains the same.</a:t>
            </a:r>
          </a:p>
          <a:p>
            <a:endParaRPr lang="en-US" sz="2000" dirty="0" smtClean="0"/>
          </a:p>
          <a:p>
            <a:r>
              <a:rPr lang="en-US" sz="2000" dirty="0" smtClean="0"/>
              <a:t>How</a:t>
            </a:r>
            <a:r>
              <a:rPr lang="en-US" sz="2000" baseline="0" dirty="0" smtClean="0"/>
              <a:t> do we teach IT literacy and wh</a:t>
            </a:r>
            <a:r>
              <a:rPr lang="en-US" sz="2000" dirty="0" smtClean="0"/>
              <a:t>ich</a:t>
            </a:r>
            <a:r>
              <a:rPr lang="en-US" sz="2000" baseline="0" dirty="0" smtClean="0"/>
              <a:t> skills and concepts are we teaching today?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IT literacy is</a:t>
            </a:r>
            <a:r>
              <a:rPr lang="en-US" sz="2000" baseline="0" dirty="0" smtClean="0"/>
              <a:t> offered widely – many students, making it a high-impact course.</a:t>
            </a:r>
          </a:p>
          <a:p>
            <a:endParaRPr lang="en-US" sz="2000" baseline="0" dirty="0" smtClean="0"/>
          </a:p>
          <a:p>
            <a:r>
              <a:rPr lang="en-US" sz="2000" baseline="0" dirty="0" smtClean="0"/>
              <a:t>Ten sections of IT literacy were offered on my campus this semester.</a:t>
            </a:r>
          </a:p>
          <a:p>
            <a:endParaRPr lang="en-US" sz="2000" baseline="0" dirty="0" smtClean="0"/>
          </a:p>
          <a:p>
            <a:r>
              <a:rPr lang="en-US" sz="2000" baseline="0" dirty="0" smtClean="0"/>
              <a:t>Those sections probably enrolled around 400 students, and we are one of the smallest CSU campuses.</a:t>
            </a:r>
          </a:p>
          <a:p>
            <a:endParaRPr lang="en-US" sz="2000" dirty="0" smtClean="0"/>
          </a:p>
          <a:p>
            <a:r>
              <a:rPr lang="en-US" sz="2000" dirty="0" smtClean="0"/>
              <a:t>On</a:t>
            </a:r>
            <a:r>
              <a:rPr lang="en-US" sz="2000" baseline="0" dirty="0" smtClean="0"/>
              <a:t> our campus, two competing departments offer ten sections of introductory IT courses.</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2654863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7/27/2011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7/27/2011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7/27/2011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7/27/2011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7/27/2011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7/27/2011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121EC2E8-6208-4D0D-8105-A8D78B424E2F}" type="datetimeFigureOut">
              <a:rPr lang="en-US" smtClean="0"/>
              <a:t>7/27/2011</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121EC2E8-6208-4D0D-8105-A8D78B424E2F}" type="datetimeFigureOut">
              <a:rPr lang="en-US" smtClean="0"/>
              <a:t>7/27/2011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21EC2E8-6208-4D0D-8105-A8D78B424E2F}" type="datetimeFigureOut">
              <a:rPr lang="en-US" smtClean="0"/>
              <a:t>7/27/2011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7/27/2011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7/27/2011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7/27/2011</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6.xml"/><Relationship Id="rId7" Type="http://schemas.openxmlformats.org/officeDocument/2006/relationships/notesSlide" Target="../notesSlides/notesSlide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03.xml"/><Relationship Id="rId7"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09.xml"/><Relationship Id="rId7"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15.xml"/><Relationship Id="rId7"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s/_rels/slide1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notesSlide" Target="../notesSlides/notesSlide1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47" Type="http://schemas.openxmlformats.org/officeDocument/2006/relationships/tags" Target="../tags/tag178.xml"/><Relationship Id="rId50" Type="http://schemas.openxmlformats.org/officeDocument/2006/relationships/tags" Target="../tags/tag181.xml"/><Relationship Id="rId55" Type="http://schemas.openxmlformats.org/officeDocument/2006/relationships/tags" Target="../tags/tag186.xml"/><Relationship Id="rId63" Type="http://schemas.openxmlformats.org/officeDocument/2006/relationships/tags" Target="../tags/tag194.xml"/><Relationship Id="rId68" Type="http://schemas.openxmlformats.org/officeDocument/2006/relationships/tags" Target="../tags/tag199.xml"/><Relationship Id="rId7" Type="http://schemas.openxmlformats.org/officeDocument/2006/relationships/tags" Target="../tags/tag138.xml"/><Relationship Id="rId2" Type="http://schemas.openxmlformats.org/officeDocument/2006/relationships/tags" Target="../tags/tag133.xml"/><Relationship Id="rId16" Type="http://schemas.openxmlformats.org/officeDocument/2006/relationships/tags" Target="../tags/tag147.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tags" Target="../tags/tag176.xml"/><Relationship Id="rId53" Type="http://schemas.openxmlformats.org/officeDocument/2006/relationships/tags" Target="../tags/tag184.xml"/><Relationship Id="rId58" Type="http://schemas.openxmlformats.org/officeDocument/2006/relationships/tags" Target="../tags/tag189.xml"/><Relationship Id="rId66" Type="http://schemas.openxmlformats.org/officeDocument/2006/relationships/tags" Target="../tags/tag197.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49" Type="http://schemas.openxmlformats.org/officeDocument/2006/relationships/tags" Target="../tags/tag180.xml"/><Relationship Id="rId57" Type="http://schemas.openxmlformats.org/officeDocument/2006/relationships/tags" Target="../tags/tag188.xml"/><Relationship Id="rId61" Type="http://schemas.openxmlformats.org/officeDocument/2006/relationships/tags" Target="../tags/tag192.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4" Type="http://schemas.openxmlformats.org/officeDocument/2006/relationships/tags" Target="../tags/tag175.xml"/><Relationship Id="rId52" Type="http://schemas.openxmlformats.org/officeDocument/2006/relationships/tags" Target="../tags/tag183.xml"/><Relationship Id="rId60" Type="http://schemas.openxmlformats.org/officeDocument/2006/relationships/tags" Target="../tags/tag191.xml"/><Relationship Id="rId65" Type="http://schemas.openxmlformats.org/officeDocument/2006/relationships/tags" Target="../tags/tag196.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48" Type="http://schemas.openxmlformats.org/officeDocument/2006/relationships/tags" Target="../tags/tag179.xml"/><Relationship Id="rId56" Type="http://schemas.openxmlformats.org/officeDocument/2006/relationships/tags" Target="../tags/tag187.xml"/><Relationship Id="rId64" Type="http://schemas.openxmlformats.org/officeDocument/2006/relationships/tags" Target="../tags/tag195.xml"/><Relationship Id="rId69" Type="http://schemas.openxmlformats.org/officeDocument/2006/relationships/slideLayout" Target="../slideLayouts/slideLayout7.xml"/><Relationship Id="rId8" Type="http://schemas.openxmlformats.org/officeDocument/2006/relationships/tags" Target="../tags/tag139.xml"/><Relationship Id="rId51" Type="http://schemas.openxmlformats.org/officeDocument/2006/relationships/tags" Target="../tags/tag182.xml"/><Relationship Id="rId3" Type="http://schemas.openxmlformats.org/officeDocument/2006/relationships/tags" Target="../tags/tag134.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46" Type="http://schemas.openxmlformats.org/officeDocument/2006/relationships/tags" Target="../tags/tag177.xml"/><Relationship Id="rId59" Type="http://schemas.openxmlformats.org/officeDocument/2006/relationships/tags" Target="../tags/tag190.xml"/><Relationship Id="rId67" Type="http://schemas.openxmlformats.org/officeDocument/2006/relationships/tags" Target="../tags/tag198.xml"/><Relationship Id="rId20" Type="http://schemas.openxmlformats.org/officeDocument/2006/relationships/tags" Target="../tags/tag151.xml"/><Relationship Id="rId41" Type="http://schemas.openxmlformats.org/officeDocument/2006/relationships/tags" Target="../tags/tag172.xml"/><Relationship Id="rId54" Type="http://schemas.openxmlformats.org/officeDocument/2006/relationships/tags" Target="../tags/tag185.xml"/><Relationship Id="rId62" Type="http://schemas.openxmlformats.org/officeDocument/2006/relationships/tags" Target="../tags/tag193.xml"/><Relationship Id="rId7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tags" Target="../tags/tag238.xml"/><Relationship Id="rId21" Type="http://schemas.openxmlformats.org/officeDocument/2006/relationships/tags" Target="../tags/tag220.xml"/><Relationship Id="rId34" Type="http://schemas.openxmlformats.org/officeDocument/2006/relationships/tags" Target="../tags/tag233.xml"/><Relationship Id="rId42" Type="http://schemas.openxmlformats.org/officeDocument/2006/relationships/tags" Target="../tags/tag241.xml"/><Relationship Id="rId47" Type="http://schemas.openxmlformats.org/officeDocument/2006/relationships/tags" Target="../tags/tag246.xml"/><Relationship Id="rId50" Type="http://schemas.openxmlformats.org/officeDocument/2006/relationships/tags" Target="../tags/tag249.xml"/><Relationship Id="rId55" Type="http://schemas.openxmlformats.org/officeDocument/2006/relationships/tags" Target="../tags/tag254.xml"/><Relationship Id="rId63" Type="http://schemas.openxmlformats.org/officeDocument/2006/relationships/tags" Target="../tags/tag262.xml"/><Relationship Id="rId68" Type="http://schemas.openxmlformats.org/officeDocument/2006/relationships/tags" Target="../tags/tag267.xml"/><Relationship Id="rId76" Type="http://schemas.openxmlformats.org/officeDocument/2006/relationships/notesSlide" Target="../notesSlides/notesSlide15.xml"/><Relationship Id="rId7" Type="http://schemas.openxmlformats.org/officeDocument/2006/relationships/tags" Target="../tags/tag206.xml"/><Relationship Id="rId71" Type="http://schemas.openxmlformats.org/officeDocument/2006/relationships/tags" Target="../tags/tag270.xml"/><Relationship Id="rId2" Type="http://schemas.openxmlformats.org/officeDocument/2006/relationships/tags" Target="../tags/tag201.xml"/><Relationship Id="rId16" Type="http://schemas.openxmlformats.org/officeDocument/2006/relationships/tags" Target="../tags/tag215.xml"/><Relationship Id="rId29" Type="http://schemas.openxmlformats.org/officeDocument/2006/relationships/tags" Target="../tags/tag228.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37" Type="http://schemas.openxmlformats.org/officeDocument/2006/relationships/tags" Target="../tags/tag236.xml"/><Relationship Id="rId40" Type="http://schemas.openxmlformats.org/officeDocument/2006/relationships/tags" Target="../tags/tag239.xml"/><Relationship Id="rId45" Type="http://schemas.openxmlformats.org/officeDocument/2006/relationships/tags" Target="../tags/tag244.xml"/><Relationship Id="rId53" Type="http://schemas.openxmlformats.org/officeDocument/2006/relationships/tags" Target="../tags/tag252.xml"/><Relationship Id="rId58" Type="http://schemas.openxmlformats.org/officeDocument/2006/relationships/tags" Target="../tags/tag257.xml"/><Relationship Id="rId66" Type="http://schemas.openxmlformats.org/officeDocument/2006/relationships/tags" Target="../tags/tag265.xml"/><Relationship Id="rId74" Type="http://schemas.openxmlformats.org/officeDocument/2006/relationships/tags" Target="../tags/tag273.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tags" Target="../tags/tag248.xml"/><Relationship Id="rId57" Type="http://schemas.openxmlformats.org/officeDocument/2006/relationships/tags" Target="../tags/tag256.xml"/><Relationship Id="rId61" Type="http://schemas.openxmlformats.org/officeDocument/2006/relationships/tags" Target="../tags/tag260.xml"/><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4" Type="http://schemas.openxmlformats.org/officeDocument/2006/relationships/tags" Target="../tags/tag243.xml"/><Relationship Id="rId52" Type="http://schemas.openxmlformats.org/officeDocument/2006/relationships/tags" Target="../tags/tag251.xml"/><Relationship Id="rId60" Type="http://schemas.openxmlformats.org/officeDocument/2006/relationships/tags" Target="../tags/tag259.xml"/><Relationship Id="rId65" Type="http://schemas.openxmlformats.org/officeDocument/2006/relationships/tags" Target="../tags/tag264.xml"/><Relationship Id="rId73" Type="http://schemas.openxmlformats.org/officeDocument/2006/relationships/tags" Target="../tags/tag272.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56" Type="http://schemas.openxmlformats.org/officeDocument/2006/relationships/tags" Target="../tags/tag255.xml"/><Relationship Id="rId64" Type="http://schemas.openxmlformats.org/officeDocument/2006/relationships/tags" Target="../tags/tag263.xml"/><Relationship Id="rId69" Type="http://schemas.openxmlformats.org/officeDocument/2006/relationships/tags" Target="../tags/tag268.xml"/><Relationship Id="rId8" Type="http://schemas.openxmlformats.org/officeDocument/2006/relationships/tags" Target="../tags/tag207.xml"/><Relationship Id="rId51" Type="http://schemas.openxmlformats.org/officeDocument/2006/relationships/tags" Target="../tags/tag250.xml"/><Relationship Id="rId72" Type="http://schemas.openxmlformats.org/officeDocument/2006/relationships/tags" Target="../tags/tag271.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59" Type="http://schemas.openxmlformats.org/officeDocument/2006/relationships/tags" Target="../tags/tag258.xml"/><Relationship Id="rId67" Type="http://schemas.openxmlformats.org/officeDocument/2006/relationships/tags" Target="../tags/tag266.xml"/><Relationship Id="rId20" Type="http://schemas.openxmlformats.org/officeDocument/2006/relationships/tags" Target="../tags/tag219.xml"/><Relationship Id="rId41" Type="http://schemas.openxmlformats.org/officeDocument/2006/relationships/tags" Target="../tags/tag240.xml"/><Relationship Id="rId54" Type="http://schemas.openxmlformats.org/officeDocument/2006/relationships/tags" Target="../tags/tag253.xml"/><Relationship Id="rId62" Type="http://schemas.openxmlformats.org/officeDocument/2006/relationships/tags" Target="../tags/tag261.xml"/><Relationship Id="rId70" Type="http://schemas.openxmlformats.org/officeDocument/2006/relationships/tags" Target="../tags/tag269.xml"/><Relationship Id="rId75" Type="http://schemas.openxmlformats.org/officeDocument/2006/relationships/slideLayout" Target="../slideLayouts/slideLayout7.xml"/><Relationship Id="rId1" Type="http://schemas.openxmlformats.org/officeDocument/2006/relationships/tags" Target="../tags/tag200.xml"/><Relationship Id="rId6" Type="http://schemas.openxmlformats.org/officeDocument/2006/relationships/tags" Target="../tags/tag20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74.xml"/><Relationship Id="rId4" Type="http://schemas.openxmlformats.org/officeDocument/2006/relationships/hyperlink" Target="http://cis275topics.blogspot.com/xxx"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 Type="http://schemas.openxmlformats.org/officeDocument/2006/relationships/tags" Target="../tags/tag277.xml"/><Relationship Id="rId21" Type="http://schemas.openxmlformats.org/officeDocument/2006/relationships/tags" Target="../tags/tag295.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29" Type="http://schemas.openxmlformats.org/officeDocument/2006/relationships/image" Target="../media/image11.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tags" Target="../tags/tag298.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notesSlide" Target="../notesSlides/notesSlide17.xml"/><Relationship Id="rId10" Type="http://schemas.openxmlformats.org/officeDocument/2006/relationships/tags" Target="../tags/tag284.xml"/><Relationship Id="rId19" Type="http://schemas.openxmlformats.org/officeDocument/2006/relationships/tags" Target="../tags/tag293.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slideLayout" Target="../slideLayouts/slideLayout7.xml"/><Relationship Id="rId30"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13.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14.png"/><Relationship Id="rId5" Type="http://schemas.openxmlformats.org/officeDocument/2006/relationships/tags" Target="../tags/tag311.xml"/><Relationship Id="rId10" Type="http://schemas.openxmlformats.org/officeDocument/2006/relationships/notesSlide" Target="../notesSlides/notesSlide20.xml"/><Relationship Id="rId4" Type="http://schemas.openxmlformats.org/officeDocument/2006/relationships/tags" Target="../tags/tag310.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1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16.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321.xml"/></Relationships>
</file>

<file path=ppt/slides/_rels/slide23.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17.png"/><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image" Target="../media/image18.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hyperlink" Target="http://skillsandconcepts.wikispaces.com/" TargetMode="Externa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331.xml"/></Relationships>
</file>

<file path=ppt/slides/_rels/slide26.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9" Type="http://schemas.openxmlformats.org/officeDocument/2006/relationships/tags" Target="../tags/tag370.xml"/><Relationship Id="rId21" Type="http://schemas.openxmlformats.org/officeDocument/2006/relationships/tags" Target="../tags/tag352.xml"/><Relationship Id="rId34" Type="http://schemas.openxmlformats.org/officeDocument/2006/relationships/tags" Target="../tags/tag365.xml"/><Relationship Id="rId42" Type="http://schemas.openxmlformats.org/officeDocument/2006/relationships/tags" Target="../tags/tag373.xml"/><Relationship Id="rId47" Type="http://schemas.openxmlformats.org/officeDocument/2006/relationships/tags" Target="../tags/tag378.xml"/><Relationship Id="rId50" Type="http://schemas.openxmlformats.org/officeDocument/2006/relationships/tags" Target="../tags/tag381.xml"/><Relationship Id="rId55" Type="http://schemas.openxmlformats.org/officeDocument/2006/relationships/tags" Target="../tags/tag386.xml"/><Relationship Id="rId63" Type="http://schemas.openxmlformats.org/officeDocument/2006/relationships/tags" Target="../tags/tag394.xml"/><Relationship Id="rId68" Type="http://schemas.openxmlformats.org/officeDocument/2006/relationships/tags" Target="../tags/tag399.xml"/><Relationship Id="rId7" Type="http://schemas.openxmlformats.org/officeDocument/2006/relationships/tags" Target="../tags/tag338.xml"/><Relationship Id="rId71" Type="http://schemas.openxmlformats.org/officeDocument/2006/relationships/tags" Target="../tags/tag402.xml"/><Relationship Id="rId2" Type="http://schemas.openxmlformats.org/officeDocument/2006/relationships/tags" Target="../tags/tag333.xml"/><Relationship Id="rId16" Type="http://schemas.openxmlformats.org/officeDocument/2006/relationships/tags" Target="../tags/tag347.xml"/><Relationship Id="rId29" Type="http://schemas.openxmlformats.org/officeDocument/2006/relationships/tags" Target="../tags/tag360.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tags" Target="../tags/tag371.xml"/><Relationship Id="rId45" Type="http://schemas.openxmlformats.org/officeDocument/2006/relationships/tags" Target="../tags/tag376.xml"/><Relationship Id="rId53" Type="http://schemas.openxmlformats.org/officeDocument/2006/relationships/tags" Target="../tags/tag384.xml"/><Relationship Id="rId58" Type="http://schemas.openxmlformats.org/officeDocument/2006/relationships/tags" Target="../tags/tag389.xml"/><Relationship Id="rId66" Type="http://schemas.openxmlformats.org/officeDocument/2006/relationships/tags" Target="../tags/tag397.xml"/><Relationship Id="rId74" Type="http://schemas.openxmlformats.org/officeDocument/2006/relationships/notesSlide" Target="../notesSlides/notesSlide26.xml"/><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49" Type="http://schemas.openxmlformats.org/officeDocument/2006/relationships/tags" Target="../tags/tag380.xml"/><Relationship Id="rId57" Type="http://schemas.openxmlformats.org/officeDocument/2006/relationships/tags" Target="../tags/tag388.xml"/><Relationship Id="rId61" Type="http://schemas.openxmlformats.org/officeDocument/2006/relationships/tags" Target="../tags/tag392.xml"/><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4" Type="http://schemas.openxmlformats.org/officeDocument/2006/relationships/tags" Target="../tags/tag375.xml"/><Relationship Id="rId52" Type="http://schemas.openxmlformats.org/officeDocument/2006/relationships/tags" Target="../tags/tag383.xml"/><Relationship Id="rId60" Type="http://schemas.openxmlformats.org/officeDocument/2006/relationships/tags" Target="../tags/tag391.xml"/><Relationship Id="rId65" Type="http://schemas.openxmlformats.org/officeDocument/2006/relationships/tags" Target="../tags/tag396.xml"/><Relationship Id="rId73" Type="http://schemas.openxmlformats.org/officeDocument/2006/relationships/slideLayout" Target="../slideLayouts/slideLayout7.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43" Type="http://schemas.openxmlformats.org/officeDocument/2006/relationships/tags" Target="../tags/tag374.xml"/><Relationship Id="rId48" Type="http://schemas.openxmlformats.org/officeDocument/2006/relationships/tags" Target="../tags/tag379.xml"/><Relationship Id="rId56" Type="http://schemas.openxmlformats.org/officeDocument/2006/relationships/tags" Target="../tags/tag387.xml"/><Relationship Id="rId64" Type="http://schemas.openxmlformats.org/officeDocument/2006/relationships/tags" Target="../tags/tag395.xml"/><Relationship Id="rId69" Type="http://schemas.openxmlformats.org/officeDocument/2006/relationships/tags" Target="../tags/tag400.xml"/><Relationship Id="rId8" Type="http://schemas.openxmlformats.org/officeDocument/2006/relationships/tags" Target="../tags/tag339.xml"/><Relationship Id="rId51" Type="http://schemas.openxmlformats.org/officeDocument/2006/relationships/tags" Target="../tags/tag382.xml"/><Relationship Id="rId72" Type="http://schemas.openxmlformats.org/officeDocument/2006/relationships/tags" Target="../tags/tag403.xml"/><Relationship Id="rId3" Type="http://schemas.openxmlformats.org/officeDocument/2006/relationships/tags" Target="../tags/tag334.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 Id="rId46" Type="http://schemas.openxmlformats.org/officeDocument/2006/relationships/tags" Target="../tags/tag377.xml"/><Relationship Id="rId59" Type="http://schemas.openxmlformats.org/officeDocument/2006/relationships/tags" Target="../tags/tag390.xml"/><Relationship Id="rId67" Type="http://schemas.openxmlformats.org/officeDocument/2006/relationships/tags" Target="../tags/tag398.xml"/><Relationship Id="rId20" Type="http://schemas.openxmlformats.org/officeDocument/2006/relationships/tags" Target="../tags/tag351.xml"/><Relationship Id="rId41" Type="http://schemas.openxmlformats.org/officeDocument/2006/relationships/tags" Target="../tags/tag372.xml"/><Relationship Id="rId54" Type="http://schemas.openxmlformats.org/officeDocument/2006/relationships/tags" Target="../tags/tag385.xml"/><Relationship Id="rId62" Type="http://schemas.openxmlformats.org/officeDocument/2006/relationships/tags" Target="../tags/tag393.xml"/><Relationship Id="rId70" Type="http://schemas.openxmlformats.org/officeDocument/2006/relationships/tags" Target="../tags/tag401.xml"/><Relationship Id="rId1" Type="http://schemas.openxmlformats.org/officeDocument/2006/relationships/tags" Target="../tags/tag332.xml"/><Relationship Id="rId6" Type="http://schemas.openxmlformats.org/officeDocument/2006/relationships/tags" Target="../tags/tag337.xml"/></Relationships>
</file>

<file path=ppt/slides/_rels/slide27.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Thomas_Eugene_Kurtz" TargetMode="External"/><Relationship Id="rId13" Type="http://schemas.openxmlformats.org/officeDocument/2006/relationships/hyperlink" Target="http://som.csudh.edu/fac/lpress/articles/uart.htm" TargetMode="External"/><Relationship Id="rId18" Type="http://schemas.openxmlformats.org/officeDocument/2006/relationships/hyperlink" Target="http://computerliteracy3.blogspot.com/" TargetMode="External"/><Relationship Id="rId3" Type="http://schemas.openxmlformats.org/officeDocument/2006/relationships/tags" Target="../tags/tag409.xml"/><Relationship Id="rId7" Type="http://schemas.openxmlformats.org/officeDocument/2006/relationships/hyperlink" Target="http://en.wikipedia.org/wiki/J._Kemeny" TargetMode="External"/><Relationship Id="rId12" Type="http://schemas.openxmlformats.org/officeDocument/2006/relationships/hyperlink" Target="http://net.educause.edu/apps/er/review/reviewarticles/30616.html" TargetMode="External"/><Relationship Id="rId17" Type="http://schemas.openxmlformats.org/officeDocument/2006/relationships/hyperlink" Target="http://cis275topics.blogspot.com/2010/07/about-cis-275-topic-modules.html" TargetMode="External"/><Relationship Id="rId2" Type="http://schemas.openxmlformats.org/officeDocument/2006/relationships/tags" Target="../tags/tag408.xml"/><Relationship Id="rId16" Type="http://schemas.openxmlformats.org/officeDocument/2006/relationships/hyperlink" Target="http://cis275topics.blogspot.com/2010/09/about-our-electronic-text.html" TargetMode="External"/><Relationship Id="rId20" Type="http://schemas.openxmlformats.org/officeDocument/2006/relationships/hyperlink" Target="http://www.merlot.org/merlot/materials.htm?userId=24465" TargetMode="External"/><Relationship Id="rId1" Type="http://schemas.openxmlformats.org/officeDocument/2006/relationships/tags" Target="../tags/tag407.xml"/><Relationship Id="rId6" Type="http://schemas.openxmlformats.org/officeDocument/2006/relationships/notesSlide" Target="../notesSlides/notesSlide28.xml"/><Relationship Id="rId11" Type="http://schemas.openxmlformats.org/officeDocument/2006/relationships/hyperlink" Target="http://dtss.dartmouth.edu/history.php" TargetMode="External"/><Relationship Id="rId5" Type="http://schemas.openxmlformats.org/officeDocument/2006/relationships/slideLayout" Target="../slideLayouts/slideLayout7.xml"/><Relationship Id="rId15" Type="http://schemas.openxmlformats.org/officeDocument/2006/relationships/hyperlink" Target="http://cis275assignments.blogspot.com/" TargetMode="External"/><Relationship Id="rId10" Type="http://schemas.openxmlformats.org/officeDocument/2006/relationships/hyperlink" Target="http://www.eric.ed.gov/PDFS/ED024602.pdf" TargetMode="External"/><Relationship Id="rId19" Type="http://schemas.openxmlformats.org/officeDocument/2006/relationships/hyperlink" Target="http://cis275topics.blogspot.com/2010/07/course-overview.html" TargetMode="External"/><Relationship Id="rId4" Type="http://schemas.openxmlformats.org/officeDocument/2006/relationships/tags" Target="../tags/tag410.xml"/><Relationship Id="rId9" Type="http://schemas.openxmlformats.org/officeDocument/2006/relationships/hyperlink" Target="http://dtss.dartmouth.edu/sciencearticle/" TargetMode="External"/><Relationship Id="rId14" Type="http://schemas.openxmlformats.org/officeDocument/2006/relationships/hyperlink" Target="http://cis275topics.blogspot.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bit.ly/oc7G1K" TargetMode="External"/><Relationship Id="rId3" Type="http://schemas.openxmlformats.org/officeDocument/2006/relationships/hyperlink" Target="http://bit.ly/qxiXjF" TargetMode="External"/><Relationship Id="rId7" Type="http://schemas.openxmlformats.org/officeDocument/2006/relationships/hyperlink" Target="http://cis275topics.blogspot.com/" TargetMode="External"/><Relationship Id="rId2" Type="http://schemas.openxmlformats.org/officeDocument/2006/relationships/slideLayout" Target="../slideLayouts/slideLayout7.xml"/><Relationship Id="rId1" Type="http://schemas.openxmlformats.org/officeDocument/2006/relationships/tags" Target="../tags/tag411.xml"/><Relationship Id="rId6" Type="http://schemas.openxmlformats.org/officeDocument/2006/relationships/hyperlink" Target="http://cis275assignments.blogspot.com/" TargetMode="External"/><Relationship Id="rId5" Type="http://schemas.openxmlformats.org/officeDocument/2006/relationships/hyperlink" Target="http://bit.ly/nzp9BD" TargetMode="External"/><Relationship Id="rId10" Type="http://schemas.openxmlformats.org/officeDocument/2006/relationships/image" Target="../media/image19.jpeg"/><Relationship Id="rId4" Type="http://schemas.openxmlformats.org/officeDocument/2006/relationships/hyperlink" Target="http://bit.ly/fSxEYP" TargetMode="External"/><Relationship Id="rId9" Type="http://schemas.openxmlformats.org/officeDocument/2006/relationships/hyperlink" Target="http://bit.ly/ogn5n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4.xml"/><Relationship Id="rId7"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75.xml"/></Relationships>
</file>

<file path=ppt/slides/_rels/slide30.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hyperlink" Target="http://skillsandconcepts.wikispaces.com/" TargetMode="Externa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415.xml"/></Relationships>
</file>

<file path=ppt/slides/_rels/slide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8.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7.png"/><Relationship Id="rId5" Type="http://schemas.openxmlformats.org/officeDocument/2006/relationships/tags" Target="../tags/tag89.xml"/><Relationship Id="rId10" Type="http://schemas.openxmlformats.org/officeDocument/2006/relationships/image" Target="../media/image6.jpeg"/><Relationship Id="rId4" Type="http://schemas.openxmlformats.org/officeDocument/2006/relationships/tags" Target="../tags/tag88.xml"/><Relationship Id="rId9" Type="http://schemas.openxmlformats.org/officeDocument/2006/relationships/notesSlide" Target="../notesSlides/notesSlide7.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97.xml"/><Relationship Id="rId7"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custDataLst>
              <p:tags r:id="rId3"/>
            </p:custDataLst>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definition of IT literacy, evolution of IT literacy, variation in IT literacy courses, teaching module format, scalability of modular projects (the Wikipedia effect)</a:t>
            </a:r>
            <a:endParaRPr lang="en-US" sz="2800" dirty="0"/>
          </a:p>
        </p:txBody>
      </p:sp>
      <p:sp>
        <p:nvSpPr>
          <p:cNvPr id="23557" name="Rectangle 5"/>
          <p:cNvSpPr>
            <a:spLocks noChangeArrowheads="1"/>
          </p:cNvSpPr>
          <p:nvPr>
            <p:custDataLst>
              <p:tags r:id="rId4"/>
            </p:custDataLst>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custDataLst>
              <p:tags r:id="rId5"/>
            </p:custDataLst>
          </p:nvPr>
        </p:nvSpPr>
        <p:spPr>
          <a:xfrm>
            <a:off x="538352" y="780756"/>
            <a:ext cx="8067337" cy="584775"/>
          </a:xfrm>
          <a:prstGeom prst="rect">
            <a:avLst/>
          </a:prstGeom>
          <a:noFill/>
        </p:spPr>
        <p:txBody>
          <a:bodyPr wrap="none" rtlCol="0">
            <a:spAutoFit/>
          </a:bodyPr>
          <a:lstStyle/>
          <a:p>
            <a:pPr algn="ctr"/>
            <a:r>
              <a:rPr lang="en-US" sz="3200" dirty="0" smtClean="0"/>
              <a:t>A modular IT literacy course for the Internet era</a:t>
            </a:r>
            <a:endParaRPr lang="en-US" sz="3200" dirty="0"/>
          </a:p>
        </p:txBody>
      </p:sp>
    </p:spTree>
    <p:custDataLst>
      <p:tags r:id="rId1"/>
    </p:custDataLst>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3"/>
            </p:custDataLst>
          </p:nvPr>
        </p:nvSpPr>
        <p:spPr>
          <a:xfrm>
            <a:off x="1269886" y="2980516"/>
            <a:ext cx="1568904" cy="461665"/>
          </a:xfrm>
          <a:prstGeom prst="rect">
            <a:avLst/>
          </a:prstGeom>
          <a:noFill/>
        </p:spPr>
        <p:txBody>
          <a:bodyPr wrap="square" rtlCol="0">
            <a:spAutoFit/>
          </a:bodyPr>
          <a:lstStyle/>
          <a:p>
            <a:pPr algn="ctr"/>
            <a:r>
              <a:rPr lang="en-US" sz="2400" dirty="0" smtClean="0"/>
              <a:t>CIS</a:t>
            </a:r>
            <a:endParaRPr lang="en-US" sz="2400" dirty="0"/>
          </a:p>
        </p:txBody>
      </p:sp>
      <p:sp>
        <p:nvSpPr>
          <p:cNvPr id="9" name="Oval 8"/>
          <p:cNvSpPr/>
          <p:nvPr>
            <p:custDataLst>
              <p:tags r:id="rId4"/>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5"/>
            </p:custDataLst>
          </p:nvPr>
        </p:nvSpPr>
        <p:spPr>
          <a:xfrm>
            <a:off x="6492855" y="3011294"/>
            <a:ext cx="1293441" cy="461665"/>
          </a:xfrm>
          <a:prstGeom prst="rect">
            <a:avLst/>
          </a:prstGeom>
          <a:noFill/>
        </p:spPr>
        <p:txBody>
          <a:bodyPr wrap="square" rtlCol="0">
            <a:spAutoFit/>
          </a:bodyPr>
          <a:lstStyle/>
          <a:p>
            <a:pPr algn="ctr"/>
            <a:r>
              <a:rPr lang="en-US" sz="2400" dirty="0" smtClean="0"/>
              <a:t>CS</a:t>
            </a:r>
            <a:endParaRPr lang="en-US" sz="2400" dirty="0"/>
          </a:p>
        </p:txBody>
      </p:sp>
      <p:sp>
        <p:nvSpPr>
          <p:cNvPr id="2" name="TextBox 1"/>
          <p:cNvSpPr txBox="1"/>
          <p:nvPr>
            <p:custDataLst>
              <p:tags r:id="rId6"/>
            </p:custDataLst>
          </p:nvPr>
        </p:nvSpPr>
        <p:spPr>
          <a:xfrm>
            <a:off x="2131273" y="421539"/>
            <a:ext cx="4881466" cy="584775"/>
          </a:xfrm>
          <a:prstGeom prst="rect">
            <a:avLst/>
          </a:prstGeom>
          <a:noFill/>
        </p:spPr>
        <p:txBody>
          <a:bodyPr wrap="none" rtlCol="0">
            <a:spAutoFit/>
          </a:bodyPr>
          <a:lstStyle/>
          <a:p>
            <a:pPr algn="ctr"/>
            <a:r>
              <a:rPr lang="en-US" sz="3200" dirty="0" smtClean="0"/>
              <a:t>Not exactly the same course</a:t>
            </a:r>
            <a:endParaRPr lang="en-US" sz="3200" dirty="0"/>
          </a:p>
        </p:txBody>
      </p:sp>
    </p:spTree>
    <p:custDataLst>
      <p:tags r:id="rId1"/>
    </p:custDataLst>
    <p:extLst>
      <p:ext uri="{BB962C8B-B14F-4D97-AF65-F5344CB8AC3E}">
        <p14:creationId xmlns:p14="http://schemas.microsoft.com/office/powerpoint/2010/main" val="2812784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3"/>
            </p:custDataLst>
          </p:nvPr>
        </p:nvSpPr>
        <p:spPr>
          <a:xfrm>
            <a:off x="1269886" y="2980516"/>
            <a:ext cx="1568904" cy="830997"/>
          </a:xfrm>
          <a:prstGeom prst="rect">
            <a:avLst/>
          </a:prstGeom>
          <a:noFill/>
        </p:spPr>
        <p:txBody>
          <a:bodyPr wrap="square" rtlCol="0">
            <a:spAutoFit/>
          </a:bodyPr>
          <a:lstStyle/>
          <a:p>
            <a:pPr algn="ctr"/>
            <a:r>
              <a:rPr lang="en-US" sz="2400" dirty="0" smtClean="0"/>
              <a:t>IT</a:t>
            </a:r>
            <a:endParaRPr lang="en-US" sz="2400" dirty="0"/>
          </a:p>
          <a:p>
            <a:pPr algn="ctr"/>
            <a:r>
              <a:rPr lang="en-US" sz="2400" dirty="0" smtClean="0"/>
              <a:t>majors</a:t>
            </a:r>
            <a:endParaRPr lang="en-US" sz="2400" dirty="0"/>
          </a:p>
        </p:txBody>
      </p:sp>
      <p:sp>
        <p:nvSpPr>
          <p:cNvPr id="9" name="Oval 8"/>
          <p:cNvSpPr/>
          <p:nvPr>
            <p:custDataLst>
              <p:tags r:id="rId4"/>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5"/>
            </p:custDataLst>
          </p:nvPr>
        </p:nvSpPr>
        <p:spPr>
          <a:xfrm>
            <a:off x="6492855" y="3011294"/>
            <a:ext cx="1293441" cy="830997"/>
          </a:xfrm>
          <a:prstGeom prst="rect">
            <a:avLst/>
          </a:prstGeom>
          <a:noFill/>
        </p:spPr>
        <p:txBody>
          <a:bodyPr wrap="square" rtlCol="0">
            <a:spAutoFit/>
          </a:bodyPr>
          <a:lstStyle/>
          <a:p>
            <a:pPr algn="ctr"/>
            <a:r>
              <a:rPr lang="en-US" sz="2400" dirty="0" smtClean="0"/>
              <a:t>Other</a:t>
            </a:r>
          </a:p>
          <a:p>
            <a:pPr algn="ctr"/>
            <a:r>
              <a:rPr lang="en-US" sz="2400" dirty="0" smtClean="0"/>
              <a:t>majors</a:t>
            </a:r>
            <a:endParaRPr lang="en-US" sz="2400" dirty="0"/>
          </a:p>
        </p:txBody>
      </p:sp>
      <p:sp>
        <p:nvSpPr>
          <p:cNvPr id="2" name="TextBox 1"/>
          <p:cNvSpPr txBox="1"/>
          <p:nvPr>
            <p:custDataLst>
              <p:tags r:id="rId6"/>
            </p:custDataLst>
          </p:nvPr>
        </p:nvSpPr>
        <p:spPr>
          <a:xfrm>
            <a:off x="3009200" y="421539"/>
            <a:ext cx="3125600" cy="584775"/>
          </a:xfrm>
          <a:prstGeom prst="rect">
            <a:avLst/>
          </a:prstGeom>
          <a:noFill/>
        </p:spPr>
        <p:txBody>
          <a:bodyPr wrap="none" rtlCol="0">
            <a:spAutoFit/>
          </a:bodyPr>
          <a:lstStyle/>
          <a:p>
            <a:pPr algn="ctr"/>
            <a:r>
              <a:rPr lang="en-US" sz="3200" dirty="0" smtClean="0"/>
              <a:t>An IT department</a:t>
            </a:r>
            <a:endParaRPr lang="en-US" sz="3200" dirty="0"/>
          </a:p>
        </p:txBody>
      </p:sp>
    </p:spTree>
    <p:custDataLst>
      <p:tags r:id="rId1"/>
    </p:custDataLst>
    <p:extLst>
      <p:ext uri="{BB962C8B-B14F-4D97-AF65-F5344CB8AC3E}">
        <p14:creationId xmlns:p14="http://schemas.microsoft.com/office/powerpoint/2010/main" val="423774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6706189" y="3326268"/>
            <a:ext cx="1977760" cy="1200329"/>
          </a:xfrm>
          <a:prstGeom prst="rect">
            <a:avLst/>
          </a:prstGeom>
          <a:noFill/>
        </p:spPr>
        <p:txBody>
          <a:bodyPr wrap="square" rtlCol="0">
            <a:spAutoFit/>
          </a:bodyPr>
          <a:lstStyle/>
          <a:p>
            <a:r>
              <a:rPr lang="en-US" sz="2400" b="1" dirty="0" smtClean="0">
                <a:solidFill>
                  <a:srgbClr val="FF0000"/>
                </a:solidFill>
              </a:rPr>
              <a:t>IT</a:t>
            </a:r>
            <a:r>
              <a:rPr lang="en-US" sz="2400" b="1" dirty="0">
                <a:solidFill>
                  <a:srgbClr val="FF0000"/>
                </a:solidFill>
              </a:rPr>
              <a:t> </a:t>
            </a:r>
            <a:r>
              <a:rPr lang="en-US" sz="2400" b="1" dirty="0" smtClean="0">
                <a:solidFill>
                  <a:srgbClr val="FF0000"/>
                </a:solidFill>
              </a:rPr>
              <a:t>majors</a:t>
            </a:r>
          </a:p>
          <a:p>
            <a:endParaRPr lang="en-US" sz="2400" b="1" dirty="0" smtClean="0">
              <a:solidFill>
                <a:schemeClr val="accent1"/>
              </a:solidFill>
            </a:endParaRPr>
          </a:p>
          <a:p>
            <a:r>
              <a:rPr lang="en-US" sz="2400" b="1" dirty="0" smtClean="0">
                <a:solidFill>
                  <a:schemeClr val="accent1"/>
                </a:solidFill>
              </a:rPr>
              <a:t>Others</a:t>
            </a:r>
            <a:endParaRPr lang="en-US" sz="2400" b="1" dirty="0">
              <a:solidFill>
                <a:schemeClr val="accent1"/>
              </a:solidFill>
            </a:endParaRPr>
          </a:p>
        </p:txBody>
      </p:sp>
      <p:sp>
        <p:nvSpPr>
          <p:cNvPr id="2" name="TextBox 1"/>
          <p:cNvSpPr txBox="1"/>
          <p:nvPr>
            <p:custDataLst>
              <p:tags r:id="rId3"/>
            </p:custDataLst>
          </p:nvPr>
        </p:nvSpPr>
        <p:spPr>
          <a:xfrm>
            <a:off x="3125906" y="421539"/>
            <a:ext cx="2892202" cy="584775"/>
          </a:xfrm>
          <a:prstGeom prst="rect">
            <a:avLst/>
          </a:prstGeom>
          <a:noFill/>
        </p:spPr>
        <p:txBody>
          <a:bodyPr wrap="none" rtlCol="0">
            <a:spAutoFit/>
          </a:bodyPr>
          <a:lstStyle/>
          <a:p>
            <a:pPr algn="ctr"/>
            <a:r>
              <a:rPr lang="en-US" sz="3200" dirty="0" smtClean="0"/>
              <a:t>Different majors</a:t>
            </a:r>
          </a:p>
        </p:txBody>
      </p:sp>
      <p:grpSp>
        <p:nvGrpSpPr>
          <p:cNvPr id="4" name="Group 3"/>
          <p:cNvGrpSpPr/>
          <p:nvPr/>
        </p:nvGrpSpPr>
        <p:grpSpPr>
          <a:xfrm rot="10800000">
            <a:off x="2749611" y="2052178"/>
            <a:ext cx="3381617" cy="3248871"/>
            <a:chOff x="2928516" y="2052178"/>
            <a:chExt cx="3381617" cy="3248871"/>
          </a:xfrm>
        </p:grpSpPr>
        <p:sp>
          <p:nvSpPr>
            <p:cNvPr id="3" name="Oval 2"/>
            <p:cNvSpPr/>
            <p:nvPr>
              <p:custDataLst>
                <p:tags r:id="rId4"/>
              </p:custDataLst>
            </p:nvPr>
          </p:nvSpPr>
          <p:spPr>
            <a:xfrm>
              <a:off x="2928516" y="2082957"/>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5"/>
              </p:custDataLst>
            </p:nvPr>
          </p:nvSpPr>
          <p:spPr>
            <a:xfrm>
              <a:off x="3575237" y="2052178"/>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6"/>
              </p:custDataLst>
            </p:nvPr>
          </p:nvSpPr>
          <p:spPr>
            <a:xfrm>
              <a:off x="3239456" y="2635961"/>
              <a:ext cx="2665088" cy="2665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95748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custDataLst>
              <p:tags r:id="rId2"/>
            </p:custDataLst>
          </p:nvPr>
        </p:nvSpPr>
        <p:spPr>
          <a:xfrm>
            <a:off x="1277847" y="2196741"/>
            <a:ext cx="2734896" cy="26876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custDataLst>
              <p:tags r:id="rId3"/>
            </p:custDataLst>
          </p:nvPr>
        </p:nvSpPr>
        <p:spPr>
          <a:xfrm>
            <a:off x="2079180" y="421539"/>
            <a:ext cx="4985660" cy="584775"/>
          </a:xfrm>
          <a:prstGeom prst="rect">
            <a:avLst/>
          </a:prstGeom>
          <a:noFill/>
        </p:spPr>
        <p:txBody>
          <a:bodyPr wrap="none" rtlCol="0">
            <a:spAutoFit/>
          </a:bodyPr>
          <a:lstStyle/>
          <a:p>
            <a:pPr algn="ctr"/>
            <a:r>
              <a:rPr lang="en-US" sz="3200" dirty="0" smtClean="0"/>
              <a:t>Integrated versus distributed</a:t>
            </a:r>
            <a:endParaRPr lang="en-US" sz="3200" dirty="0"/>
          </a:p>
        </p:txBody>
      </p:sp>
      <p:sp>
        <p:nvSpPr>
          <p:cNvPr id="7" name="Oval 6"/>
          <p:cNvSpPr/>
          <p:nvPr>
            <p:custDataLst>
              <p:tags r:id="rId4"/>
            </p:custDataLst>
          </p:nvPr>
        </p:nvSpPr>
        <p:spPr>
          <a:xfrm>
            <a:off x="6414890" y="2197362"/>
            <a:ext cx="490712" cy="459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custDataLst>
              <p:tags r:id="rId5"/>
            </p:custDataLst>
          </p:nvPr>
        </p:nvSpPr>
        <p:spPr>
          <a:xfrm>
            <a:off x="5791567" y="2729828"/>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custDataLst>
              <p:tags r:id="rId6"/>
            </p:custDataLst>
          </p:nvPr>
        </p:nvSpPr>
        <p:spPr>
          <a:xfrm>
            <a:off x="7193611" y="3085207"/>
            <a:ext cx="637502" cy="596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custDataLst>
              <p:tags r:id="rId7"/>
            </p:custDataLst>
          </p:nvPr>
        </p:nvSpPr>
        <p:spPr>
          <a:xfrm>
            <a:off x="7155836" y="2426938"/>
            <a:ext cx="318751" cy="298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custDataLst>
              <p:tags r:id="rId8"/>
            </p:custDataLst>
          </p:nvPr>
        </p:nvSpPr>
        <p:spPr>
          <a:xfrm>
            <a:off x="6389053" y="3304139"/>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custDataLst>
              <p:tags r:id="rId9"/>
            </p:custDataLst>
          </p:nvPr>
        </p:nvSpPr>
        <p:spPr>
          <a:xfrm>
            <a:off x="5916625" y="4174130"/>
            <a:ext cx="637502" cy="596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custDataLst>
              <p:tags r:id="rId10"/>
            </p:custDataLst>
          </p:nvPr>
        </p:nvSpPr>
        <p:spPr>
          <a:xfrm>
            <a:off x="7358895" y="4267713"/>
            <a:ext cx="306935" cy="28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custDataLst>
              <p:tags r:id="rId11"/>
            </p:custDataLst>
          </p:nvPr>
        </p:nvSpPr>
        <p:spPr>
          <a:xfrm>
            <a:off x="6978335" y="3775497"/>
            <a:ext cx="430552" cy="402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custDataLst>
              <p:tags r:id="rId12"/>
            </p:custDataLst>
          </p:nvPr>
        </p:nvSpPr>
        <p:spPr>
          <a:xfrm>
            <a:off x="6660246" y="4516880"/>
            <a:ext cx="542386" cy="507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custDataLst>
              <p:tags r:id="rId13"/>
            </p:custDataLst>
          </p:nvPr>
        </p:nvSpPr>
        <p:spPr>
          <a:xfrm>
            <a:off x="5638099" y="3540578"/>
            <a:ext cx="306935" cy="287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53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3"/>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58"/>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custDataLst>
              <p:tags r:id="rId59"/>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custDataLst>
              <p:tags r:id="rId60"/>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custDataLst>
              <p:tags r:id="rId61"/>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custDataLst>
              <p:tags r:id="rId62"/>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custDataLst>
              <p:tags r:id="rId63"/>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custDataLst>
              <p:tags r:id="rId64"/>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custDataLst>
              <p:tags r:id="rId65"/>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76" name="TextBox 75"/>
          <p:cNvSpPr txBox="1"/>
          <p:nvPr>
            <p:custDataLst>
              <p:tags r:id="rId66"/>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77" name="TextBox 76"/>
          <p:cNvSpPr txBox="1"/>
          <p:nvPr>
            <p:custDataLst>
              <p:tags r:id="rId67"/>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sp>
        <p:nvSpPr>
          <p:cNvPr id="70" name="TextBox 69"/>
          <p:cNvSpPr txBox="1"/>
          <p:nvPr>
            <p:custDataLst>
              <p:tags r:id="rId68"/>
            </p:custDataLst>
          </p:nvPr>
        </p:nvSpPr>
        <p:spPr>
          <a:xfrm>
            <a:off x="4599915" y="479839"/>
            <a:ext cx="2040943" cy="553998"/>
          </a:xfrm>
          <a:prstGeom prst="rect">
            <a:avLst/>
          </a:prstGeom>
          <a:noFill/>
        </p:spPr>
        <p:txBody>
          <a:bodyPr wrap="none" rtlCol="0">
            <a:spAutoFit/>
          </a:bodyPr>
          <a:lstStyle/>
          <a:p>
            <a:pPr algn="ctr"/>
            <a:r>
              <a:rPr lang="en-US" sz="3000" dirty="0" smtClean="0"/>
              <a:t>My solution</a:t>
            </a:r>
            <a:endParaRPr lang="en-US" sz="3000" dirty="0"/>
          </a:p>
        </p:txBody>
      </p:sp>
    </p:spTree>
    <p:custDataLst>
      <p:tags r:id="rId1"/>
    </p:custDataLst>
    <p:extLst>
      <p:ext uri="{BB962C8B-B14F-4D97-AF65-F5344CB8AC3E}">
        <p14:creationId xmlns:p14="http://schemas.microsoft.com/office/powerpoint/2010/main" val="597650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3"/>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58"/>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custDataLst>
              <p:tags r:id="rId59"/>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custDataLst>
              <p:tags r:id="rId60"/>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custDataLst>
              <p:tags r:id="rId61"/>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custDataLst>
              <p:tags r:id="rId62"/>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custDataLst>
              <p:tags r:id="rId63"/>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custDataLst>
              <p:tags r:id="rId64"/>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custDataLst>
              <p:tags r:id="rId65"/>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76" name="TextBox 75"/>
          <p:cNvSpPr txBox="1"/>
          <p:nvPr>
            <p:custDataLst>
              <p:tags r:id="rId66"/>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77" name="TextBox 76"/>
          <p:cNvSpPr txBox="1"/>
          <p:nvPr>
            <p:custDataLst>
              <p:tags r:id="rId67"/>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sp>
        <p:nvSpPr>
          <p:cNvPr id="58" name="TextBox 57"/>
          <p:cNvSpPr txBox="1"/>
          <p:nvPr>
            <p:custDataLst>
              <p:tags r:id="rId68"/>
            </p:custDataLst>
          </p:nvPr>
        </p:nvSpPr>
        <p:spPr>
          <a:xfrm>
            <a:off x="585599" y="536656"/>
            <a:ext cx="2276714" cy="523220"/>
          </a:xfrm>
          <a:prstGeom prst="rect">
            <a:avLst/>
          </a:prstGeom>
          <a:noFill/>
        </p:spPr>
        <p:txBody>
          <a:bodyPr wrap="none" rtlCol="0">
            <a:spAutoFit/>
          </a:bodyPr>
          <a:lstStyle/>
          <a:p>
            <a:r>
              <a:rPr lang="en-US" sz="2800" dirty="0" smtClean="0"/>
              <a:t>Topic modules</a:t>
            </a:r>
            <a:endParaRPr lang="en-US" sz="2800" dirty="0"/>
          </a:p>
        </p:txBody>
      </p:sp>
      <p:sp>
        <p:nvSpPr>
          <p:cNvPr id="70" name="TextBox 69"/>
          <p:cNvSpPr txBox="1"/>
          <p:nvPr>
            <p:custDataLst>
              <p:tags r:id="rId69"/>
            </p:custDataLst>
          </p:nvPr>
        </p:nvSpPr>
        <p:spPr>
          <a:xfrm>
            <a:off x="7063017" y="536656"/>
            <a:ext cx="1674497" cy="954107"/>
          </a:xfrm>
          <a:prstGeom prst="rect">
            <a:avLst/>
          </a:prstGeom>
          <a:noFill/>
        </p:spPr>
        <p:txBody>
          <a:bodyPr wrap="none" rtlCol="0">
            <a:spAutoFit/>
          </a:bodyPr>
          <a:lstStyle/>
          <a:p>
            <a:r>
              <a:rPr lang="en-US" sz="2800" dirty="0" smtClean="0"/>
              <a:t>Complete </a:t>
            </a:r>
          </a:p>
          <a:p>
            <a:pPr algn="ctr"/>
            <a:r>
              <a:rPr lang="en-US" sz="2800" dirty="0" smtClean="0"/>
              <a:t>course</a:t>
            </a:r>
          </a:p>
        </p:txBody>
      </p:sp>
      <p:cxnSp>
        <p:nvCxnSpPr>
          <p:cNvPr id="72" name="Straight Arrow Connector 71"/>
          <p:cNvCxnSpPr/>
          <p:nvPr>
            <p:custDataLst>
              <p:tags r:id="rId70"/>
            </p:custDataLst>
          </p:nvPr>
        </p:nvCxnSpPr>
        <p:spPr>
          <a:xfrm>
            <a:off x="5170161" y="4879519"/>
            <a:ext cx="928570" cy="6477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custDataLst>
              <p:tags r:id="rId71"/>
            </p:custDataLst>
          </p:nvPr>
        </p:nvSpPr>
        <p:spPr>
          <a:xfrm>
            <a:off x="6453573" y="5709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custDataLst>
              <p:tags r:id="rId72"/>
            </p:custDataLst>
          </p:nvPr>
        </p:nvSpPr>
        <p:spPr>
          <a:xfrm>
            <a:off x="6605973" y="6090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custDataLst>
              <p:tags r:id="rId73"/>
            </p:custDataLst>
          </p:nvPr>
        </p:nvSpPr>
        <p:spPr>
          <a:xfrm>
            <a:off x="6882232" y="552667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custDataLst>
              <p:tags r:id="rId74"/>
            </p:custDataLst>
          </p:nvPr>
        </p:nvSpPr>
        <p:spPr>
          <a:xfrm>
            <a:off x="7063017" y="5924243"/>
            <a:ext cx="1947841" cy="523220"/>
          </a:xfrm>
          <a:prstGeom prst="rect">
            <a:avLst/>
          </a:prstGeom>
          <a:noFill/>
        </p:spPr>
        <p:txBody>
          <a:bodyPr wrap="none" rtlCol="0">
            <a:spAutoFit/>
          </a:bodyPr>
          <a:lstStyle/>
          <a:p>
            <a:r>
              <a:rPr lang="en-US" sz="2800" dirty="0" smtClean="0"/>
              <a:t>Supplement</a:t>
            </a:r>
            <a:endParaRPr lang="en-US" sz="2800" dirty="0"/>
          </a:p>
        </p:txBody>
      </p:sp>
    </p:spTree>
    <p:custDataLst>
      <p:tags r:id="rId1"/>
    </p:custDataLst>
    <p:extLst>
      <p:ext uri="{BB962C8B-B14F-4D97-AF65-F5344CB8AC3E}">
        <p14:creationId xmlns:p14="http://schemas.microsoft.com/office/powerpoint/2010/main" val="236655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980" y="2967804"/>
            <a:ext cx="5708036" cy="2677656"/>
          </a:xfrm>
          <a:prstGeom prst="rect">
            <a:avLst/>
          </a:prstGeom>
          <a:noFill/>
        </p:spPr>
        <p:txBody>
          <a:bodyPr wrap="none" rtlCol="0">
            <a:spAutoFit/>
          </a:bodyPr>
          <a:lstStyle/>
          <a:p>
            <a:pPr algn="ctr"/>
            <a:r>
              <a:rPr lang="en-US" sz="2800" dirty="0" smtClean="0">
                <a:hlinkClick r:id="rId4"/>
              </a:rPr>
              <a:t>http://cis275topics.blogspot.com/</a:t>
            </a:r>
            <a:r>
              <a:rPr lang="en-US" sz="2800" dirty="0" smtClean="0">
                <a:solidFill>
                  <a:srgbClr val="FF0000"/>
                </a:solidFill>
                <a:hlinkClick r:id="rId4"/>
              </a:rPr>
              <a:t>xxx</a:t>
            </a:r>
            <a:endParaRPr lang="en-US" sz="2800" dirty="0" smtClean="0">
              <a:solidFill>
                <a:srgbClr val="FF0000"/>
              </a:solidFill>
            </a:endParaRPr>
          </a:p>
          <a:p>
            <a:pPr algn="ctr"/>
            <a:endParaRPr lang="en-US" sz="2800" dirty="0">
              <a:solidFill>
                <a:srgbClr val="FF0000"/>
              </a:solidFill>
            </a:endParaRPr>
          </a:p>
          <a:p>
            <a:pPr algn="ctr"/>
            <a:r>
              <a:rPr lang="en-US" sz="2800" dirty="0"/>
              <a:t>a</a:t>
            </a:r>
            <a:r>
              <a:rPr lang="en-US" sz="2800" dirty="0" smtClean="0"/>
              <a:t>lso on  Merlot</a:t>
            </a:r>
          </a:p>
          <a:p>
            <a:pPr algn="ctr"/>
            <a:endParaRPr lang="en-US" sz="2800" dirty="0">
              <a:solidFill>
                <a:srgbClr val="FF0000"/>
              </a:solidFill>
            </a:endParaRPr>
          </a:p>
          <a:p>
            <a:pPr algn="ctr"/>
            <a:r>
              <a:rPr lang="en-US" sz="2800" dirty="0">
                <a:solidFill>
                  <a:srgbClr val="FF0000"/>
                </a:solidFill>
              </a:rPr>
              <a:t>http://</a:t>
            </a:r>
            <a:r>
              <a:rPr lang="en-US" sz="2800" dirty="0" smtClean="0">
                <a:solidFill>
                  <a:srgbClr val="FF0000"/>
                </a:solidFill>
              </a:rPr>
              <a:t>www.merlot.org/</a:t>
            </a:r>
          </a:p>
          <a:p>
            <a:pPr algn="ctr"/>
            <a:endParaRPr lang="en-US" sz="2800" dirty="0">
              <a:solidFill>
                <a:srgbClr val="FF0000"/>
              </a:solidFill>
            </a:endParaRPr>
          </a:p>
        </p:txBody>
      </p:sp>
      <p:sp>
        <p:nvSpPr>
          <p:cNvPr id="3" name="TextBox 2"/>
          <p:cNvSpPr txBox="1"/>
          <p:nvPr/>
        </p:nvSpPr>
        <p:spPr>
          <a:xfrm>
            <a:off x="3418479" y="717251"/>
            <a:ext cx="2307042" cy="584775"/>
          </a:xfrm>
          <a:prstGeom prst="rect">
            <a:avLst/>
          </a:prstGeom>
          <a:noFill/>
        </p:spPr>
        <p:txBody>
          <a:bodyPr wrap="none" rtlCol="0">
            <a:spAutoFit/>
          </a:bodyPr>
          <a:lstStyle/>
          <a:p>
            <a:pPr algn="ctr"/>
            <a:r>
              <a:rPr lang="en-US" sz="3200" dirty="0" smtClean="0"/>
              <a:t>Unique URLs</a:t>
            </a:r>
            <a:endParaRPr lang="en-US" sz="3200" dirty="0"/>
          </a:p>
        </p:txBody>
      </p:sp>
    </p:spTree>
    <p:custDataLst>
      <p:tags r:id="rId1"/>
    </p:custDataLst>
    <p:extLst>
      <p:ext uri="{BB962C8B-B14F-4D97-AF65-F5344CB8AC3E}">
        <p14:creationId xmlns:p14="http://schemas.microsoft.com/office/powerpoint/2010/main" val="284862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custDataLst>
              <p:tags r:id="rId2"/>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4717191" y="1584282"/>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custDataLst>
              <p:tags r:id="rId3"/>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2363519" y="3141971"/>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custDataLst>
              <p:tags r:id="rId4"/>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3316913" y="1894874"/>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custDataLst>
              <p:tags r:id="rId5"/>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3298145" y="5574126"/>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custDataLst>
              <p:tags r:id="rId6"/>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391984" y="3215065"/>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custDataLst>
              <p:tags r:id="rId7"/>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2675061" y="4804007"/>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custDataLst>
              <p:tags r:id="rId8"/>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106250" y="2015511"/>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custDataLst>
              <p:tags r:id="rId9"/>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4819219" y="5433143"/>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custDataLst>
              <p:tags r:id="rId1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159721" y="4782488"/>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custDataLst>
              <p:tags r:id="rId11"/>
            </p:custDataLst>
          </p:nvPr>
        </p:nvCxnSpPr>
        <p:spPr>
          <a:xfrm flipH="1">
            <a:off x="4820177" y="2215210"/>
            <a:ext cx="118967" cy="54306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2"/>
            </p:custDataLst>
          </p:nvPr>
        </p:nvCxnSpPr>
        <p:spPr>
          <a:xfrm>
            <a:off x="3779494" y="2431627"/>
            <a:ext cx="228388" cy="38089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3"/>
            </p:custDataLst>
          </p:nvPr>
        </p:nvCxnSpPr>
        <p:spPr>
          <a:xfrm flipH="1" flipV="1">
            <a:off x="5019350" y="4935501"/>
            <a:ext cx="70420" cy="45961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4"/>
            </p:custDataLst>
          </p:nvPr>
        </p:nvCxnSpPr>
        <p:spPr>
          <a:xfrm>
            <a:off x="2986603" y="3557806"/>
            <a:ext cx="1021279" cy="2503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5"/>
            </p:custDataLst>
          </p:nvPr>
        </p:nvCxnSpPr>
        <p:spPr>
          <a:xfrm flipH="1">
            <a:off x="5595092" y="2500499"/>
            <a:ext cx="595139" cy="3879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6"/>
            </p:custDataLst>
          </p:nvPr>
        </p:nvCxnSpPr>
        <p:spPr>
          <a:xfrm flipV="1">
            <a:off x="3327700" y="4610324"/>
            <a:ext cx="580896" cy="32587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7"/>
            </p:custDataLst>
          </p:nvPr>
        </p:nvCxnSpPr>
        <p:spPr>
          <a:xfrm flipV="1">
            <a:off x="3893688" y="4997782"/>
            <a:ext cx="430543" cy="576345"/>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8"/>
            </p:custDataLst>
          </p:nvPr>
        </p:nvCxnSpPr>
        <p:spPr>
          <a:xfrm flipH="1" flipV="1">
            <a:off x="5442303" y="4390563"/>
            <a:ext cx="707499" cy="41344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9"/>
            </p:custDataLst>
          </p:nvPr>
        </p:nvCxnSpPr>
        <p:spPr>
          <a:xfrm flipH="1">
            <a:off x="5595092" y="3655778"/>
            <a:ext cx="796892" cy="19044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20"/>
            </p:custDataLst>
          </p:nvPr>
        </p:nvSpPr>
        <p:spPr>
          <a:xfrm>
            <a:off x="4360428" y="344350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21"/>
            </p:custDataLst>
          </p:nvPr>
        </p:nvSpPr>
        <p:spPr>
          <a:xfrm>
            <a:off x="4828513" y="342717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22"/>
            </p:custDataLst>
          </p:nvPr>
        </p:nvSpPr>
        <p:spPr>
          <a:xfrm>
            <a:off x="4248846" y="408576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23"/>
            </p:custDataLst>
          </p:nvPr>
        </p:nvSpPr>
        <p:spPr>
          <a:xfrm>
            <a:off x="4553645" y="384083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24"/>
            </p:custDataLst>
          </p:nvPr>
        </p:nvSpPr>
        <p:spPr>
          <a:xfrm>
            <a:off x="4858446" y="41619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25"/>
            </p:custDataLst>
          </p:nvPr>
        </p:nvSpPr>
        <p:spPr>
          <a:xfrm>
            <a:off x="4926479" y="377007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custDataLst>
              <p:tags r:id="rId26"/>
            </p:custDataLst>
          </p:nvPr>
        </p:nvSpPr>
        <p:spPr>
          <a:xfrm>
            <a:off x="1805941" y="467633"/>
            <a:ext cx="5532119" cy="584775"/>
          </a:xfrm>
          <a:prstGeom prst="rect">
            <a:avLst/>
          </a:prstGeom>
          <a:noFill/>
        </p:spPr>
        <p:txBody>
          <a:bodyPr wrap="square" rtlCol="0">
            <a:spAutoFit/>
          </a:bodyPr>
          <a:lstStyle/>
          <a:p>
            <a:pPr algn="ctr"/>
            <a:r>
              <a:rPr lang="en-US" sz="3200" dirty="0" smtClean="0"/>
              <a:t>The Wikipedia effect </a:t>
            </a:r>
            <a:endParaRPr lang="en-US" sz="3200" dirty="0"/>
          </a:p>
        </p:txBody>
      </p:sp>
    </p:spTree>
    <p:custDataLst>
      <p:tags r:id="rId1"/>
    </p:custDataLst>
    <p:extLst>
      <p:ext uri="{BB962C8B-B14F-4D97-AF65-F5344CB8AC3E}">
        <p14:creationId xmlns:p14="http://schemas.microsoft.com/office/powerpoint/2010/main" val="103790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1"/>
            <p:custDataLst>
              <p:tags r:id="rId2"/>
            </p:custDataLst>
          </p:nvPr>
        </p:nvSpPr>
        <p:spPr>
          <a:xfrm>
            <a:off x="2181247" y="1859165"/>
            <a:ext cx="4719234" cy="4876800"/>
          </a:xfrm>
        </p:spPr>
        <p:txBody>
          <a:bodyPr>
            <a:normAutofit/>
          </a:bodyPr>
          <a:lstStyle/>
          <a:p>
            <a:r>
              <a:rPr lang="en-US" sz="2800" dirty="0"/>
              <a:t>Skills</a:t>
            </a:r>
          </a:p>
          <a:p>
            <a:pPr lvl="1"/>
            <a:r>
              <a:rPr lang="en-US" dirty="0"/>
              <a:t>Application development</a:t>
            </a:r>
          </a:p>
          <a:p>
            <a:pPr lvl="1"/>
            <a:r>
              <a:rPr lang="en-US" dirty="0"/>
              <a:t>Content </a:t>
            </a:r>
            <a:r>
              <a:rPr lang="en-US" dirty="0" smtClean="0"/>
              <a:t>creation</a:t>
            </a:r>
            <a:endParaRPr lang="en-US" dirty="0"/>
          </a:p>
          <a:p>
            <a:pPr lvl="1"/>
            <a:r>
              <a:rPr lang="en-US" dirty="0"/>
              <a:t>User </a:t>
            </a:r>
            <a:r>
              <a:rPr lang="en-US" dirty="0" smtClean="0"/>
              <a:t>skills</a:t>
            </a:r>
            <a:endParaRPr lang="en-US" sz="2800" dirty="0"/>
          </a:p>
          <a:p>
            <a:r>
              <a:rPr lang="en-US" sz="2800" dirty="0" smtClean="0"/>
              <a:t>Concepts</a:t>
            </a:r>
            <a:endParaRPr lang="en-US" sz="2800" dirty="0"/>
          </a:p>
          <a:p>
            <a:pPr lvl="1"/>
            <a:r>
              <a:rPr lang="en-US" dirty="0"/>
              <a:t>Applications</a:t>
            </a:r>
          </a:p>
          <a:p>
            <a:pPr lvl="1"/>
            <a:r>
              <a:rPr lang="en-US" dirty="0" smtClean="0"/>
              <a:t>Technology</a:t>
            </a:r>
            <a:endParaRPr lang="en-US" dirty="0"/>
          </a:p>
          <a:p>
            <a:pPr lvl="1"/>
            <a:r>
              <a:rPr lang="en-US" dirty="0" smtClean="0"/>
              <a:t>Implications</a:t>
            </a:r>
            <a:endParaRPr lang="en-US" dirty="0"/>
          </a:p>
        </p:txBody>
      </p:sp>
      <p:sp>
        <p:nvSpPr>
          <p:cNvPr id="4" name="Rectangle 3"/>
          <p:cNvSpPr txBox="1">
            <a:spLocks noChangeArrowheads="1"/>
          </p:cNvSpPr>
          <p:nvPr>
            <p:custDataLst>
              <p:tags r:id="rId3"/>
            </p:custDataLst>
          </p:nvPr>
        </p:nvSpPr>
        <p:spPr>
          <a:xfrm>
            <a:off x="514351" y="534588"/>
            <a:ext cx="8629649" cy="1111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000" i="1" dirty="0" smtClean="0"/>
              <a:t>Skills</a:t>
            </a:r>
            <a:r>
              <a:rPr lang="en-US" sz="3000" dirty="0" smtClean="0"/>
              <a:t> and </a:t>
            </a:r>
            <a:r>
              <a:rPr lang="en-US" sz="3000" i="1" dirty="0" smtClean="0"/>
              <a:t>concepts</a:t>
            </a:r>
            <a:r>
              <a:rPr lang="en-US" sz="3000" dirty="0" smtClean="0"/>
              <a:t> needed for </a:t>
            </a:r>
            <a:r>
              <a:rPr lang="en-US" sz="3000" i="1" dirty="0" smtClean="0"/>
              <a:t>success</a:t>
            </a:r>
            <a:r>
              <a:rPr lang="en-US" sz="3000" dirty="0" smtClean="0"/>
              <a:t> as a student and after graduation as a professional and a citizen.</a:t>
            </a:r>
            <a:endParaRPr lang="en-US" sz="3000" dirty="0"/>
          </a:p>
        </p:txBody>
      </p:sp>
    </p:spTree>
    <p:custDataLst>
      <p:tags r:id="rId1"/>
    </p:custDataLst>
    <p:extLst>
      <p:ext uri="{BB962C8B-B14F-4D97-AF65-F5344CB8AC3E}">
        <p14:creationId xmlns:p14="http://schemas.microsoft.com/office/powerpoint/2010/main" val="371450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3212910" y="453813"/>
            <a:ext cx="2718180" cy="584775"/>
          </a:xfrm>
          <a:prstGeom prst="rect">
            <a:avLst/>
          </a:prstGeom>
          <a:noFill/>
        </p:spPr>
        <p:txBody>
          <a:bodyPr wrap="none" rtlCol="0">
            <a:spAutoFit/>
          </a:bodyPr>
          <a:lstStyle/>
          <a:p>
            <a:pPr algn="ctr"/>
            <a:r>
              <a:rPr lang="en-US" sz="3200" dirty="0" smtClean="0"/>
              <a:t>A topic module</a:t>
            </a:r>
            <a:endParaRPr lang="en-US" sz="3200" dirty="0"/>
          </a:p>
        </p:txBody>
      </p:sp>
      <p:pic>
        <p:nvPicPr>
          <p:cNvPr id="3076" name="Picture 4"/>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294420" y="1688389"/>
            <a:ext cx="6555161" cy="384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7055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custDataLst>
              <p:tags r:id="rId2"/>
            </p:custDataLst>
          </p:nvPr>
        </p:nvSpPr>
        <p:spPr>
          <a:xfrm>
            <a:off x="0" y="388478"/>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custDataLst>
              <p:tags r:id="rId3"/>
            </p:custDataLst>
          </p:nvPr>
        </p:nvSpPr>
        <p:spPr>
          <a:xfrm>
            <a:off x="2212383" y="1544162"/>
            <a:ext cx="5823488" cy="4876800"/>
          </a:xfrm>
        </p:spPr>
        <p:txBody>
          <a:bodyPr>
            <a:normAutofit/>
          </a:bodyPr>
          <a:lstStyle/>
          <a:p>
            <a:r>
              <a:rPr lang="en-US" sz="2800" dirty="0"/>
              <a:t>Internet concepts</a:t>
            </a:r>
          </a:p>
          <a:p>
            <a:pPr lvl="1"/>
            <a:r>
              <a:rPr lang="en-US" dirty="0"/>
              <a:t>Applications</a:t>
            </a:r>
          </a:p>
          <a:p>
            <a:pPr lvl="1"/>
            <a:r>
              <a:rPr lang="en-US" dirty="0" smtClean="0"/>
              <a:t>Technology</a:t>
            </a:r>
            <a:endParaRPr lang="en-US" dirty="0"/>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custDataLst>
      <p:tags r:id="rId1"/>
    </p:custDataLst>
    <p:extLst>
      <p:ext uri="{BB962C8B-B14F-4D97-AF65-F5344CB8AC3E}">
        <p14:creationId xmlns:p14="http://schemas.microsoft.com/office/powerpoint/2010/main" val="1298933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634899" y="5054682"/>
            <a:ext cx="2960777" cy="1015663"/>
          </a:xfrm>
          <a:prstGeom prst="rect">
            <a:avLst/>
          </a:prstGeom>
          <a:noFill/>
        </p:spPr>
        <p:txBody>
          <a:bodyPr wrap="square" rtlCol="0">
            <a:spAutoFit/>
          </a:bodyPr>
          <a:lstStyle/>
          <a:p>
            <a:r>
              <a:rPr lang="en-US" sz="2000" dirty="0" smtClean="0"/>
              <a:t>Summary</a:t>
            </a:r>
          </a:p>
          <a:p>
            <a:r>
              <a:rPr lang="en-US" sz="2000" dirty="0" smtClean="0"/>
              <a:t>Self-study questions</a:t>
            </a:r>
          </a:p>
          <a:p>
            <a:r>
              <a:rPr lang="en-US" sz="2000" dirty="0" smtClean="0"/>
              <a:t>External resources</a:t>
            </a:r>
          </a:p>
        </p:txBody>
      </p:sp>
      <p:sp>
        <p:nvSpPr>
          <p:cNvPr id="5" name="Rectangle 4"/>
          <p:cNvSpPr/>
          <p:nvPr>
            <p:custDataLst>
              <p:tags r:id="rId3"/>
            </p:custDataLst>
          </p:nvPr>
        </p:nvSpPr>
        <p:spPr>
          <a:xfrm>
            <a:off x="1634899" y="1464274"/>
            <a:ext cx="2831382" cy="707886"/>
          </a:xfrm>
          <a:prstGeom prst="rect">
            <a:avLst/>
          </a:prstGeom>
        </p:spPr>
        <p:txBody>
          <a:bodyPr wrap="square">
            <a:spAutoFit/>
          </a:bodyPr>
          <a:lstStyle/>
          <a:p>
            <a:r>
              <a:rPr lang="en-US" sz="2000" dirty="0" smtClean="0"/>
              <a:t>Title, skills and concepts</a:t>
            </a:r>
          </a:p>
          <a:p>
            <a:r>
              <a:rPr lang="en-US" sz="2000" dirty="0" smtClean="0"/>
              <a:t>Place in the class outline</a:t>
            </a:r>
          </a:p>
        </p:txBody>
      </p:sp>
      <p:sp>
        <p:nvSpPr>
          <p:cNvPr id="6" name="Rectangle 5"/>
          <p:cNvSpPr/>
          <p:nvPr>
            <p:custDataLst>
              <p:tags r:id="rId4"/>
            </p:custDataLst>
          </p:nvPr>
        </p:nvSpPr>
        <p:spPr>
          <a:xfrm>
            <a:off x="1014653" y="1139781"/>
            <a:ext cx="274320" cy="1371600"/>
          </a:xfrm>
          <a:prstGeom prst="rect">
            <a:avLst/>
          </a:prstGeom>
        </p:spPr>
        <p:txBody>
          <a:bodyPr wrap="square">
            <a:spAutoFit/>
          </a:bodyPr>
          <a:lstStyle/>
          <a:p>
            <a:r>
              <a:rPr lang="en-US" sz="2000" dirty="0" smtClean="0">
                <a:solidFill>
                  <a:schemeClr val="accent1"/>
                </a:solidFill>
              </a:rPr>
              <a:t>Head</a:t>
            </a:r>
            <a:endParaRPr lang="en-US" sz="2000" dirty="0">
              <a:solidFill>
                <a:schemeClr val="accent1"/>
              </a:solidFill>
            </a:endParaRPr>
          </a:p>
        </p:txBody>
      </p:sp>
      <p:sp>
        <p:nvSpPr>
          <p:cNvPr id="11" name="Rectangle 10"/>
          <p:cNvSpPr/>
          <p:nvPr>
            <p:custDataLst>
              <p:tags r:id="rId5"/>
            </p:custDataLst>
          </p:nvPr>
        </p:nvSpPr>
        <p:spPr>
          <a:xfrm>
            <a:off x="1014653" y="4900793"/>
            <a:ext cx="271638" cy="1323439"/>
          </a:xfrm>
          <a:prstGeom prst="rect">
            <a:avLst/>
          </a:prstGeom>
        </p:spPr>
        <p:txBody>
          <a:bodyPr wrap="square">
            <a:spAutoFit/>
          </a:bodyPr>
          <a:lstStyle/>
          <a:p>
            <a:r>
              <a:rPr lang="en-US" sz="2000" dirty="0" smtClean="0">
                <a:solidFill>
                  <a:schemeClr val="accent1"/>
                </a:solidFill>
              </a:rPr>
              <a:t>Foot</a:t>
            </a:r>
            <a:endParaRPr lang="en-US" sz="2000" dirty="0">
              <a:solidFill>
                <a:schemeClr val="accent1"/>
              </a:solidFill>
            </a:endParaRPr>
          </a:p>
        </p:txBody>
      </p:sp>
      <p:sp>
        <p:nvSpPr>
          <p:cNvPr id="12" name="Rectangle 11"/>
          <p:cNvSpPr/>
          <p:nvPr>
            <p:custDataLst>
              <p:tags r:id="rId6"/>
            </p:custDataLst>
          </p:nvPr>
        </p:nvSpPr>
        <p:spPr>
          <a:xfrm>
            <a:off x="1014653" y="2982960"/>
            <a:ext cx="271638" cy="1323439"/>
          </a:xfrm>
          <a:prstGeom prst="rect">
            <a:avLst/>
          </a:prstGeom>
        </p:spPr>
        <p:txBody>
          <a:bodyPr wrap="square">
            <a:spAutoFit/>
          </a:bodyPr>
          <a:lstStyle/>
          <a:p>
            <a:r>
              <a:rPr lang="en-US" sz="2000" dirty="0" smtClean="0">
                <a:solidFill>
                  <a:schemeClr val="accent1"/>
                </a:solidFill>
              </a:rPr>
              <a:t>Body</a:t>
            </a:r>
            <a:endParaRPr lang="en-US" sz="2000" dirty="0">
              <a:solidFill>
                <a:schemeClr val="accent1"/>
              </a:solidFill>
            </a:endParaRPr>
          </a:p>
        </p:txBody>
      </p:sp>
      <p:sp>
        <p:nvSpPr>
          <p:cNvPr id="7" name="TextBox 6"/>
          <p:cNvSpPr txBox="1"/>
          <p:nvPr>
            <p:custDataLst>
              <p:tags r:id="rId7"/>
            </p:custDataLst>
          </p:nvPr>
        </p:nvSpPr>
        <p:spPr>
          <a:xfrm>
            <a:off x="3176490" y="363220"/>
            <a:ext cx="2791020" cy="584775"/>
          </a:xfrm>
          <a:prstGeom prst="rect">
            <a:avLst/>
          </a:prstGeom>
          <a:noFill/>
        </p:spPr>
        <p:txBody>
          <a:bodyPr wrap="none" rtlCol="0">
            <a:spAutoFit/>
          </a:bodyPr>
          <a:lstStyle/>
          <a:p>
            <a:pPr algn="ctr"/>
            <a:r>
              <a:rPr lang="en-US" sz="3200" dirty="0" smtClean="0"/>
              <a:t>Uniform format</a:t>
            </a:r>
            <a:endParaRPr lang="en-US" sz="3200" dirty="0"/>
          </a:p>
        </p:txBody>
      </p:sp>
      <p:pic>
        <p:nvPicPr>
          <p:cNvPr id="9" name="Picture 5"/>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735999" y="2923381"/>
            <a:ext cx="5658332" cy="14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93270" y="3073228"/>
            <a:ext cx="609462" cy="830997"/>
          </a:xfrm>
          <a:prstGeom prst="rect">
            <a:avLst/>
          </a:prstGeom>
          <a:noFill/>
        </p:spPr>
        <p:txBody>
          <a:bodyPr wrap="none" rtlCol="0">
            <a:spAutoFit/>
          </a:bodyPr>
          <a:lstStyle/>
          <a:p>
            <a:r>
              <a:rPr lang="en-US" sz="4800" dirty="0" smtClean="0"/>
              <a:t>…</a:t>
            </a:r>
            <a:endParaRPr lang="en-US" sz="4800" dirty="0"/>
          </a:p>
        </p:txBody>
      </p:sp>
    </p:spTree>
    <p:custDataLst>
      <p:tags r:id="rId1"/>
    </p:custDataLst>
    <p:extLst>
      <p:ext uri="{BB962C8B-B14F-4D97-AF65-F5344CB8AC3E}">
        <p14:creationId xmlns:p14="http://schemas.microsoft.com/office/powerpoint/2010/main" val="298069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bm-enterprises.net/william-shakespeare-portrait.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536372" y="1624213"/>
            <a:ext cx="4223656" cy="4234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3"/>
            </p:custDataLst>
          </p:nvPr>
        </p:nvSpPr>
        <p:spPr>
          <a:xfrm>
            <a:off x="2689305" y="504043"/>
            <a:ext cx="3765390" cy="584775"/>
          </a:xfrm>
          <a:prstGeom prst="rect">
            <a:avLst/>
          </a:prstGeom>
          <a:noFill/>
        </p:spPr>
        <p:txBody>
          <a:bodyPr wrap="none" rtlCol="0">
            <a:spAutoFit/>
          </a:bodyPr>
          <a:lstStyle/>
          <a:p>
            <a:pPr algn="ctr"/>
            <a:r>
              <a:rPr lang="en-US" sz="3200" dirty="0" smtClean="0"/>
              <a:t>The notes are a script</a:t>
            </a:r>
            <a:endParaRPr lang="en-US" sz="3200" dirty="0"/>
          </a:p>
        </p:txBody>
      </p:sp>
    </p:spTree>
    <p:custDataLst>
      <p:tags r:id="rId1"/>
    </p:custDataLst>
    <p:extLst>
      <p:ext uri="{BB962C8B-B14F-4D97-AF65-F5344CB8AC3E}">
        <p14:creationId xmlns:p14="http://schemas.microsoft.com/office/powerpoint/2010/main" val="347483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3151868" y="504043"/>
            <a:ext cx="2840265" cy="584775"/>
          </a:xfrm>
          <a:prstGeom prst="rect">
            <a:avLst/>
          </a:prstGeom>
          <a:noFill/>
        </p:spPr>
        <p:txBody>
          <a:bodyPr wrap="none" rtlCol="0">
            <a:spAutoFit/>
          </a:bodyPr>
          <a:lstStyle/>
          <a:p>
            <a:pPr algn="ctr"/>
            <a:r>
              <a:rPr lang="en-US" sz="3200" dirty="0" smtClean="0"/>
              <a:t>Narrated videos</a:t>
            </a:r>
            <a:endParaRPr lang="en-US" sz="3200" dirty="0"/>
          </a:p>
        </p:txBody>
      </p:sp>
      <p:cxnSp>
        <p:nvCxnSpPr>
          <p:cNvPr id="9" name="Straight Arrow Connector 8"/>
          <p:cNvCxnSpPr/>
          <p:nvPr>
            <p:custDataLst>
              <p:tags r:id="rId3"/>
            </p:custDataLst>
          </p:nvPr>
        </p:nvCxnSpPr>
        <p:spPr>
          <a:xfrm>
            <a:off x="767255" y="3121572"/>
            <a:ext cx="58858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479857" y="1623922"/>
            <a:ext cx="6347721" cy="446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49541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853968" y="1759629"/>
            <a:ext cx="3436062" cy="3984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3"/>
            </p:custDataLst>
          </p:nvPr>
        </p:nvSpPr>
        <p:spPr>
          <a:xfrm>
            <a:off x="3576566" y="624589"/>
            <a:ext cx="1990866" cy="584775"/>
          </a:xfrm>
          <a:prstGeom prst="rect">
            <a:avLst/>
          </a:prstGeom>
          <a:noFill/>
        </p:spPr>
        <p:txBody>
          <a:bodyPr wrap="none" rtlCol="0">
            <a:spAutoFit/>
          </a:bodyPr>
          <a:lstStyle/>
          <a:p>
            <a:pPr algn="ctr"/>
            <a:r>
              <a:rPr lang="en-US" sz="3200" dirty="0" smtClean="0"/>
              <a:t>Transcripts</a:t>
            </a:r>
            <a:endParaRPr lang="en-US" sz="3200" dirty="0"/>
          </a:p>
        </p:txBody>
      </p:sp>
    </p:spTree>
    <p:custDataLst>
      <p:tags r:id="rId1"/>
    </p:custDataLst>
    <p:extLst>
      <p:ext uri="{BB962C8B-B14F-4D97-AF65-F5344CB8AC3E}">
        <p14:creationId xmlns:p14="http://schemas.microsoft.com/office/powerpoint/2010/main" val="2984564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700645" y="658911"/>
            <a:ext cx="3503716" cy="584775"/>
          </a:xfrm>
          <a:prstGeom prst="rect">
            <a:avLst/>
          </a:prstGeom>
          <a:noFill/>
        </p:spPr>
        <p:txBody>
          <a:bodyPr wrap="none" rtlCol="0">
            <a:spAutoFit/>
          </a:bodyPr>
          <a:lstStyle/>
          <a:p>
            <a:r>
              <a:rPr lang="en-US" sz="3200" dirty="0" smtClean="0"/>
              <a:t>Search and retrieval</a:t>
            </a:r>
            <a:endParaRPr lang="en-US" sz="3200" dirty="0"/>
          </a:p>
        </p:txBody>
      </p:sp>
      <p:pic>
        <p:nvPicPr>
          <p:cNvPr id="1026"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75638" y="658911"/>
            <a:ext cx="28003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8195602" y="5004079"/>
            <a:ext cx="546464" cy="1004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988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707721" y="6016868"/>
            <a:ext cx="6667996" cy="430887"/>
          </a:xfrm>
          <a:prstGeom prst="rect">
            <a:avLst/>
          </a:prstGeom>
        </p:spPr>
        <p:txBody>
          <a:bodyPr wrap="square">
            <a:spAutoFit/>
          </a:bodyPr>
          <a:lstStyle/>
          <a:p>
            <a:r>
              <a:rPr lang="en-US" sz="2200" dirty="0" smtClean="0">
                <a:hlinkClick r:id="rId7"/>
              </a:rPr>
              <a:t>http://skillsandconcepts.wikispaces.com/</a:t>
            </a:r>
            <a:endParaRPr lang="en-US" sz="2200" dirty="0"/>
          </a:p>
        </p:txBody>
      </p:sp>
      <p:sp>
        <p:nvSpPr>
          <p:cNvPr id="4" name="TextBox 3"/>
          <p:cNvSpPr txBox="1"/>
          <p:nvPr>
            <p:custDataLst>
              <p:tags r:id="rId3"/>
            </p:custDataLst>
          </p:nvPr>
        </p:nvSpPr>
        <p:spPr>
          <a:xfrm>
            <a:off x="1384663" y="589017"/>
            <a:ext cx="6374675" cy="584775"/>
          </a:xfrm>
          <a:prstGeom prst="rect">
            <a:avLst/>
          </a:prstGeom>
          <a:noFill/>
        </p:spPr>
        <p:txBody>
          <a:bodyPr wrap="square" rtlCol="0">
            <a:spAutoFit/>
          </a:bodyPr>
          <a:lstStyle/>
          <a:p>
            <a:pPr algn="ctr"/>
            <a:r>
              <a:rPr lang="en-US" sz="3200" dirty="0" smtClean="0"/>
              <a:t>Which skills and concepts?</a:t>
            </a:r>
            <a:endParaRPr lang="en-US" sz="3200" dirty="0"/>
          </a:p>
        </p:txBody>
      </p:sp>
      <p:sp>
        <p:nvSpPr>
          <p:cNvPr id="5" name="Rectangle 3"/>
          <p:cNvSpPr txBox="1">
            <a:spLocks noChangeArrowheads="1"/>
          </p:cNvSpPr>
          <p:nvPr>
            <p:custDataLst>
              <p:tags r:id="rId4"/>
            </p:custDataLst>
          </p:nvPr>
        </p:nvSpPr>
        <p:spPr>
          <a:xfrm>
            <a:off x="707721" y="1858549"/>
            <a:ext cx="7728559"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Internet concepts</a:t>
            </a:r>
          </a:p>
          <a:p>
            <a:pPr lvl="1"/>
            <a:r>
              <a:rPr lang="en-US" sz="2400" dirty="0" smtClean="0"/>
              <a:t>Applications</a:t>
            </a:r>
          </a:p>
          <a:p>
            <a:pPr lvl="1"/>
            <a:r>
              <a:rPr lang="en-US" sz="2400" dirty="0" smtClean="0"/>
              <a:t>Technology (processing, storage and communication)</a:t>
            </a:r>
          </a:p>
          <a:p>
            <a:pPr lvl="1"/>
            <a:r>
              <a:rPr lang="en-US" sz="2400" dirty="0" smtClean="0"/>
              <a:t>Implications (for individuals, organizations and society)</a:t>
            </a:r>
          </a:p>
          <a:p>
            <a:r>
              <a:rPr lang="en-US" sz="2400" dirty="0" smtClean="0"/>
              <a:t>Internet skills</a:t>
            </a:r>
          </a:p>
          <a:p>
            <a:pPr lvl="1"/>
            <a:r>
              <a:rPr lang="en-US" sz="2400" dirty="0" smtClean="0"/>
              <a:t>Application development</a:t>
            </a:r>
          </a:p>
          <a:p>
            <a:pPr lvl="1"/>
            <a:r>
              <a:rPr lang="en-US" sz="2400" dirty="0" smtClean="0"/>
              <a:t>Content creation (written, image, audio, video)</a:t>
            </a:r>
          </a:p>
          <a:p>
            <a:pPr lvl="1"/>
            <a:r>
              <a:rPr lang="en-US" sz="2400" dirty="0" smtClean="0"/>
              <a:t>User skills</a:t>
            </a:r>
            <a:endParaRPr lang="en-US" sz="2400" dirty="0"/>
          </a:p>
        </p:txBody>
      </p:sp>
    </p:spTree>
    <p:custDataLst>
      <p:tags r:id="rId1"/>
    </p:custDataLst>
    <p:extLst>
      <p:ext uri="{BB962C8B-B14F-4D97-AF65-F5344CB8AC3E}">
        <p14:creationId xmlns:p14="http://schemas.microsoft.com/office/powerpoint/2010/main" val="3260399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3747366" y="434591"/>
            <a:ext cx="1775230" cy="584775"/>
          </a:xfrm>
          <a:prstGeom prst="rect">
            <a:avLst/>
          </a:prstGeom>
          <a:noFill/>
        </p:spPr>
        <p:txBody>
          <a:bodyPr wrap="none" rtlCol="0">
            <a:spAutoFit/>
          </a:bodyPr>
          <a:lstStyle/>
          <a:p>
            <a:pPr algn="ctr"/>
            <a:r>
              <a:rPr lang="en-US" sz="3200" dirty="0" smtClean="0"/>
              <a:t>Summary</a:t>
            </a:r>
            <a:endParaRPr lang="en-US" sz="3200" dirty="0"/>
          </a:p>
        </p:txBody>
      </p:sp>
      <p:sp>
        <p:nvSpPr>
          <p:cNvPr id="3" name="Rectangle 2"/>
          <p:cNvSpPr/>
          <p:nvPr>
            <p:custDataLst>
              <p:tags r:id="rId3"/>
            </p:custDataLst>
          </p:nvPr>
        </p:nvSpPr>
        <p:spPr>
          <a:xfrm>
            <a:off x="1559367" y="17444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4"/>
            </p:custDataLst>
          </p:nvPr>
        </p:nvSpPr>
        <p:spPr>
          <a:xfrm>
            <a:off x="1973024" y="215808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1635566" y="23812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6"/>
            </p:custDataLst>
          </p:nvPr>
        </p:nvSpPr>
        <p:spPr>
          <a:xfrm>
            <a:off x="2277823" y="191316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7"/>
            </p:custDataLst>
          </p:nvPr>
        </p:nvSpPr>
        <p:spPr>
          <a:xfrm>
            <a:off x="2016566" y="26914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8"/>
            </p:custDataLst>
          </p:nvPr>
        </p:nvSpPr>
        <p:spPr>
          <a:xfrm>
            <a:off x="2582624"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9"/>
            </p:custDataLst>
          </p:nvPr>
        </p:nvSpPr>
        <p:spPr>
          <a:xfrm>
            <a:off x="2147195" y="30588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10"/>
            </p:custDataLst>
          </p:nvPr>
        </p:nvSpPr>
        <p:spPr>
          <a:xfrm>
            <a:off x="2756795" y="3382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11"/>
            </p:custDataLst>
          </p:nvPr>
        </p:nvSpPr>
        <p:spPr>
          <a:xfrm>
            <a:off x="3292917" y="2462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2"/>
            </p:custDataLst>
          </p:nvPr>
        </p:nvSpPr>
        <p:spPr>
          <a:xfrm>
            <a:off x="2713251" y="26887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3"/>
            </p:custDataLst>
          </p:nvPr>
        </p:nvSpPr>
        <p:spPr>
          <a:xfrm>
            <a:off x="3094251" y="299901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14"/>
            </p:custDataLst>
          </p:nvPr>
        </p:nvSpPr>
        <p:spPr>
          <a:xfrm>
            <a:off x="3224880" y="336640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5"/>
            </p:custDataLst>
          </p:nvPr>
        </p:nvSpPr>
        <p:spPr>
          <a:xfrm>
            <a:off x="707558" y="27840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6"/>
            </p:custDataLst>
          </p:nvPr>
        </p:nvSpPr>
        <p:spPr>
          <a:xfrm>
            <a:off x="1121215" y="31976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7"/>
            </p:custDataLst>
          </p:nvPr>
        </p:nvSpPr>
        <p:spPr>
          <a:xfrm>
            <a:off x="783757" y="34208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custDataLst>
              <p:tags r:id="rId18"/>
            </p:custDataLst>
          </p:nvPr>
        </p:nvSpPr>
        <p:spPr>
          <a:xfrm>
            <a:off x="1426014" y="2952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19"/>
            </p:custDataLst>
          </p:nvPr>
        </p:nvSpPr>
        <p:spPr>
          <a:xfrm>
            <a:off x="1164757" y="37310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20"/>
            </p:custDataLst>
          </p:nvPr>
        </p:nvSpPr>
        <p:spPr>
          <a:xfrm>
            <a:off x="1730815" y="32738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21"/>
            </p:custDataLst>
          </p:nvPr>
        </p:nvSpPr>
        <p:spPr>
          <a:xfrm>
            <a:off x="1295386" y="40984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2"/>
            </p:custDataLst>
          </p:nvPr>
        </p:nvSpPr>
        <p:spPr>
          <a:xfrm>
            <a:off x="1904986" y="44223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23"/>
            </p:custDataLst>
          </p:nvPr>
        </p:nvSpPr>
        <p:spPr>
          <a:xfrm>
            <a:off x="2441108" y="35024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24"/>
            </p:custDataLst>
          </p:nvPr>
        </p:nvSpPr>
        <p:spPr>
          <a:xfrm>
            <a:off x="1861442" y="37283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5"/>
            </p:custDataLst>
          </p:nvPr>
        </p:nvSpPr>
        <p:spPr>
          <a:xfrm>
            <a:off x="2242442" y="40385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6"/>
            </p:custDataLst>
          </p:nvPr>
        </p:nvSpPr>
        <p:spPr>
          <a:xfrm>
            <a:off x="2373071"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7"/>
            </p:custDataLst>
          </p:nvPr>
        </p:nvSpPr>
        <p:spPr>
          <a:xfrm>
            <a:off x="827300" y="247649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28"/>
            </p:custDataLst>
          </p:nvPr>
        </p:nvSpPr>
        <p:spPr>
          <a:xfrm>
            <a:off x="783756" y="17825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9"/>
            </p:custDataLst>
          </p:nvPr>
        </p:nvSpPr>
        <p:spPr>
          <a:xfrm>
            <a:off x="1164756" y="2092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30"/>
            </p:custDataLst>
          </p:nvPr>
        </p:nvSpPr>
        <p:spPr>
          <a:xfrm>
            <a:off x="1295385" y="246016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31"/>
            </p:custDataLst>
          </p:nvPr>
        </p:nvSpPr>
        <p:spPr>
          <a:xfrm>
            <a:off x="2748628" y="376373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32"/>
            </p:custDataLst>
          </p:nvPr>
        </p:nvSpPr>
        <p:spPr>
          <a:xfrm>
            <a:off x="3162285" y="41773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33"/>
            </p:custDataLst>
          </p:nvPr>
        </p:nvSpPr>
        <p:spPr>
          <a:xfrm>
            <a:off x="2824827" y="440054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4"/>
            </p:custDataLst>
          </p:nvPr>
        </p:nvSpPr>
        <p:spPr>
          <a:xfrm>
            <a:off x="3467084" y="393246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35"/>
            </p:custDataLst>
          </p:nvPr>
        </p:nvSpPr>
        <p:spPr>
          <a:xfrm>
            <a:off x="3205827" y="4710792"/>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6"/>
            </p:custDataLst>
          </p:nvPr>
        </p:nvSpPr>
        <p:spPr>
          <a:xfrm>
            <a:off x="2574458" y="12055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7"/>
            </p:custDataLst>
          </p:nvPr>
        </p:nvSpPr>
        <p:spPr>
          <a:xfrm>
            <a:off x="2988115" y="161924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38"/>
            </p:custDataLst>
          </p:nvPr>
        </p:nvSpPr>
        <p:spPr>
          <a:xfrm>
            <a:off x="2650657" y="1842404"/>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9"/>
            </p:custDataLst>
          </p:nvPr>
        </p:nvSpPr>
        <p:spPr>
          <a:xfrm>
            <a:off x="3292914" y="137431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40"/>
            </p:custDataLst>
          </p:nvPr>
        </p:nvSpPr>
        <p:spPr>
          <a:xfrm>
            <a:off x="3031657" y="2152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41"/>
            </p:custDataLst>
          </p:nvPr>
        </p:nvSpPr>
        <p:spPr>
          <a:xfrm>
            <a:off x="1379747" y="465091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42"/>
            </p:custDataLst>
          </p:nvPr>
        </p:nvSpPr>
        <p:spPr>
          <a:xfrm>
            <a:off x="1793404" y="506457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custDataLst>
              <p:tags r:id="rId43"/>
            </p:custDataLst>
          </p:nvPr>
        </p:nvSpPr>
        <p:spPr>
          <a:xfrm>
            <a:off x="1455946" y="528773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custDataLst>
              <p:tags r:id="rId44"/>
            </p:custDataLst>
          </p:nvPr>
        </p:nvSpPr>
        <p:spPr>
          <a:xfrm>
            <a:off x="2098203" y="48196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custDataLst>
              <p:tags r:id="rId45"/>
            </p:custDataLst>
          </p:nvPr>
        </p:nvSpPr>
        <p:spPr>
          <a:xfrm>
            <a:off x="1836946" y="55979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46"/>
            </p:custDataLst>
          </p:nvPr>
        </p:nvSpPr>
        <p:spPr>
          <a:xfrm>
            <a:off x="2403004" y="51407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47"/>
            </p:custDataLst>
          </p:nvPr>
        </p:nvSpPr>
        <p:spPr>
          <a:xfrm>
            <a:off x="2533631" y="55952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custDataLst>
              <p:tags r:id="rId48"/>
            </p:custDataLst>
          </p:nvPr>
        </p:nvSpPr>
        <p:spPr>
          <a:xfrm>
            <a:off x="2471037" y="47488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49"/>
            </p:custDataLst>
          </p:nvPr>
        </p:nvSpPr>
        <p:spPr>
          <a:xfrm>
            <a:off x="3469797" y="19240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custDataLst>
              <p:tags r:id="rId50"/>
            </p:custDataLst>
          </p:nvPr>
        </p:nvSpPr>
        <p:spPr>
          <a:xfrm>
            <a:off x="3850797" y="22342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custDataLst>
              <p:tags r:id="rId51"/>
            </p:custDataLst>
          </p:nvPr>
        </p:nvSpPr>
        <p:spPr>
          <a:xfrm>
            <a:off x="3981426" y="260168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52"/>
            </p:custDataLst>
          </p:nvPr>
        </p:nvSpPr>
        <p:spPr>
          <a:xfrm>
            <a:off x="3565046" y="28166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53"/>
            </p:custDataLst>
          </p:nvPr>
        </p:nvSpPr>
        <p:spPr>
          <a:xfrm>
            <a:off x="3747366" y="44059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54"/>
            </p:custDataLst>
          </p:nvPr>
        </p:nvSpPr>
        <p:spPr>
          <a:xfrm>
            <a:off x="4275339" y="3045276"/>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55"/>
            </p:custDataLst>
          </p:nvPr>
        </p:nvSpPr>
        <p:spPr>
          <a:xfrm>
            <a:off x="3695673" y="32711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custDataLst>
              <p:tags r:id="rId56"/>
            </p:custDataLst>
          </p:nvPr>
        </p:nvSpPr>
        <p:spPr>
          <a:xfrm>
            <a:off x="4076673" y="3581398"/>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57"/>
            </p:custDataLst>
          </p:nvPr>
        </p:nvSpPr>
        <p:spPr>
          <a:xfrm>
            <a:off x="4207302" y="394879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custDataLst>
              <p:tags r:id="rId58"/>
            </p:custDataLst>
          </p:nvPr>
        </p:nvSpPr>
        <p:spPr>
          <a:xfrm>
            <a:off x="4305268" y="429169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custDataLst>
              <p:tags r:id="rId59"/>
            </p:custDataLst>
          </p:nvPr>
        </p:nvSpPr>
        <p:spPr>
          <a:xfrm>
            <a:off x="7755973" y="180974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custDataLst>
              <p:tags r:id="rId60"/>
            </p:custDataLst>
          </p:nvPr>
        </p:nvSpPr>
        <p:spPr>
          <a:xfrm>
            <a:off x="7756023" y="2215239"/>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custDataLst>
              <p:tags r:id="rId61"/>
            </p:custDataLst>
          </p:nvPr>
        </p:nvSpPr>
        <p:spPr>
          <a:xfrm>
            <a:off x="7756022" y="266427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custDataLst>
              <p:tags r:id="rId62"/>
            </p:custDataLst>
          </p:nvPr>
        </p:nvSpPr>
        <p:spPr>
          <a:xfrm>
            <a:off x="7761482" y="3094260"/>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custDataLst>
              <p:tags r:id="rId63"/>
            </p:custDataLst>
          </p:nvPr>
        </p:nvSpPr>
        <p:spPr>
          <a:xfrm>
            <a:off x="7769638" y="3526967"/>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custDataLst>
              <p:tags r:id="rId64"/>
            </p:custDataLst>
          </p:nvPr>
        </p:nvSpPr>
        <p:spPr>
          <a:xfrm>
            <a:off x="7761482" y="4528453"/>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custDataLst>
              <p:tags r:id="rId65"/>
            </p:custDataLst>
          </p:nvPr>
        </p:nvCxnSpPr>
        <p:spPr>
          <a:xfrm>
            <a:off x="5418355" y="3159576"/>
            <a:ext cx="10368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custDataLst>
              <p:tags r:id="rId66"/>
            </p:custDataLst>
          </p:nvPr>
        </p:nvSpPr>
        <p:spPr>
          <a:xfrm>
            <a:off x="7821638" y="3469504"/>
            <a:ext cx="157255" cy="707886"/>
          </a:xfrm>
          <a:prstGeom prst="rect">
            <a:avLst/>
          </a:prstGeom>
        </p:spPr>
        <p:txBody>
          <a:bodyPr wrap="square">
            <a:spAutoFit/>
          </a:bodyPr>
          <a:lstStyle/>
          <a:p>
            <a:pPr lvl="0" algn="ctr"/>
            <a:r>
              <a:rPr lang="en-US" sz="4000" dirty="0">
                <a:solidFill>
                  <a:prstClr val="black"/>
                </a:solidFill>
              </a:rPr>
              <a:t>.</a:t>
            </a:r>
          </a:p>
        </p:txBody>
      </p:sp>
      <p:sp>
        <p:nvSpPr>
          <p:cNvPr id="67" name="TextBox 66"/>
          <p:cNvSpPr txBox="1"/>
          <p:nvPr>
            <p:custDataLst>
              <p:tags r:id="rId67"/>
            </p:custDataLst>
          </p:nvPr>
        </p:nvSpPr>
        <p:spPr>
          <a:xfrm>
            <a:off x="7779175" y="3834330"/>
            <a:ext cx="225869" cy="707886"/>
          </a:xfrm>
          <a:prstGeom prst="rect">
            <a:avLst/>
          </a:prstGeom>
          <a:noFill/>
        </p:spPr>
        <p:txBody>
          <a:bodyPr wrap="square" rtlCol="0">
            <a:spAutoFit/>
          </a:bodyPr>
          <a:lstStyle/>
          <a:p>
            <a:pPr algn="ctr"/>
            <a:r>
              <a:rPr lang="en-US" sz="4000" dirty="0" smtClean="0"/>
              <a:t>.</a:t>
            </a:r>
          </a:p>
        </p:txBody>
      </p:sp>
      <p:sp>
        <p:nvSpPr>
          <p:cNvPr id="68" name="TextBox 67"/>
          <p:cNvSpPr txBox="1"/>
          <p:nvPr>
            <p:custDataLst>
              <p:tags r:id="rId68"/>
            </p:custDataLst>
          </p:nvPr>
        </p:nvSpPr>
        <p:spPr>
          <a:xfrm>
            <a:off x="7785965" y="3657593"/>
            <a:ext cx="225869" cy="707886"/>
          </a:xfrm>
          <a:prstGeom prst="rect">
            <a:avLst/>
          </a:prstGeom>
          <a:noFill/>
        </p:spPr>
        <p:txBody>
          <a:bodyPr wrap="square" rtlCol="0">
            <a:spAutoFit/>
          </a:bodyPr>
          <a:lstStyle/>
          <a:p>
            <a:pPr algn="ctr"/>
            <a:r>
              <a:rPr lang="en-US" sz="4000" dirty="0" smtClean="0"/>
              <a:t>.</a:t>
            </a:r>
          </a:p>
        </p:txBody>
      </p:sp>
      <p:cxnSp>
        <p:nvCxnSpPr>
          <p:cNvPr id="71" name="Straight Arrow Connector 70"/>
          <p:cNvCxnSpPr/>
          <p:nvPr>
            <p:custDataLst>
              <p:tags r:id="rId69"/>
            </p:custDataLst>
          </p:nvPr>
        </p:nvCxnSpPr>
        <p:spPr>
          <a:xfrm>
            <a:off x="5170161" y="4879519"/>
            <a:ext cx="928570" cy="6477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custDataLst>
              <p:tags r:id="rId70"/>
            </p:custDataLst>
          </p:nvPr>
        </p:nvSpPr>
        <p:spPr>
          <a:xfrm>
            <a:off x="6453573" y="5709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custDataLst>
              <p:tags r:id="rId71"/>
            </p:custDataLst>
          </p:nvPr>
        </p:nvSpPr>
        <p:spPr>
          <a:xfrm>
            <a:off x="6605973" y="6090555"/>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72"/>
            </p:custDataLst>
          </p:nvPr>
        </p:nvSpPr>
        <p:spPr>
          <a:xfrm>
            <a:off x="6882232" y="5526671"/>
            <a:ext cx="26125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2815557" y="703532"/>
            <a:ext cx="3512885"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custDataLst>
              <p:tags r:id="rId3"/>
            </p:custDataLst>
          </p:nvPr>
        </p:nvSpPr>
        <p:spPr>
          <a:xfrm>
            <a:off x="828339" y="2186065"/>
            <a:ext cx="7487322" cy="2554545"/>
          </a:xfrm>
          <a:prstGeom prst="rect">
            <a:avLst/>
          </a:prstGeom>
          <a:noFill/>
        </p:spPr>
        <p:txBody>
          <a:bodyPr wrap="square" rtlCol="0">
            <a:spAutoFit/>
          </a:bodyPr>
          <a:lstStyle/>
          <a:p>
            <a:pPr marL="342900" indent="-342900">
              <a:buFont typeface="+mj-lt"/>
              <a:buAutoNum type="arabicPeriod"/>
            </a:pPr>
            <a:r>
              <a:rPr lang="en-US" sz="2000" dirty="0" smtClean="0"/>
              <a:t>List three important skills that every undergraduate student needs.</a:t>
            </a:r>
          </a:p>
          <a:p>
            <a:pPr marL="342900" indent="-342900">
              <a:buFont typeface="+mj-lt"/>
              <a:buAutoNum type="arabicPeriod"/>
            </a:pPr>
            <a:r>
              <a:rPr lang="en-US" sz="2000" dirty="0" smtClean="0"/>
              <a:t>List </a:t>
            </a:r>
            <a:r>
              <a:rPr lang="en-US" sz="2000" dirty="0"/>
              <a:t>three important </a:t>
            </a:r>
            <a:r>
              <a:rPr lang="en-US" sz="2000" dirty="0" smtClean="0"/>
              <a:t>concepts </a:t>
            </a:r>
            <a:r>
              <a:rPr lang="en-US" sz="2000" dirty="0"/>
              <a:t>that every undergraduate student </a:t>
            </a:r>
            <a:r>
              <a:rPr lang="en-US" sz="2000" dirty="0" smtClean="0"/>
              <a:t>should acquire.</a:t>
            </a:r>
            <a:endParaRPr lang="en-US" sz="2000" dirty="0"/>
          </a:p>
          <a:p>
            <a:pPr marL="342900" indent="-342900">
              <a:buFont typeface="+mj-lt"/>
              <a:buAutoNum type="arabicPeriod"/>
            </a:pPr>
            <a:r>
              <a:rPr lang="en-US" sz="2000" dirty="0" smtClean="0"/>
              <a:t>Review the topic modules and select three which you feel are not necessary.</a:t>
            </a:r>
          </a:p>
          <a:p>
            <a:pPr marL="342900" indent="-342900">
              <a:buFont typeface="+mj-lt"/>
              <a:buAutoNum type="arabicPeriod"/>
            </a:pPr>
            <a:r>
              <a:rPr lang="en-US" sz="2000" dirty="0" smtClean="0"/>
              <a:t>Review the topic modules and select three you wish you had been taught early in your undergraduate studies.</a:t>
            </a:r>
          </a:p>
          <a:p>
            <a:endParaRPr lang="en-US" sz="2000" dirty="0"/>
          </a:p>
        </p:txBody>
      </p:sp>
    </p:spTree>
    <p:custDataLst>
      <p:tags r:id="rId1"/>
    </p:custDataLst>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290397" y="915213"/>
            <a:ext cx="8576136" cy="5970865"/>
          </a:xfrm>
          <a:prstGeom prst="rect">
            <a:avLst/>
          </a:prstGeom>
        </p:spPr>
        <p:txBody>
          <a:bodyPr wrap="square">
            <a:spAutoFit/>
          </a:bodyPr>
          <a:lstStyle/>
          <a:p>
            <a:pPr marL="285750" indent="-285750">
              <a:buFont typeface="Arial" pitchFamily="34" charset="0"/>
              <a:buChar char="•"/>
              <a:defRPr/>
            </a:pPr>
            <a:r>
              <a:rPr lang="en-US" sz="1400" dirty="0" smtClean="0"/>
              <a:t>John </a:t>
            </a:r>
            <a:r>
              <a:rPr lang="en-US" sz="1400" dirty="0" err="1" smtClean="0"/>
              <a:t>Kemeny</a:t>
            </a:r>
            <a:r>
              <a:rPr lang="en-US" sz="1400" dirty="0" smtClean="0"/>
              <a:t> worked </a:t>
            </a:r>
            <a:r>
              <a:rPr lang="en-US" sz="1400" dirty="0"/>
              <a:t>on the Manhattan Project, was Einstein’s mathematics assistant as a student, and was Professor of mathematics and President of Dartmouth </a:t>
            </a:r>
            <a:r>
              <a:rPr lang="en-US" sz="1400" dirty="0" smtClean="0"/>
              <a:t>College:  </a:t>
            </a:r>
            <a:r>
              <a:rPr lang="en-US" sz="1400" dirty="0" smtClean="0">
                <a:hlinkClick r:id="rId7"/>
              </a:rPr>
              <a:t>http</a:t>
            </a:r>
            <a:r>
              <a:rPr lang="en-US" sz="1400" dirty="0">
                <a:hlinkClick r:id="rId7"/>
              </a:rPr>
              <a:t>://en.wikipedia.org/wiki/J._</a:t>
            </a:r>
            <a:r>
              <a:rPr lang="en-US" sz="1400" dirty="0" smtClean="0">
                <a:hlinkClick r:id="rId7"/>
              </a:rPr>
              <a:t>Kemeny</a:t>
            </a:r>
            <a:endParaRPr lang="en-US" sz="1400" dirty="0" smtClean="0"/>
          </a:p>
          <a:p>
            <a:pPr marL="285750" indent="-285750">
              <a:buFont typeface="Arial" pitchFamily="34" charset="0"/>
              <a:buChar char="•"/>
            </a:pPr>
            <a:r>
              <a:rPr lang="en-US" sz="1400" dirty="0" smtClean="0"/>
              <a:t>Thomas Kurtz studied </a:t>
            </a:r>
            <a:r>
              <a:rPr lang="en-US" sz="1400" dirty="0"/>
              <a:t>under John </a:t>
            </a:r>
            <a:r>
              <a:rPr lang="en-US" sz="1400" dirty="0" err="1"/>
              <a:t>Tukey</a:t>
            </a:r>
            <a:r>
              <a:rPr lang="en-US" sz="1400" dirty="0"/>
              <a:t> at Princeton, has been professor of math, computer science and Computer Information Systems and computer center director at </a:t>
            </a:r>
            <a:r>
              <a:rPr lang="en-US" sz="1400" dirty="0" smtClean="0"/>
              <a:t>Dartmouth:  </a:t>
            </a:r>
            <a:r>
              <a:rPr lang="en-US" sz="1400" dirty="0" smtClean="0">
                <a:hlinkClick r:id="rId8"/>
              </a:rPr>
              <a:t>http</a:t>
            </a:r>
            <a:r>
              <a:rPr lang="en-US" sz="1400" dirty="0">
                <a:hlinkClick r:id="rId8"/>
              </a:rPr>
              <a:t>://</a:t>
            </a:r>
            <a:r>
              <a:rPr lang="en-US" sz="1400" dirty="0" smtClean="0">
                <a:hlinkClick r:id="rId8"/>
              </a:rPr>
              <a:t>en.wikipedia.org/wiki/Thomas_Eugene_Kurtz</a:t>
            </a:r>
            <a:endParaRPr lang="en-US" sz="1400" dirty="0" smtClean="0"/>
          </a:p>
          <a:p>
            <a:pPr marL="285750" indent="-285750">
              <a:buFont typeface="Arial" pitchFamily="34" charset="0"/>
              <a:buChar char="•"/>
            </a:pPr>
            <a:r>
              <a:rPr lang="en-US" sz="1400" dirty="0" err="1" smtClean="0">
                <a:cs typeface="Arial" charset="0"/>
              </a:rPr>
              <a:t>Kemeny</a:t>
            </a:r>
            <a:r>
              <a:rPr lang="en-US" sz="1400" dirty="0">
                <a:cs typeface="Arial" charset="0"/>
              </a:rPr>
              <a:t>, John G., and Kurtz, T. E., "Dartmouth Time Sharing, </a:t>
            </a:r>
            <a:r>
              <a:rPr lang="en-US" sz="1400" dirty="0" smtClean="0">
                <a:cs typeface="Arial" charset="0"/>
              </a:rPr>
              <a:t>“</a:t>
            </a:r>
            <a:r>
              <a:rPr lang="en-US" sz="1400" dirty="0">
                <a:cs typeface="Arial" charset="0"/>
              </a:rPr>
              <a:t>Science, </a:t>
            </a:r>
            <a:r>
              <a:rPr lang="en-US" sz="1400" dirty="0" err="1">
                <a:cs typeface="Arial" charset="0"/>
              </a:rPr>
              <a:t>Vol</a:t>
            </a:r>
            <a:r>
              <a:rPr lang="en-US" sz="1400" dirty="0">
                <a:cs typeface="Arial" charset="0"/>
              </a:rPr>
              <a:t> 162, No 3850, October 11, 1968, </a:t>
            </a:r>
            <a:r>
              <a:rPr lang="en-US" sz="1400" dirty="0" err="1">
                <a:cs typeface="Arial" charset="0"/>
              </a:rPr>
              <a:t>pp</a:t>
            </a:r>
            <a:r>
              <a:rPr lang="en-US" sz="1400" dirty="0">
                <a:cs typeface="Arial" charset="0"/>
              </a:rPr>
              <a:t> </a:t>
            </a:r>
            <a:r>
              <a:rPr lang="en-US" sz="1400" dirty="0" smtClean="0">
                <a:cs typeface="Arial" charset="0"/>
              </a:rPr>
              <a:t>223-228, </a:t>
            </a:r>
            <a:r>
              <a:rPr lang="en-US" sz="1400" dirty="0" smtClean="0">
                <a:hlinkClick r:id="rId9"/>
              </a:rPr>
              <a:t>http</a:t>
            </a:r>
            <a:r>
              <a:rPr lang="en-US" sz="1400" dirty="0">
                <a:hlinkClick r:id="rId9"/>
              </a:rPr>
              <a:t>://dtss.dartmouth.edu/sciencearticle</a:t>
            </a:r>
            <a:r>
              <a:rPr lang="en-US" sz="1400" dirty="0" smtClean="0">
                <a:hlinkClick r:id="rId9"/>
              </a:rPr>
              <a:t>/</a:t>
            </a:r>
            <a:r>
              <a:rPr lang="en-US" sz="1400" dirty="0" smtClean="0"/>
              <a:t>.  The article describes </a:t>
            </a:r>
            <a:r>
              <a:rPr lang="en-US" sz="1400" dirty="0"/>
              <a:t>the project, including the rationale for computing being part of the liberal arts and the use of the system in and out of the curriculum.</a:t>
            </a:r>
          </a:p>
          <a:p>
            <a:pPr marL="285750" indent="-285750">
              <a:buFont typeface="Arial" pitchFamily="34" charset="0"/>
              <a:buChar char="•"/>
            </a:pPr>
            <a:r>
              <a:rPr lang="en-US" sz="1400" dirty="0" smtClean="0"/>
              <a:t>John G. </a:t>
            </a:r>
            <a:r>
              <a:rPr lang="en-US" sz="1400" dirty="0" err="1" smtClean="0"/>
              <a:t>kemeny</a:t>
            </a:r>
            <a:r>
              <a:rPr lang="en-US" sz="1400" dirty="0" smtClean="0"/>
              <a:t> and Thomas E. Kurtz, “The Dartmouth Time-Sharing Computing System,” Final Report to the National Science Foundation), June 1967:  </a:t>
            </a:r>
            <a:r>
              <a:rPr lang="en-US" sz="1400" dirty="0" smtClean="0">
                <a:hlinkClick r:id="rId10"/>
              </a:rPr>
              <a:t>http://www.eric.ed.gov/PDFS/ED024602.pdf</a:t>
            </a:r>
            <a:endParaRPr lang="en-US" sz="1400" dirty="0" smtClean="0"/>
          </a:p>
          <a:p>
            <a:pPr marL="285750" indent="-285750">
              <a:buFont typeface="Arial" pitchFamily="34" charset="0"/>
              <a:buChar char="•"/>
            </a:pPr>
            <a:r>
              <a:rPr lang="en-US" sz="1400" dirty="0" smtClean="0"/>
              <a:t>History and description of the Dartmouth timesharing project:  </a:t>
            </a:r>
            <a:r>
              <a:rPr lang="en-US" sz="1400" dirty="0" smtClean="0">
                <a:hlinkClick r:id="rId11"/>
              </a:rPr>
              <a:t>http://dtss.dartmouth.edu/history.php</a:t>
            </a:r>
            <a:endParaRPr lang="en-US" sz="1400" dirty="0" smtClean="0"/>
          </a:p>
          <a:p>
            <a:pPr marL="285750" indent="-285750">
              <a:buFont typeface="Arial" pitchFamily="34" charset="0"/>
              <a:buChar char="•"/>
            </a:pPr>
            <a:r>
              <a:rPr lang="en-US" sz="1400" dirty="0" err="1" smtClean="0"/>
              <a:t>Twigg</a:t>
            </a:r>
            <a:r>
              <a:rPr lang="en-US" sz="1400" dirty="0" smtClean="0"/>
              <a:t>, </a:t>
            </a:r>
            <a:r>
              <a:rPr lang="en-US" sz="1400" dirty="0"/>
              <a:t>Carol A</a:t>
            </a:r>
            <a:r>
              <a:rPr lang="en-US" sz="1400" dirty="0" smtClean="0"/>
              <a:t>., The One Percent Solution, </a:t>
            </a:r>
            <a:r>
              <a:rPr lang="en-US" sz="1400" dirty="0" err="1" smtClean="0"/>
              <a:t>Educom</a:t>
            </a:r>
            <a:r>
              <a:rPr lang="en-US" sz="1400" dirty="0" smtClean="0"/>
              <a:t> Review, Volume 30, Number 6, November/December 1995: </a:t>
            </a:r>
            <a:r>
              <a:rPr lang="en-US" sz="1400" dirty="0" smtClean="0">
                <a:hlinkClick r:id="rId12"/>
              </a:rPr>
              <a:t>http://net.educause.edu/apps/er/review/reviewarticles/30616.html</a:t>
            </a:r>
            <a:r>
              <a:rPr lang="en-US" sz="1400" dirty="0" smtClean="0"/>
              <a:t>.  The article suggests a strategy of focusing design and development effort on high-enrollment courses.</a:t>
            </a:r>
          </a:p>
          <a:p>
            <a:pPr marL="285750" indent="-285750">
              <a:buFont typeface="Arial" pitchFamily="34" charset="0"/>
              <a:buChar char="•"/>
            </a:pPr>
            <a:r>
              <a:rPr lang="en-US" sz="1400" dirty="0" smtClean="0"/>
              <a:t>Press, Larry, Tomorrow's Campus -- Information Processing at Tomorrow's University, Communications of the ACM, </a:t>
            </a:r>
            <a:r>
              <a:rPr lang="en-US" sz="1400" dirty="0" err="1" smtClean="0"/>
              <a:t>Vol</a:t>
            </a:r>
            <a:r>
              <a:rPr lang="en-US" sz="1400" dirty="0" smtClean="0"/>
              <a:t> 37, No 7, </a:t>
            </a:r>
            <a:r>
              <a:rPr lang="en-US" sz="1400" dirty="0" err="1" smtClean="0"/>
              <a:t>pp</a:t>
            </a:r>
            <a:r>
              <a:rPr lang="en-US" sz="1400" dirty="0" smtClean="0"/>
              <a:t> 13-17, July, 1994, </a:t>
            </a:r>
            <a:r>
              <a:rPr lang="en-US" sz="1400" dirty="0" smtClean="0">
                <a:hlinkClick r:id="rId13"/>
              </a:rPr>
              <a:t>http://som.csudh.edu/fac/lpress/articles/uart.htm</a:t>
            </a:r>
            <a:r>
              <a:rPr lang="en-US" sz="1400" dirty="0" smtClean="0"/>
              <a:t>.  The article argues for modular courseware rather than monolithic text books.</a:t>
            </a:r>
          </a:p>
          <a:p>
            <a:pPr marL="285750" indent="-285750">
              <a:buFont typeface="Arial" pitchFamily="34" charset="0"/>
              <a:buChar char="•"/>
            </a:pPr>
            <a:r>
              <a:rPr lang="en-US" sz="1400" dirty="0"/>
              <a:t>IT literacy topic modules:  </a:t>
            </a:r>
            <a:r>
              <a:rPr lang="en-US" sz="1400" dirty="0">
                <a:hlinkClick r:id="rId14"/>
              </a:rPr>
              <a:t>http://cis275topics.blogspot.com/</a:t>
            </a:r>
            <a:r>
              <a:rPr lang="en-US" sz="1400" dirty="0"/>
              <a:t>.</a:t>
            </a:r>
          </a:p>
          <a:p>
            <a:pPr marL="285750" indent="-285750">
              <a:buFont typeface="Arial" pitchFamily="34" charset="0"/>
              <a:buChar char="•"/>
            </a:pPr>
            <a:r>
              <a:rPr lang="en-US" sz="1400" dirty="0"/>
              <a:t>IT literacy assignments: </a:t>
            </a:r>
            <a:r>
              <a:rPr lang="en-US" sz="1400" dirty="0">
                <a:hlinkClick r:id="rId15"/>
              </a:rPr>
              <a:t>http://cis275assignments.blogspot.com/</a:t>
            </a:r>
            <a:r>
              <a:rPr lang="en-US" sz="1400" dirty="0"/>
              <a:t>.</a:t>
            </a:r>
          </a:p>
          <a:p>
            <a:pPr marL="285750" indent="-285750">
              <a:buFont typeface="Arial" pitchFamily="34" charset="0"/>
              <a:buChar char="•"/>
            </a:pPr>
            <a:r>
              <a:rPr lang="en-US" sz="1400" dirty="0"/>
              <a:t>About the IT literacy electronic text: </a:t>
            </a:r>
            <a:r>
              <a:rPr lang="en-US" sz="1400" dirty="0">
                <a:hlinkClick r:id="rId16"/>
              </a:rPr>
              <a:t>http://cis275topics.blogspot.com/2010/09/about-our-electronic-text.html</a:t>
            </a:r>
            <a:endParaRPr lang="en-US" sz="1400" dirty="0"/>
          </a:p>
          <a:p>
            <a:pPr marL="285750" indent="-285750">
              <a:buFont typeface="Arial" pitchFamily="34" charset="0"/>
              <a:buChar char="•"/>
            </a:pPr>
            <a:r>
              <a:rPr lang="en-US" sz="1400" dirty="0"/>
              <a:t>Using the IT literacy electronic text: </a:t>
            </a:r>
            <a:r>
              <a:rPr lang="en-US" sz="1400" dirty="0">
                <a:hlinkClick r:id="rId17"/>
              </a:rPr>
              <a:t>http://cis275topics.blogspot.com/2010/07/about-cis-275-topic-modules.html</a:t>
            </a:r>
            <a:r>
              <a:rPr lang="en-US" sz="1400" dirty="0"/>
              <a:t>.</a:t>
            </a:r>
          </a:p>
          <a:p>
            <a:pPr marL="285750" indent="-285750">
              <a:buFont typeface="Arial" pitchFamily="34" charset="0"/>
              <a:buChar char="•"/>
            </a:pPr>
            <a:r>
              <a:rPr lang="en-US" sz="1400" dirty="0" smtClean="0"/>
              <a:t>IT literacy course background: </a:t>
            </a:r>
            <a:r>
              <a:rPr lang="en-US" sz="1400" dirty="0">
                <a:hlinkClick r:id="rId18"/>
              </a:rPr>
              <a:t>http://computerliteracy3.blogspot.com</a:t>
            </a:r>
            <a:r>
              <a:rPr lang="en-US" sz="1400" dirty="0" smtClean="0">
                <a:hlinkClick r:id="rId18"/>
              </a:rPr>
              <a:t>/</a:t>
            </a:r>
            <a:r>
              <a:rPr lang="en-US" sz="1400" dirty="0" smtClean="0"/>
              <a:t>.</a:t>
            </a:r>
          </a:p>
          <a:p>
            <a:pPr marL="285750" indent="-285750">
              <a:buFont typeface="Arial" pitchFamily="34" charset="0"/>
              <a:buChar char="•"/>
            </a:pPr>
            <a:r>
              <a:rPr lang="en-US" sz="1400" dirty="0" smtClean="0"/>
              <a:t>IT literacy course content summary: </a:t>
            </a:r>
            <a:r>
              <a:rPr lang="en-US" sz="1400" dirty="0">
                <a:hlinkClick r:id="rId19"/>
              </a:rPr>
              <a:t>http://</a:t>
            </a:r>
            <a:r>
              <a:rPr lang="en-US" sz="1400" dirty="0" smtClean="0">
                <a:hlinkClick r:id="rId19"/>
              </a:rPr>
              <a:t>cis275topics.blogspot.com/2010/07/course-overview.html</a:t>
            </a:r>
            <a:r>
              <a:rPr lang="en-US" sz="1400" dirty="0" smtClean="0"/>
              <a:t>.</a:t>
            </a:r>
          </a:p>
          <a:p>
            <a:pPr marL="285750" indent="-285750">
              <a:buFont typeface="Arial" pitchFamily="34" charset="0"/>
              <a:buChar char="•"/>
            </a:pPr>
            <a:r>
              <a:rPr lang="en-US" sz="1400" dirty="0" smtClean="0"/>
              <a:t>This course on Merlot: </a:t>
            </a:r>
            <a:r>
              <a:rPr lang="en-US" sz="1400" dirty="0">
                <a:solidFill>
                  <a:srgbClr val="FF0000"/>
                </a:solidFill>
                <a:hlinkClick r:id="rId20"/>
              </a:rPr>
              <a:t>http://</a:t>
            </a:r>
            <a:r>
              <a:rPr lang="en-US" sz="1400" dirty="0" smtClean="0">
                <a:solidFill>
                  <a:srgbClr val="FF0000"/>
                </a:solidFill>
                <a:hlinkClick r:id="rId20"/>
              </a:rPr>
              <a:t>www.merlot.org/merlot/materials.htm?userId=24465</a:t>
            </a:r>
            <a:r>
              <a:rPr lang="en-US" sz="1400" dirty="0" smtClean="0">
                <a:solidFill>
                  <a:srgbClr val="FF0000"/>
                </a:solidFill>
              </a:rPr>
              <a:t>.</a:t>
            </a:r>
            <a:endParaRPr lang="en-US" sz="1400" dirty="0" smtClean="0"/>
          </a:p>
          <a:p>
            <a:pPr marL="285750" indent="-285750">
              <a:buFont typeface="Arial" pitchFamily="34" charset="0"/>
              <a:buChar char="•"/>
            </a:pPr>
            <a:endParaRPr lang="en-US" sz="1400" dirty="0" smtClean="0"/>
          </a:p>
          <a:p>
            <a:endParaRPr lang="en-US" dirty="0" smtClean="0"/>
          </a:p>
        </p:txBody>
      </p:sp>
      <p:sp>
        <p:nvSpPr>
          <p:cNvPr id="3" name="Rectangle 2"/>
          <p:cNvSpPr/>
          <p:nvPr>
            <p:custDataLst>
              <p:tags r:id="rId3"/>
            </p:custDataLst>
          </p:nvPr>
        </p:nvSpPr>
        <p:spPr>
          <a:xfrm>
            <a:off x="4889350" y="1215002"/>
            <a:ext cx="4572000" cy="646331"/>
          </a:xfrm>
          <a:prstGeom prst="rect">
            <a:avLst/>
          </a:prstGeom>
        </p:spPr>
        <p:txBody>
          <a:bodyPr>
            <a:spAutoFit/>
          </a:bodyPr>
          <a:lstStyle/>
          <a:p>
            <a:endParaRPr lang="en-US" dirty="0"/>
          </a:p>
          <a:p>
            <a:endParaRPr lang="en-US" dirty="0" smtClean="0"/>
          </a:p>
        </p:txBody>
      </p:sp>
      <p:sp>
        <p:nvSpPr>
          <p:cNvPr id="5" name="TextBox 4"/>
          <p:cNvSpPr txBox="1"/>
          <p:nvPr>
            <p:custDataLst>
              <p:tags r:id="rId4"/>
            </p:custDataLst>
          </p:nvPr>
        </p:nvSpPr>
        <p:spPr>
          <a:xfrm>
            <a:off x="3657599" y="242761"/>
            <a:ext cx="1870577" cy="584775"/>
          </a:xfrm>
          <a:prstGeom prst="rect">
            <a:avLst/>
          </a:prstGeom>
          <a:noFill/>
        </p:spPr>
        <p:txBody>
          <a:bodyPr wrap="none" rtlCol="0">
            <a:spAutoFit/>
          </a:bodyPr>
          <a:lstStyle/>
          <a:p>
            <a:r>
              <a:rPr lang="en-US" sz="3200" dirty="0" smtClean="0"/>
              <a:t>Resources</a:t>
            </a:r>
            <a:endParaRPr lang="en-US" sz="3200" dirty="0"/>
          </a:p>
        </p:txBody>
      </p:sp>
    </p:spTree>
    <p:custDataLst>
      <p:tags r:id="rId1"/>
    </p:custDataLst>
    <p:extLst>
      <p:ext uri="{BB962C8B-B14F-4D97-AF65-F5344CB8AC3E}">
        <p14:creationId xmlns:p14="http://schemas.microsoft.com/office/powerpoint/2010/main" val="733198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982" y="2554725"/>
            <a:ext cx="7990609" cy="3046988"/>
          </a:xfrm>
          <a:prstGeom prst="rect">
            <a:avLst/>
          </a:prstGeom>
        </p:spPr>
        <p:txBody>
          <a:bodyPr wrap="square">
            <a:spAutoFit/>
          </a:bodyPr>
          <a:lstStyle/>
          <a:p>
            <a:pPr marL="285750" indent="-285750">
              <a:buFont typeface="Arial" pitchFamily="34" charset="0"/>
              <a:buChar char="•"/>
            </a:pPr>
            <a:r>
              <a:rPr lang="en-US" sz="2400" dirty="0" smtClean="0"/>
              <a:t>The </a:t>
            </a:r>
            <a:r>
              <a:rPr lang="en-US" sz="2400" dirty="0"/>
              <a:t>modules on Merlot: </a:t>
            </a:r>
            <a:r>
              <a:rPr lang="en-US" sz="2400" dirty="0">
                <a:hlinkClick r:id="rId3"/>
              </a:rPr>
              <a:t>http://bit.ly/qxiXjF</a:t>
            </a:r>
            <a:endParaRPr lang="en-US" sz="2400" dirty="0"/>
          </a:p>
          <a:p>
            <a:pPr marL="285750" indent="-285750">
              <a:buFont typeface="Arial" pitchFamily="34" charset="0"/>
              <a:buChar char="•"/>
            </a:pPr>
            <a:r>
              <a:rPr lang="en-US" sz="2400" dirty="0" smtClean="0"/>
              <a:t>About </a:t>
            </a:r>
            <a:r>
              <a:rPr lang="en-US" sz="2400" dirty="0"/>
              <a:t>our electronic </a:t>
            </a:r>
            <a:r>
              <a:rPr lang="en-US" sz="2400" dirty="0" smtClean="0"/>
              <a:t>text: </a:t>
            </a:r>
            <a:r>
              <a:rPr lang="en-US" sz="2400" dirty="0">
                <a:hlinkClick r:id="rId4"/>
              </a:rPr>
              <a:t>http://</a:t>
            </a:r>
            <a:r>
              <a:rPr lang="en-US" sz="2400" dirty="0" smtClean="0">
                <a:hlinkClick r:id="rId4"/>
              </a:rPr>
              <a:t>bit.ly/fSxEYP</a:t>
            </a:r>
            <a:endParaRPr lang="en-US" sz="2400" dirty="0" smtClean="0"/>
          </a:p>
          <a:p>
            <a:pPr marL="285750" indent="-285750">
              <a:buFont typeface="Arial" pitchFamily="34" charset="0"/>
              <a:buChar char="•"/>
            </a:pPr>
            <a:r>
              <a:rPr lang="en-US" sz="2400" dirty="0" smtClean="0"/>
              <a:t>Using </a:t>
            </a:r>
            <a:r>
              <a:rPr lang="en-US" sz="2400" dirty="0"/>
              <a:t>the topic </a:t>
            </a:r>
            <a:r>
              <a:rPr lang="en-US" sz="2400" dirty="0" smtClean="0"/>
              <a:t>modules: </a:t>
            </a:r>
            <a:r>
              <a:rPr lang="en-US" sz="2400" dirty="0">
                <a:hlinkClick r:id="rId5"/>
              </a:rPr>
              <a:t>http://</a:t>
            </a:r>
            <a:r>
              <a:rPr lang="en-US" sz="2400" dirty="0" smtClean="0">
                <a:hlinkClick r:id="rId5"/>
              </a:rPr>
              <a:t>bit.ly/nzp9BD</a:t>
            </a:r>
            <a:endParaRPr lang="en-US" sz="2400" dirty="0" smtClean="0"/>
          </a:p>
          <a:p>
            <a:pPr marL="285750" indent="-285750">
              <a:buFont typeface="Arial" pitchFamily="34" charset="0"/>
              <a:buChar char="•"/>
            </a:pPr>
            <a:r>
              <a:rPr lang="en-US" sz="2400" dirty="0"/>
              <a:t>A</a:t>
            </a:r>
            <a:r>
              <a:rPr lang="en-US" sz="2400" dirty="0" smtClean="0"/>
              <a:t>ssignment blog: </a:t>
            </a:r>
            <a:r>
              <a:rPr lang="en-US" sz="2400" dirty="0">
                <a:hlinkClick r:id="rId6"/>
              </a:rPr>
              <a:t>http://cis275assignments.blogspot.com</a:t>
            </a:r>
            <a:r>
              <a:rPr lang="en-US" sz="2400" dirty="0" smtClean="0">
                <a:hlinkClick r:id="rId6"/>
              </a:rPr>
              <a:t>/</a:t>
            </a:r>
            <a:endParaRPr lang="en-US" sz="2400" dirty="0" smtClean="0"/>
          </a:p>
          <a:p>
            <a:pPr marL="285750" indent="-285750">
              <a:buFont typeface="Arial" pitchFamily="34" charset="0"/>
              <a:buChar char="•"/>
            </a:pPr>
            <a:r>
              <a:rPr lang="en-US" sz="2400" dirty="0" smtClean="0"/>
              <a:t>Topic module blog: </a:t>
            </a:r>
            <a:r>
              <a:rPr lang="en-US" sz="2400" dirty="0" smtClean="0">
                <a:hlinkClick r:id="rId7"/>
              </a:rPr>
              <a:t>http</a:t>
            </a:r>
            <a:r>
              <a:rPr lang="en-US" sz="2400" dirty="0">
                <a:hlinkClick r:id="rId7"/>
              </a:rPr>
              <a:t>://cis275topics.blogspot.com</a:t>
            </a:r>
            <a:r>
              <a:rPr lang="en-US" sz="2400" dirty="0" smtClean="0">
                <a:hlinkClick r:id="rId7"/>
              </a:rPr>
              <a:t>/</a:t>
            </a:r>
            <a:endParaRPr lang="en-US" sz="2400" dirty="0" smtClean="0"/>
          </a:p>
          <a:p>
            <a:pPr marL="285750" indent="-285750">
              <a:buFont typeface="Arial" pitchFamily="34" charset="0"/>
              <a:buChar char="•"/>
            </a:pPr>
            <a:r>
              <a:rPr lang="en-US" sz="2400" dirty="0" smtClean="0"/>
              <a:t>This </a:t>
            </a:r>
            <a:r>
              <a:rPr lang="en-US" sz="2400" dirty="0"/>
              <a:t>presentation: </a:t>
            </a:r>
            <a:r>
              <a:rPr lang="en-US" sz="2400" dirty="0">
                <a:hlinkClick r:id="rId8"/>
              </a:rPr>
              <a:t>http://</a:t>
            </a:r>
            <a:r>
              <a:rPr lang="en-US" sz="2400" dirty="0" smtClean="0">
                <a:hlinkClick r:id="rId8"/>
              </a:rPr>
              <a:t>bit.ly/oc7G1K</a:t>
            </a:r>
            <a:r>
              <a:rPr lang="en-US" sz="2400" dirty="0" smtClean="0"/>
              <a:t> </a:t>
            </a:r>
          </a:p>
          <a:p>
            <a:endParaRPr lang="en-US" sz="2400" dirty="0" smtClean="0"/>
          </a:p>
          <a:p>
            <a:pPr marL="285750" indent="-285750">
              <a:buFont typeface="Arial" pitchFamily="34" charset="0"/>
              <a:buChar char="•"/>
            </a:pPr>
            <a:r>
              <a:rPr lang="en-US" sz="2400" dirty="0" smtClean="0"/>
              <a:t>Me on Google</a:t>
            </a:r>
            <a:r>
              <a:rPr lang="en-US" sz="2400" dirty="0"/>
              <a:t>+ </a:t>
            </a:r>
            <a:r>
              <a:rPr lang="en-US" sz="2400" dirty="0">
                <a:hlinkClick r:id="rId9"/>
              </a:rPr>
              <a:t>http://bit.ly/ogn5n6</a:t>
            </a:r>
            <a:endParaRPr lang="en-US" sz="2400" dirty="0"/>
          </a:p>
        </p:txBody>
      </p:sp>
      <p:pic>
        <p:nvPicPr>
          <p:cNvPr id="1026" name="Picture 2" descr="http://www.scribblingwomen.org/merlot_head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581498"/>
            <a:ext cx="42862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6337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2"/>
            </p:custDataLst>
          </p:nvPr>
        </p:nvSpPr>
        <p:spPr>
          <a:xfrm>
            <a:off x="457200" y="107950"/>
            <a:ext cx="8229600" cy="1143000"/>
          </a:xfrm>
        </p:spPr>
        <p:txBody>
          <a:bodyPr/>
          <a:lstStyle/>
          <a:p>
            <a:r>
              <a:rPr lang="en-US" sz="3200" dirty="0"/>
              <a:t>John </a:t>
            </a:r>
            <a:r>
              <a:rPr lang="en-US" sz="3200" dirty="0" err="1" smtClean="0"/>
              <a:t>Kemeny</a:t>
            </a:r>
            <a:r>
              <a:rPr lang="en-US" sz="3200" dirty="0" smtClean="0"/>
              <a:t> </a:t>
            </a:r>
            <a:r>
              <a:rPr lang="en-US" sz="3200" dirty="0"/>
              <a:t>and Thomas </a:t>
            </a:r>
            <a:r>
              <a:rPr lang="en-US" sz="3200" dirty="0" smtClean="0"/>
              <a:t>Kurtz</a:t>
            </a:r>
            <a:endParaRPr lang="en-US" sz="3200" dirty="0"/>
          </a:p>
        </p:txBody>
      </p:sp>
      <p:pic>
        <p:nvPicPr>
          <p:cNvPr id="16589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246413" y="2484665"/>
            <a:ext cx="2509157" cy="3013229"/>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3" name="Picture 5"/>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633357" y="2484665"/>
            <a:ext cx="2453149" cy="314764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19851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707721" y="6016868"/>
            <a:ext cx="6667996" cy="430887"/>
          </a:xfrm>
          <a:prstGeom prst="rect">
            <a:avLst/>
          </a:prstGeom>
        </p:spPr>
        <p:txBody>
          <a:bodyPr wrap="square">
            <a:spAutoFit/>
          </a:bodyPr>
          <a:lstStyle/>
          <a:p>
            <a:r>
              <a:rPr lang="en-US" sz="2200" dirty="0" smtClean="0">
                <a:hlinkClick r:id="rId7"/>
              </a:rPr>
              <a:t>http://skillsandconcepts.wikispaces.com/</a:t>
            </a:r>
            <a:endParaRPr lang="en-US" sz="2200" dirty="0"/>
          </a:p>
        </p:txBody>
      </p:sp>
      <p:sp>
        <p:nvSpPr>
          <p:cNvPr id="4" name="TextBox 3"/>
          <p:cNvSpPr txBox="1"/>
          <p:nvPr>
            <p:custDataLst>
              <p:tags r:id="rId3"/>
            </p:custDataLst>
          </p:nvPr>
        </p:nvSpPr>
        <p:spPr>
          <a:xfrm>
            <a:off x="1384663" y="589017"/>
            <a:ext cx="6374675" cy="584775"/>
          </a:xfrm>
          <a:prstGeom prst="rect">
            <a:avLst/>
          </a:prstGeom>
          <a:noFill/>
        </p:spPr>
        <p:txBody>
          <a:bodyPr wrap="square" rtlCol="0">
            <a:spAutoFit/>
          </a:bodyPr>
          <a:lstStyle/>
          <a:p>
            <a:pPr algn="ctr"/>
            <a:r>
              <a:rPr lang="en-US" sz="3200" dirty="0" smtClean="0"/>
              <a:t>Which skills and concepts?</a:t>
            </a:r>
            <a:endParaRPr lang="en-US" sz="3200" dirty="0"/>
          </a:p>
        </p:txBody>
      </p:sp>
      <p:sp>
        <p:nvSpPr>
          <p:cNvPr id="5" name="Rectangle 3"/>
          <p:cNvSpPr txBox="1">
            <a:spLocks noChangeArrowheads="1"/>
          </p:cNvSpPr>
          <p:nvPr>
            <p:custDataLst>
              <p:tags r:id="rId4"/>
            </p:custDataLst>
          </p:nvPr>
        </p:nvSpPr>
        <p:spPr>
          <a:xfrm>
            <a:off x="707721" y="1858549"/>
            <a:ext cx="7728559"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Internet concepts</a:t>
            </a:r>
          </a:p>
          <a:p>
            <a:pPr lvl="1"/>
            <a:r>
              <a:rPr lang="en-US" sz="2400" dirty="0" smtClean="0"/>
              <a:t>Applications</a:t>
            </a:r>
          </a:p>
          <a:p>
            <a:pPr lvl="1"/>
            <a:r>
              <a:rPr lang="en-US" sz="2400" dirty="0" smtClean="0"/>
              <a:t>Technology (processing, storage and communication)</a:t>
            </a:r>
          </a:p>
          <a:p>
            <a:pPr lvl="1"/>
            <a:r>
              <a:rPr lang="en-US" sz="2400" dirty="0" smtClean="0"/>
              <a:t>Implications (for individuals, organizations and society)</a:t>
            </a:r>
          </a:p>
          <a:p>
            <a:r>
              <a:rPr lang="en-US" sz="2400" dirty="0" smtClean="0"/>
              <a:t>Internet skills</a:t>
            </a:r>
          </a:p>
          <a:p>
            <a:pPr lvl="1"/>
            <a:r>
              <a:rPr lang="en-US" sz="2400" dirty="0" smtClean="0"/>
              <a:t>Application development</a:t>
            </a:r>
          </a:p>
          <a:p>
            <a:pPr lvl="1"/>
            <a:r>
              <a:rPr lang="en-US" sz="2400" dirty="0" smtClean="0"/>
              <a:t>Content creation (written, image, audio, video)</a:t>
            </a:r>
          </a:p>
          <a:p>
            <a:pPr lvl="1"/>
            <a:r>
              <a:rPr lang="en-US" sz="2400" dirty="0" smtClean="0"/>
              <a:t>User skills</a:t>
            </a:r>
            <a:endParaRPr lang="en-US" sz="2400" dirty="0"/>
          </a:p>
        </p:txBody>
      </p:sp>
    </p:spTree>
    <p:custDataLst>
      <p:tags r:id="rId1"/>
    </p:custDataLst>
    <p:extLst>
      <p:ext uri="{BB962C8B-B14F-4D97-AF65-F5344CB8AC3E}">
        <p14:creationId xmlns:p14="http://schemas.microsoft.com/office/powerpoint/2010/main" val="418705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24031"/>
            <a:ext cx="8229600" cy="1143000"/>
          </a:xfrm>
        </p:spPr>
        <p:txBody>
          <a:bodyPr>
            <a:normAutofit/>
          </a:bodyPr>
          <a:lstStyle/>
          <a:p>
            <a:r>
              <a:rPr lang="en-US" sz="3200" dirty="0" smtClean="0"/>
              <a:t>Batch processing</a:t>
            </a:r>
            <a:endParaRPr lang="en-US" sz="3200" dirty="0"/>
          </a:p>
        </p:txBody>
      </p:sp>
      <p:pic>
        <p:nvPicPr>
          <p:cNvPr id="3" name="Picture 2" descr="punchcard"/>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78631" y="1834695"/>
            <a:ext cx="7386738" cy="3302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4787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custDataLst>
              <p:tags r:id="rId2"/>
            </p:custDataLst>
          </p:nvPr>
        </p:nvSpPr>
        <p:spPr>
          <a:xfrm>
            <a:off x="0" y="0"/>
            <a:ext cx="9144000" cy="1143000"/>
          </a:xfrm>
        </p:spPr>
        <p:txBody>
          <a:bodyPr/>
          <a:lstStyle/>
          <a:p>
            <a:r>
              <a:rPr lang="en-US" sz="3200" dirty="0"/>
              <a:t>Dartmouth public terminal room</a:t>
            </a:r>
          </a:p>
        </p:txBody>
      </p:sp>
      <p:pic>
        <p:nvPicPr>
          <p:cNvPr id="167939" name="Picture 3" descr="dartmoujth"/>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57042" y="1143000"/>
            <a:ext cx="5429917" cy="5059801"/>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279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custDataLst>
              <p:tags r:id="rId2"/>
            </p:custDataLst>
          </p:nvPr>
        </p:nvSpPr>
        <p:spPr>
          <a:xfrm>
            <a:off x="0" y="274638"/>
            <a:ext cx="9144000" cy="1143000"/>
          </a:xfrm>
        </p:spPr>
        <p:txBody>
          <a:bodyPr/>
          <a:lstStyle/>
          <a:p>
            <a:r>
              <a:rPr lang="en-US" sz="3200"/>
              <a:t>IT Literacy</a:t>
            </a:r>
          </a:p>
        </p:txBody>
      </p:sp>
      <p:sp>
        <p:nvSpPr>
          <p:cNvPr id="5" name="Rectangle 3"/>
          <p:cNvSpPr txBox="1">
            <a:spLocks noChangeArrowheads="1"/>
          </p:cNvSpPr>
          <p:nvPr>
            <p:custDataLst>
              <p:tags r:id="rId3"/>
            </p:custDataLst>
          </p:nvPr>
        </p:nvSpPr>
        <p:spPr>
          <a:xfrm>
            <a:off x="514351" y="2159561"/>
            <a:ext cx="8629649" cy="1441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The </a:t>
            </a:r>
            <a:r>
              <a:rPr lang="en-US" sz="2800" i="1" dirty="0" smtClean="0"/>
              <a:t>Skills</a:t>
            </a:r>
            <a:r>
              <a:rPr lang="en-US" sz="2800" dirty="0" smtClean="0"/>
              <a:t> and </a:t>
            </a:r>
            <a:r>
              <a:rPr lang="en-US" sz="2800" i="1" dirty="0" smtClean="0"/>
              <a:t>concepts</a:t>
            </a:r>
            <a:r>
              <a:rPr lang="en-US" sz="2800" dirty="0" smtClean="0"/>
              <a:t> needed for </a:t>
            </a:r>
            <a:r>
              <a:rPr lang="en-US" sz="2800" i="1" dirty="0" smtClean="0"/>
              <a:t>success</a:t>
            </a:r>
            <a:r>
              <a:rPr lang="en-US" sz="2800" dirty="0" smtClean="0"/>
              <a:t> as a student and after graduation as a professional and a citizen.</a:t>
            </a:r>
            <a:endParaRPr lang="en-US" sz="2800" dirty="0"/>
          </a:p>
        </p:txBody>
      </p:sp>
    </p:spTree>
    <p:custDataLst>
      <p:tags r:id="rId1"/>
    </p:custDataLst>
    <p:extLst>
      <p:ext uri="{BB962C8B-B14F-4D97-AF65-F5344CB8AC3E}">
        <p14:creationId xmlns:p14="http://schemas.microsoft.com/office/powerpoint/2010/main" val="482401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ty"/>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68342" y="2456822"/>
            <a:ext cx="1971686" cy="12125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446491" y="2450560"/>
            <a:ext cx="1971685" cy="122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2"/>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723250" y="2434938"/>
            <a:ext cx="1971686" cy="122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2"/>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018490" y="2434936"/>
            <a:ext cx="1971686" cy="122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6"/>
            </p:custDataLst>
          </p:nvPr>
        </p:nvSpPr>
        <p:spPr>
          <a:xfrm>
            <a:off x="2837872" y="379788"/>
            <a:ext cx="3468257" cy="584775"/>
          </a:xfrm>
          <a:prstGeom prst="rect">
            <a:avLst/>
          </a:prstGeom>
          <a:noFill/>
        </p:spPr>
        <p:txBody>
          <a:bodyPr wrap="none" rtlCol="0">
            <a:spAutoFit/>
          </a:bodyPr>
          <a:lstStyle/>
          <a:p>
            <a:pPr algn="ctr"/>
            <a:r>
              <a:rPr lang="en-US" sz="3200" dirty="0" smtClean="0"/>
              <a:t>IT literacy evolution</a:t>
            </a:r>
            <a:endParaRPr lang="en-US" sz="3200" dirty="0"/>
          </a:p>
        </p:txBody>
      </p:sp>
      <p:pic>
        <p:nvPicPr>
          <p:cNvPr id="6"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168342" y="5058995"/>
            <a:ext cx="1994489" cy="7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452" y="3751928"/>
            <a:ext cx="1465466" cy="400110"/>
          </a:xfrm>
          <a:prstGeom prst="rect">
            <a:avLst/>
          </a:prstGeom>
          <a:noFill/>
        </p:spPr>
        <p:txBody>
          <a:bodyPr wrap="none" rtlCol="0">
            <a:spAutoFit/>
          </a:bodyPr>
          <a:lstStyle/>
          <a:p>
            <a:r>
              <a:rPr lang="en-US" sz="2000" dirty="0" smtClean="0"/>
              <a:t>Timesharing</a:t>
            </a:r>
            <a:endParaRPr lang="en-US" sz="2000" dirty="0"/>
          </a:p>
        </p:txBody>
      </p:sp>
      <p:sp>
        <p:nvSpPr>
          <p:cNvPr id="10" name="TextBox 9"/>
          <p:cNvSpPr txBox="1"/>
          <p:nvPr/>
        </p:nvSpPr>
        <p:spPr>
          <a:xfrm>
            <a:off x="3205348" y="3751928"/>
            <a:ext cx="453970" cy="400110"/>
          </a:xfrm>
          <a:prstGeom prst="rect">
            <a:avLst/>
          </a:prstGeom>
          <a:noFill/>
        </p:spPr>
        <p:txBody>
          <a:bodyPr wrap="none" rtlCol="0">
            <a:spAutoFit/>
          </a:bodyPr>
          <a:lstStyle/>
          <a:p>
            <a:pPr algn="ctr"/>
            <a:r>
              <a:rPr lang="en-US" sz="2000" dirty="0" smtClean="0"/>
              <a:t>PC</a:t>
            </a:r>
            <a:endParaRPr lang="en-US" sz="2000" dirty="0"/>
          </a:p>
        </p:txBody>
      </p:sp>
      <p:sp>
        <p:nvSpPr>
          <p:cNvPr id="12" name="TextBox 11"/>
          <p:cNvSpPr txBox="1"/>
          <p:nvPr/>
        </p:nvSpPr>
        <p:spPr>
          <a:xfrm>
            <a:off x="5131083" y="3764747"/>
            <a:ext cx="1156022" cy="400110"/>
          </a:xfrm>
          <a:prstGeom prst="rect">
            <a:avLst/>
          </a:prstGeom>
          <a:noFill/>
        </p:spPr>
        <p:txBody>
          <a:bodyPr wrap="none" rtlCol="0">
            <a:spAutoFit/>
          </a:bodyPr>
          <a:lstStyle/>
          <a:p>
            <a:pPr algn="ctr"/>
            <a:r>
              <a:rPr lang="en-US" sz="2000" dirty="0" smtClean="0"/>
              <a:t>Windows</a:t>
            </a:r>
            <a:endParaRPr lang="en-US" sz="2000" dirty="0"/>
          </a:p>
        </p:txBody>
      </p:sp>
      <p:sp>
        <p:nvSpPr>
          <p:cNvPr id="13" name="TextBox 12"/>
          <p:cNvSpPr txBox="1"/>
          <p:nvPr/>
        </p:nvSpPr>
        <p:spPr>
          <a:xfrm>
            <a:off x="7488841" y="3764747"/>
            <a:ext cx="1030988" cy="400110"/>
          </a:xfrm>
          <a:prstGeom prst="rect">
            <a:avLst/>
          </a:prstGeom>
          <a:noFill/>
        </p:spPr>
        <p:txBody>
          <a:bodyPr wrap="none" rtlCol="0">
            <a:spAutoFit/>
          </a:bodyPr>
          <a:lstStyle/>
          <a:p>
            <a:pPr algn="ctr"/>
            <a:r>
              <a:rPr lang="en-US" sz="2000" dirty="0" smtClean="0"/>
              <a:t>Internet</a:t>
            </a:r>
            <a:endParaRPr lang="en-US" sz="2000" dirty="0"/>
          </a:p>
        </p:txBody>
      </p:sp>
      <p:sp>
        <p:nvSpPr>
          <p:cNvPr id="14" name="TextBox 13"/>
          <p:cNvSpPr txBox="1"/>
          <p:nvPr/>
        </p:nvSpPr>
        <p:spPr>
          <a:xfrm>
            <a:off x="605798" y="5814484"/>
            <a:ext cx="1096775" cy="400110"/>
          </a:xfrm>
          <a:prstGeom prst="rect">
            <a:avLst/>
          </a:prstGeom>
          <a:noFill/>
        </p:spPr>
        <p:txBody>
          <a:bodyPr wrap="none" rtlCol="0">
            <a:spAutoFit/>
          </a:bodyPr>
          <a:lstStyle/>
          <a:p>
            <a:pPr algn="ctr"/>
            <a:r>
              <a:rPr lang="en-US" sz="2000" dirty="0" smtClean="0"/>
              <a:t>Mobile ?</a:t>
            </a:r>
            <a:endParaRPr lang="en-US" sz="2000" dirty="0"/>
          </a:p>
        </p:txBody>
      </p:sp>
    </p:spTree>
    <p:custDataLst>
      <p:tags r:id="rId1"/>
    </p:custDataLst>
    <p:extLst>
      <p:ext uri="{BB962C8B-B14F-4D97-AF65-F5344CB8AC3E}">
        <p14:creationId xmlns:p14="http://schemas.microsoft.com/office/powerpoint/2010/main" val="27370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custDataLst>
              <p:tags r:id="rId2"/>
            </p:custDataLst>
          </p:nvPr>
        </p:nvSpPr>
        <p:spPr>
          <a:xfrm>
            <a:off x="0" y="274638"/>
            <a:ext cx="9144000" cy="1143000"/>
          </a:xfrm>
        </p:spPr>
        <p:txBody>
          <a:bodyPr/>
          <a:lstStyle/>
          <a:p>
            <a:r>
              <a:rPr lang="en-US" sz="3200" dirty="0" smtClean="0"/>
              <a:t>The definition remains </a:t>
            </a:r>
            <a:r>
              <a:rPr lang="en-US" sz="3200" smtClean="0"/>
              <a:t>the same</a:t>
            </a:r>
            <a:endParaRPr lang="en-US" sz="3200" dirty="0"/>
          </a:p>
        </p:txBody>
      </p:sp>
      <p:sp>
        <p:nvSpPr>
          <p:cNvPr id="6" name="Rectangle 3"/>
          <p:cNvSpPr txBox="1">
            <a:spLocks noChangeArrowheads="1"/>
          </p:cNvSpPr>
          <p:nvPr>
            <p:custDataLst>
              <p:tags r:id="rId3"/>
            </p:custDataLst>
          </p:nvPr>
        </p:nvSpPr>
        <p:spPr>
          <a:xfrm>
            <a:off x="514351" y="2183172"/>
            <a:ext cx="8629649" cy="1441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The </a:t>
            </a:r>
            <a:r>
              <a:rPr lang="en-US" sz="2800" i="1" dirty="0" smtClean="0"/>
              <a:t>Skills</a:t>
            </a:r>
            <a:r>
              <a:rPr lang="en-US" sz="2800" dirty="0" smtClean="0"/>
              <a:t> and </a:t>
            </a:r>
            <a:r>
              <a:rPr lang="en-US" sz="2800" i="1" dirty="0" smtClean="0"/>
              <a:t>concepts</a:t>
            </a:r>
            <a:r>
              <a:rPr lang="en-US" sz="2800" dirty="0" smtClean="0"/>
              <a:t> needed for </a:t>
            </a:r>
            <a:r>
              <a:rPr lang="en-US" sz="2800" i="1" dirty="0" smtClean="0"/>
              <a:t>success</a:t>
            </a:r>
            <a:r>
              <a:rPr lang="en-US" sz="2800" dirty="0" smtClean="0"/>
              <a:t> as a student and after graduation as a professional and a citizen.</a:t>
            </a:r>
            <a:endParaRPr lang="en-US" sz="2800" dirty="0"/>
          </a:p>
        </p:txBody>
      </p:sp>
      <p:sp>
        <p:nvSpPr>
          <p:cNvPr id="2" name="TextBox 1"/>
          <p:cNvSpPr txBox="1"/>
          <p:nvPr/>
        </p:nvSpPr>
        <p:spPr>
          <a:xfrm>
            <a:off x="2694916" y="5537915"/>
            <a:ext cx="3754169" cy="584775"/>
          </a:xfrm>
          <a:prstGeom prst="rect">
            <a:avLst/>
          </a:prstGeom>
          <a:noFill/>
        </p:spPr>
        <p:txBody>
          <a:bodyPr wrap="none" rtlCol="0">
            <a:spAutoFit/>
          </a:bodyPr>
          <a:lstStyle/>
          <a:p>
            <a:pPr algn="ctr"/>
            <a:r>
              <a:rPr lang="en-US" sz="3200" dirty="0" smtClean="0"/>
              <a:t>Where are we today?</a:t>
            </a:r>
            <a:endParaRPr lang="en-US" sz="3200" dirty="0"/>
          </a:p>
        </p:txBody>
      </p:sp>
    </p:spTree>
    <p:custDataLst>
      <p:tags r:id="rId1"/>
    </p:custDataLst>
    <p:extLst>
      <p:ext uri="{BB962C8B-B14F-4D97-AF65-F5344CB8AC3E}">
        <p14:creationId xmlns:p14="http://schemas.microsoft.com/office/powerpoint/2010/main" val="353725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1676046" y="4077506"/>
            <a:ext cx="1641796" cy="523220"/>
          </a:xfrm>
          <a:prstGeom prst="rect">
            <a:avLst/>
          </a:prstGeom>
          <a:noFill/>
        </p:spPr>
        <p:txBody>
          <a:bodyPr wrap="none" rtlCol="0">
            <a:spAutoFit/>
          </a:bodyPr>
          <a:lstStyle/>
          <a:p>
            <a:pPr algn="ctr"/>
            <a:r>
              <a:rPr lang="en-US" sz="2800" dirty="0" smtClean="0"/>
              <a:t>5 sections</a:t>
            </a:r>
            <a:endParaRPr lang="en-US" sz="2800" dirty="0"/>
          </a:p>
        </p:txBody>
      </p:sp>
      <p:sp>
        <p:nvSpPr>
          <p:cNvPr id="4" name="TextBox 3"/>
          <p:cNvSpPr txBox="1"/>
          <p:nvPr>
            <p:custDataLst>
              <p:tags r:id="rId3"/>
            </p:custDataLst>
          </p:nvPr>
        </p:nvSpPr>
        <p:spPr>
          <a:xfrm>
            <a:off x="5121118" y="2126215"/>
            <a:ext cx="2579552" cy="1938992"/>
          </a:xfrm>
          <a:prstGeom prst="rect">
            <a:avLst/>
          </a:prstGeom>
          <a:noFill/>
        </p:spPr>
        <p:txBody>
          <a:bodyPr wrap="none" rtlCol="0">
            <a:spAutoFit/>
          </a:bodyPr>
          <a:lstStyle/>
          <a:p>
            <a:pPr algn="ctr"/>
            <a:r>
              <a:rPr lang="en-US" sz="12000" dirty="0">
                <a:latin typeface="Times New Roman" pitchFamily="18" charset="0"/>
                <a:cs typeface="Times New Roman" pitchFamily="18" charset="0"/>
              </a:rPr>
              <a:t>CIS</a:t>
            </a:r>
          </a:p>
        </p:txBody>
      </p:sp>
      <p:sp>
        <p:nvSpPr>
          <p:cNvPr id="5" name="TextBox 4"/>
          <p:cNvSpPr txBox="1"/>
          <p:nvPr>
            <p:custDataLst>
              <p:tags r:id="rId4"/>
            </p:custDataLst>
          </p:nvPr>
        </p:nvSpPr>
        <p:spPr>
          <a:xfrm>
            <a:off x="1463649" y="2150813"/>
            <a:ext cx="2066591" cy="1938992"/>
          </a:xfrm>
          <a:prstGeom prst="rect">
            <a:avLst/>
          </a:prstGeom>
          <a:noFill/>
        </p:spPr>
        <p:txBody>
          <a:bodyPr wrap="none" rtlCol="0">
            <a:spAutoFit/>
          </a:bodyPr>
          <a:lstStyle/>
          <a:p>
            <a:pPr algn="ctr"/>
            <a:r>
              <a:rPr lang="en-US" sz="12000" dirty="0" smtClean="0">
                <a:latin typeface="Times New Roman" pitchFamily="18" charset="0"/>
                <a:cs typeface="Times New Roman" pitchFamily="18" charset="0"/>
              </a:rPr>
              <a:t>CS</a:t>
            </a:r>
            <a:endParaRPr lang="en-US" sz="12000" dirty="0">
              <a:latin typeface="Times New Roman" pitchFamily="18" charset="0"/>
              <a:cs typeface="Times New Roman" pitchFamily="18" charset="0"/>
            </a:endParaRPr>
          </a:p>
        </p:txBody>
      </p:sp>
      <p:sp>
        <p:nvSpPr>
          <p:cNvPr id="7" name="TextBox 6"/>
          <p:cNvSpPr txBox="1"/>
          <p:nvPr>
            <p:custDataLst>
              <p:tags r:id="rId5"/>
            </p:custDataLst>
          </p:nvPr>
        </p:nvSpPr>
        <p:spPr>
          <a:xfrm>
            <a:off x="5589996" y="4077506"/>
            <a:ext cx="1641796" cy="523220"/>
          </a:xfrm>
          <a:prstGeom prst="rect">
            <a:avLst/>
          </a:prstGeom>
          <a:noFill/>
        </p:spPr>
        <p:txBody>
          <a:bodyPr wrap="none" rtlCol="0">
            <a:spAutoFit/>
          </a:bodyPr>
          <a:lstStyle/>
          <a:p>
            <a:pPr algn="ctr"/>
            <a:r>
              <a:rPr lang="en-US" sz="2800" dirty="0" smtClean="0"/>
              <a:t>5 sections</a:t>
            </a:r>
            <a:endParaRPr lang="en-US" sz="2800" dirty="0"/>
          </a:p>
        </p:txBody>
      </p:sp>
      <p:sp>
        <p:nvSpPr>
          <p:cNvPr id="3" name="TextBox 2"/>
          <p:cNvSpPr txBox="1"/>
          <p:nvPr>
            <p:custDataLst>
              <p:tags r:id="rId6"/>
            </p:custDataLst>
          </p:nvPr>
        </p:nvSpPr>
        <p:spPr>
          <a:xfrm>
            <a:off x="3142605" y="556698"/>
            <a:ext cx="2858796" cy="584775"/>
          </a:xfrm>
          <a:prstGeom prst="rect">
            <a:avLst/>
          </a:prstGeom>
          <a:noFill/>
        </p:spPr>
        <p:txBody>
          <a:bodyPr wrap="none" rtlCol="0">
            <a:spAutoFit/>
          </a:bodyPr>
          <a:lstStyle/>
          <a:p>
            <a:pPr algn="ctr"/>
            <a:r>
              <a:rPr lang="en-US" sz="3200" dirty="0" smtClean="0"/>
              <a:t>At CSUDH today</a:t>
            </a:r>
            <a:endParaRPr lang="en-US" sz="3200" dirty="0"/>
          </a:p>
        </p:txBody>
      </p:sp>
    </p:spTree>
    <p:custDataLst>
      <p:tags r:id="rId1"/>
    </p:custDataLst>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2Cy5LBcNamzYrh1p5Ba8l6"/>
</p:tagLst>
</file>

<file path=ppt/tags/tag10.xml><?xml version="1.0" encoding="utf-8"?>
<p:tagLst xmlns:a="http://schemas.openxmlformats.org/drawingml/2006/main" xmlns:r="http://schemas.openxmlformats.org/officeDocument/2006/relationships" xmlns:p="http://schemas.openxmlformats.org/presentationml/2006/main">
  <p:tag name="DVSHAPEID" val="R4nryWcEnmYDCXGFyKnG8F"/>
</p:tagLst>
</file>

<file path=ppt/tags/tag100.xml><?xml version="1.0" encoding="utf-8"?>
<p:tagLst xmlns:a="http://schemas.openxmlformats.org/drawingml/2006/main" xmlns:r="http://schemas.openxmlformats.org/officeDocument/2006/relationships" xmlns:p="http://schemas.openxmlformats.org/presentationml/2006/main">
  <p:tag name="DVSHAPEID" val="wzyTgWAYuCGx7te5q2jPe9"/>
</p:tagLst>
</file>

<file path=ppt/tags/tag101.xml><?xml version="1.0" encoding="utf-8"?>
<p:tagLst xmlns:a="http://schemas.openxmlformats.org/drawingml/2006/main" xmlns:r="http://schemas.openxmlformats.org/officeDocument/2006/relationships" xmlns:p="http://schemas.openxmlformats.org/presentationml/2006/main">
  <p:tag name="DVSECTIONID" val="YX6Nf5CkL9hCAsJxElOgvg"/>
</p:tagLst>
</file>

<file path=ppt/tags/tag102.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03.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104.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105.xml><?xml version="1.0" encoding="utf-8"?>
<p:tagLst xmlns:a="http://schemas.openxmlformats.org/drawingml/2006/main" xmlns:r="http://schemas.openxmlformats.org/officeDocument/2006/relationships" xmlns:p="http://schemas.openxmlformats.org/presentationml/2006/main">
  <p:tag name="DVSHAPEID" val="aaUrGZn7fJJdd3FXgIvJy7"/>
</p:tagLst>
</file>

<file path=ppt/tags/tag106.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07.xml><?xml version="1.0" encoding="utf-8"?>
<p:tagLst xmlns:a="http://schemas.openxmlformats.org/drawingml/2006/main" xmlns:r="http://schemas.openxmlformats.org/officeDocument/2006/relationships" xmlns:p="http://schemas.openxmlformats.org/presentationml/2006/main">
  <p:tag name="DVSECTIONID" val="Oq4y6mojHBgUUOKoRdGYIO"/>
</p:tagLst>
</file>

<file path=ppt/tags/tag108.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09.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11.xml><?xml version="1.0" encoding="utf-8"?>
<p:tagLst xmlns:a="http://schemas.openxmlformats.org/drawingml/2006/main" xmlns:r="http://schemas.openxmlformats.org/officeDocument/2006/relationships" xmlns:p="http://schemas.openxmlformats.org/presentationml/2006/main">
  <p:tag name="DVSHAPEID" val="kzaNX2Id0X9tpCgp5OKAFC"/>
</p:tagLst>
</file>

<file path=ppt/tags/tag110.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111.xml><?xml version="1.0" encoding="utf-8"?>
<p:tagLst xmlns:a="http://schemas.openxmlformats.org/drawingml/2006/main" xmlns:r="http://schemas.openxmlformats.org/officeDocument/2006/relationships" xmlns:p="http://schemas.openxmlformats.org/presentationml/2006/main">
  <p:tag name="DVSHAPEID" val="aaUrGZn7fJJdd3FXgIvJy7"/>
</p:tagLst>
</file>

<file path=ppt/tags/tag112.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13.xml><?xml version="1.0" encoding="utf-8"?>
<p:tagLst xmlns:a="http://schemas.openxmlformats.org/drawingml/2006/main" xmlns:r="http://schemas.openxmlformats.org/officeDocument/2006/relationships" xmlns:p="http://schemas.openxmlformats.org/presentationml/2006/main">
  <p:tag name="DVSECTIONID" val="ZETAQoTnoOzJTnAbfcGydV"/>
</p:tagLst>
</file>

<file path=ppt/tags/tag114.xml><?xml version="1.0" encoding="utf-8"?>
<p:tagLst xmlns:a="http://schemas.openxmlformats.org/drawingml/2006/main" xmlns:r="http://schemas.openxmlformats.org/officeDocument/2006/relationships" xmlns:p="http://schemas.openxmlformats.org/presentationml/2006/main">
  <p:tag name="DVSHAPEID" val="dqmatG1nnhtLiBmyJ5xFC0"/>
</p:tagLst>
</file>

<file path=ppt/tags/tag115.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16.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17.xml><?xml version="1.0" encoding="utf-8"?>
<p:tagLst xmlns:a="http://schemas.openxmlformats.org/drawingml/2006/main" xmlns:r="http://schemas.openxmlformats.org/officeDocument/2006/relationships" xmlns:p="http://schemas.openxmlformats.org/presentationml/2006/main">
  <p:tag name="DVSHAPEID" val="divvpjSEJmiDQ0L32NN21U"/>
</p:tagLst>
</file>

<file path=ppt/tags/tag118.xml><?xml version="1.0" encoding="utf-8"?>
<p:tagLst xmlns:a="http://schemas.openxmlformats.org/drawingml/2006/main" xmlns:r="http://schemas.openxmlformats.org/officeDocument/2006/relationships" xmlns:p="http://schemas.openxmlformats.org/presentationml/2006/main">
  <p:tag name="DVSHAPEID" val="sFKmMF3JRAYi8kAYCSgB7z"/>
</p:tagLst>
</file>

<file path=ppt/tags/tag119.xml><?xml version="1.0" encoding="utf-8"?>
<p:tagLst xmlns:a="http://schemas.openxmlformats.org/drawingml/2006/main" xmlns:r="http://schemas.openxmlformats.org/officeDocument/2006/relationships" xmlns:p="http://schemas.openxmlformats.org/presentationml/2006/main">
  <p:tag name="DVSECTIONID" val="VkC43uc6SJzo057f8XVxWe"/>
</p:tagLst>
</file>

<file path=ppt/tags/tag12.xml><?xml version="1.0" encoding="utf-8"?>
<p:tagLst xmlns:a="http://schemas.openxmlformats.org/drawingml/2006/main" xmlns:r="http://schemas.openxmlformats.org/officeDocument/2006/relationships" xmlns:p="http://schemas.openxmlformats.org/presentationml/2006/main">
  <p:tag name="DVSHAPEID" val="CFYEa0VTuDwcKNgLYaV9l0"/>
</p:tagLst>
</file>

<file path=ppt/tags/tag120.xml><?xml version="1.0" encoding="utf-8"?>
<p:tagLst xmlns:a="http://schemas.openxmlformats.org/drawingml/2006/main" xmlns:r="http://schemas.openxmlformats.org/officeDocument/2006/relationships" xmlns:p="http://schemas.openxmlformats.org/presentationml/2006/main">
  <p:tag name="DVSHAPEID" val="03r7evuOqpcDWd23x6cMpm"/>
</p:tagLst>
</file>

<file path=ppt/tags/tag121.xml><?xml version="1.0" encoding="utf-8"?>
<p:tagLst xmlns:a="http://schemas.openxmlformats.org/drawingml/2006/main" xmlns:r="http://schemas.openxmlformats.org/officeDocument/2006/relationships" xmlns:p="http://schemas.openxmlformats.org/presentationml/2006/main">
  <p:tag name="DVSHAPEID" val="rKTG2CI4MxoDLhFInprLzC"/>
</p:tagLst>
</file>

<file path=ppt/tags/tag122.xml><?xml version="1.0" encoding="utf-8"?>
<p:tagLst xmlns:a="http://schemas.openxmlformats.org/drawingml/2006/main" xmlns:r="http://schemas.openxmlformats.org/officeDocument/2006/relationships" xmlns:p="http://schemas.openxmlformats.org/presentationml/2006/main">
  <p:tag name="DVSHAPEID" val="sFKmMF3JRAYi8kAYCSgB7z"/>
</p:tagLst>
</file>

<file path=ppt/tags/tag123.xml><?xml version="1.0" encoding="utf-8"?>
<p:tagLst xmlns:a="http://schemas.openxmlformats.org/drawingml/2006/main" xmlns:r="http://schemas.openxmlformats.org/officeDocument/2006/relationships" xmlns:p="http://schemas.openxmlformats.org/presentationml/2006/main">
  <p:tag name="DVSHAPEID" val="EMtKqBAQ5PsgAwJk6fDy5s"/>
</p:tagLst>
</file>

<file path=ppt/tags/tag124.xml><?xml version="1.0" encoding="utf-8"?>
<p:tagLst xmlns:a="http://schemas.openxmlformats.org/drawingml/2006/main" xmlns:r="http://schemas.openxmlformats.org/officeDocument/2006/relationships" xmlns:p="http://schemas.openxmlformats.org/presentationml/2006/main">
  <p:tag name="DVSHAPEID" val="xZHNaiAzWhyNZlqkhU3EZT"/>
</p:tagLst>
</file>

<file path=ppt/tags/tag125.xml><?xml version="1.0" encoding="utf-8"?>
<p:tagLst xmlns:a="http://schemas.openxmlformats.org/drawingml/2006/main" xmlns:r="http://schemas.openxmlformats.org/officeDocument/2006/relationships" xmlns:p="http://schemas.openxmlformats.org/presentationml/2006/main">
  <p:tag name="DVSHAPEID" val="Y8f1HWa6WR9cft2DrigwTa"/>
</p:tagLst>
</file>

<file path=ppt/tags/tag126.xml><?xml version="1.0" encoding="utf-8"?>
<p:tagLst xmlns:a="http://schemas.openxmlformats.org/drawingml/2006/main" xmlns:r="http://schemas.openxmlformats.org/officeDocument/2006/relationships" xmlns:p="http://schemas.openxmlformats.org/presentationml/2006/main">
  <p:tag name="DVSHAPEID" val="HMwnULXJvrsE0yy9ADpPkH"/>
</p:tagLst>
</file>

<file path=ppt/tags/tag127.xml><?xml version="1.0" encoding="utf-8"?>
<p:tagLst xmlns:a="http://schemas.openxmlformats.org/drawingml/2006/main" xmlns:r="http://schemas.openxmlformats.org/officeDocument/2006/relationships" xmlns:p="http://schemas.openxmlformats.org/presentationml/2006/main">
  <p:tag name="DVSHAPEID" val="EN6WiEsKotZOrsuk2p8dmI"/>
</p:tagLst>
</file>

<file path=ppt/tags/tag128.xml><?xml version="1.0" encoding="utf-8"?>
<p:tagLst xmlns:a="http://schemas.openxmlformats.org/drawingml/2006/main" xmlns:r="http://schemas.openxmlformats.org/officeDocument/2006/relationships" xmlns:p="http://schemas.openxmlformats.org/presentationml/2006/main">
  <p:tag name="DVSHAPEID" val="JBtt4iIC73P08JhXtjgK2Z"/>
</p:tagLst>
</file>

<file path=ppt/tags/tag129.xml><?xml version="1.0" encoding="utf-8"?>
<p:tagLst xmlns:a="http://schemas.openxmlformats.org/drawingml/2006/main" xmlns:r="http://schemas.openxmlformats.org/officeDocument/2006/relationships" xmlns:p="http://schemas.openxmlformats.org/presentationml/2006/main">
  <p:tag name="DVSHAPEID" val="Ec75FgBZH7kW3utOza2MmV"/>
</p:tagLst>
</file>

<file path=ppt/tags/tag13.xml><?xml version="1.0" encoding="utf-8"?>
<p:tagLst xmlns:a="http://schemas.openxmlformats.org/drawingml/2006/main" xmlns:r="http://schemas.openxmlformats.org/officeDocument/2006/relationships" xmlns:p="http://schemas.openxmlformats.org/presentationml/2006/main">
  <p:tag name="DVSHAPEID" val="t9y3p9EzWxZIXvPiRIh6tw"/>
</p:tagLst>
</file>

<file path=ppt/tags/tag130.xml><?xml version="1.0" encoding="utf-8"?>
<p:tagLst xmlns:a="http://schemas.openxmlformats.org/drawingml/2006/main" xmlns:r="http://schemas.openxmlformats.org/officeDocument/2006/relationships" xmlns:p="http://schemas.openxmlformats.org/presentationml/2006/main">
  <p:tag name="DVSHAPEID" val="YqkK34WPWBFKWglZCs07mI"/>
</p:tagLst>
</file>

<file path=ppt/tags/tag131.xml><?xml version="1.0" encoding="utf-8"?>
<p:tagLst xmlns:a="http://schemas.openxmlformats.org/drawingml/2006/main" xmlns:r="http://schemas.openxmlformats.org/officeDocument/2006/relationships" xmlns:p="http://schemas.openxmlformats.org/presentationml/2006/main">
  <p:tag name="DVSHAPEID" val="FcGMuEJ5HgCIeHKUcx3SaI"/>
</p:tagLst>
</file>

<file path=ppt/tags/tag132.xml><?xml version="1.0" encoding="utf-8"?>
<p:tagLst xmlns:a="http://schemas.openxmlformats.org/drawingml/2006/main" xmlns:r="http://schemas.openxmlformats.org/officeDocument/2006/relationships" xmlns:p="http://schemas.openxmlformats.org/presentationml/2006/main">
  <p:tag name="DVSECTIONID" val="ImfjUGKyyjRvyA6J1r07Zp"/>
</p:tagLst>
</file>

<file path=ppt/tags/tag133.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134.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135.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136.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137.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138.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139.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14.xml><?xml version="1.0" encoding="utf-8"?>
<p:tagLst xmlns:a="http://schemas.openxmlformats.org/drawingml/2006/main" xmlns:r="http://schemas.openxmlformats.org/officeDocument/2006/relationships" xmlns:p="http://schemas.openxmlformats.org/presentationml/2006/main">
  <p:tag name="DVSHAPEID" val="WcSs8kPAFvgCcO67AMfVHY"/>
</p:tagLst>
</file>

<file path=ppt/tags/tag140.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141.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142.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143.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144.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145.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146.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147.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148.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149.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15.xml><?xml version="1.0" encoding="utf-8"?>
<p:tagLst xmlns:a="http://schemas.openxmlformats.org/drawingml/2006/main" xmlns:r="http://schemas.openxmlformats.org/officeDocument/2006/relationships" xmlns:p="http://schemas.openxmlformats.org/presentationml/2006/main">
  <p:tag name="DVSHAPEID" val="d2QLWFicRfwXcmbW0kJlSt"/>
</p:tagLst>
</file>

<file path=ppt/tags/tag150.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151.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152.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153.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154.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155.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156.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157.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158.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159.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16.xml><?xml version="1.0" encoding="utf-8"?>
<p:tagLst xmlns:a="http://schemas.openxmlformats.org/drawingml/2006/main" xmlns:r="http://schemas.openxmlformats.org/officeDocument/2006/relationships" xmlns:p="http://schemas.openxmlformats.org/presentationml/2006/main">
  <p:tag name="DVSHAPEID" val="ski0cK7vQyPYZQCno9hsD0"/>
</p:tagLst>
</file>

<file path=ppt/tags/tag160.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161.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162.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163.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164.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165.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166.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167.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168.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169.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17.xml><?xml version="1.0" encoding="utf-8"?>
<p:tagLst xmlns:a="http://schemas.openxmlformats.org/drawingml/2006/main" xmlns:r="http://schemas.openxmlformats.org/officeDocument/2006/relationships" xmlns:p="http://schemas.openxmlformats.org/presentationml/2006/main">
  <p:tag name="DVSHAPEID" val="5fBKVDMVbl5JzvtVty5moY"/>
</p:tagLst>
</file>

<file path=ppt/tags/tag170.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171.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172.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173.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174.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175.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176.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177.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178.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179.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18.xml><?xml version="1.0" encoding="utf-8"?>
<p:tagLst xmlns:a="http://schemas.openxmlformats.org/drawingml/2006/main" xmlns:r="http://schemas.openxmlformats.org/officeDocument/2006/relationships" xmlns:p="http://schemas.openxmlformats.org/presentationml/2006/main">
  <p:tag name="DVSHAPEID" val="8enlkCWA4qPrf3psOtIVnt"/>
</p:tagLst>
</file>

<file path=ppt/tags/tag180.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181.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182.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183.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184.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185.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186.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187.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188.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189.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19.xml><?xml version="1.0" encoding="utf-8"?>
<p:tagLst xmlns:a="http://schemas.openxmlformats.org/drawingml/2006/main" xmlns:r="http://schemas.openxmlformats.org/officeDocument/2006/relationships" xmlns:p="http://schemas.openxmlformats.org/presentationml/2006/main">
  <p:tag name="DVSHAPEID" val="Sfg6UsGInhB67nmAj9ZAhF"/>
</p:tagLst>
</file>

<file path=ppt/tags/tag190.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191.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192.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193.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194.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195.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196.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197.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198.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199.xml><?xml version="1.0" encoding="utf-8"?>
<p:tagLst xmlns:a="http://schemas.openxmlformats.org/drawingml/2006/main" xmlns:r="http://schemas.openxmlformats.org/officeDocument/2006/relationships" xmlns:p="http://schemas.openxmlformats.org/presentationml/2006/main">
  <p:tag name="DVSHAPEID" val="9tIWpIEToszOOa8mYedYrl"/>
</p:tagLst>
</file>

<file path=ppt/tags/tag2.xml><?xml version="1.0" encoding="utf-8"?>
<p:tagLst xmlns:a="http://schemas.openxmlformats.org/drawingml/2006/main" xmlns:r="http://schemas.openxmlformats.org/officeDocument/2006/relationships" xmlns:p="http://schemas.openxmlformats.org/presentationml/2006/main">
  <p:tag name="DVSHAPEID" val="0E3mPh1p5v78zJLKmXnurW"/>
</p:tagLst>
</file>

<file path=ppt/tags/tag20.xml><?xml version="1.0" encoding="utf-8"?>
<p:tagLst xmlns:a="http://schemas.openxmlformats.org/drawingml/2006/main" xmlns:r="http://schemas.openxmlformats.org/officeDocument/2006/relationships" xmlns:p="http://schemas.openxmlformats.org/presentationml/2006/main">
  <p:tag name="DVSHAPEID" val="U8gpw0JBDsBEl75dItTl3y"/>
</p:tagLst>
</file>

<file path=ppt/tags/tag200.xml><?xml version="1.0" encoding="utf-8"?>
<p:tagLst xmlns:a="http://schemas.openxmlformats.org/drawingml/2006/main" xmlns:r="http://schemas.openxmlformats.org/officeDocument/2006/relationships" xmlns:p="http://schemas.openxmlformats.org/presentationml/2006/main">
  <p:tag name="DVSECTIONID" val="TqxlsgCsyqBNAPesJX90Y9"/>
</p:tagLst>
</file>

<file path=ppt/tags/tag201.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202.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203.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204.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205.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206.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207.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208.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209.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21.xml><?xml version="1.0" encoding="utf-8"?>
<p:tagLst xmlns:a="http://schemas.openxmlformats.org/drawingml/2006/main" xmlns:r="http://schemas.openxmlformats.org/officeDocument/2006/relationships" xmlns:p="http://schemas.openxmlformats.org/presentationml/2006/main">
  <p:tag name="DVSHAPEID" val="P8W15eazWMcdl8QuWFYLD8"/>
</p:tagLst>
</file>

<file path=ppt/tags/tag210.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211.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212.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213.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214.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215.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216.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217.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218.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219.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22.xml><?xml version="1.0" encoding="utf-8"?>
<p:tagLst xmlns:a="http://schemas.openxmlformats.org/drawingml/2006/main" xmlns:r="http://schemas.openxmlformats.org/officeDocument/2006/relationships" xmlns:p="http://schemas.openxmlformats.org/presentationml/2006/main">
  <p:tag name="DVSHAPEID" val="vs1fu5qvHVCli7tuUvr4wP"/>
</p:tagLst>
</file>

<file path=ppt/tags/tag220.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221.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222.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223.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224.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225.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226.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227.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228.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229.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23.xml><?xml version="1.0" encoding="utf-8"?>
<p:tagLst xmlns:a="http://schemas.openxmlformats.org/drawingml/2006/main" xmlns:r="http://schemas.openxmlformats.org/officeDocument/2006/relationships" xmlns:p="http://schemas.openxmlformats.org/presentationml/2006/main">
  <p:tag name="DVSHAPEID" val="r8MXnewdmhUGDtZQJ48q4h"/>
</p:tagLst>
</file>

<file path=ppt/tags/tag230.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231.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232.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233.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234.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235.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236.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237.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238.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239.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24.xml><?xml version="1.0" encoding="utf-8"?>
<p:tagLst xmlns:a="http://schemas.openxmlformats.org/drawingml/2006/main" xmlns:r="http://schemas.openxmlformats.org/officeDocument/2006/relationships" xmlns:p="http://schemas.openxmlformats.org/presentationml/2006/main">
  <p:tag name="DVSHAPEID" val="AZPJ1rLtjzCF0TsxIcZtyk"/>
</p:tagLst>
</file>

<file path=ppt/tags/tag240.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241.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242.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243.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244.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245.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246.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247.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248.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249.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25.xml><?xml version="1.0" encoding="utf-8"?>
<p:tagLst xmlns:a="http://schemas.openxmlformats.org/drawingml/2006/main" xmlns:r="http://schemas.openxmlformats.org/officeDocument/2006/relationships" xmlns:p="http://schemas.openxmlformats.org/presentationml/2006/main">
  <p:tag name="DVSHAPEID" val="rBtZu3LnV5KaxN7Dc4sTXl"/>
</p:tagLst>
</file>

<file path=ppt/tags/tag250.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251.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252.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253.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254.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255.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256.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257.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258.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259.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26.xml><?xml version="1.0" encoding="utf-8"?>
<p:tagLst xmlns:a="http://schemas.openxmlformats.org/drawingml/2006/main" xmlns:r="http://schemas.openxmlformats.org/officeDocument/2006/relationships" xmlns:p="http://schemas.openxmlformats.org/presentationml/2006/main">
  <p:tag name="DVSHAPEID" val="4Ys6oclWrBIgxef1XHIWDx"/>
</p:tagLst>
</file>

<file path=ppt/tags/tag260.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261.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262.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263.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264.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265.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266.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267.xml><?xml version="1.0" encoding="utf-8"?>
<p:tagLst xmlns:a="http://schemas.openxmlformats.org/drawingml/2006/main" xmlns:r="http://schemas.openxmlformats.org/officeDocument/2006/relationships" xmlns:p="http://schemas.openxmlformats.org/presentationml/2006/main">
  <p:tag name="DVSHAPEID" val="No9SINvtvaNMz4XH48abDn"/>
</p:tagLst>
</file>

<file path=ppt/tags/tag268.xml><?xml version="1.0" encoding="utf-8"?>
<p:tagLst xmlns:a="http://schemas.openxmlformats.org/drawingml/2006/main" xmlns:r="http://schemas.openxmlformats.org/officeDocument/2006/relationships" xmlns:p="http://schemas.openxmlformats.org/presentationml/2006/main">
  <p:tag name="DVSHAPEID" val="NjZOsxZ1bRHOFjMxZQoVWp"/>
</p:tagLst>
</file>

<file path=ppt/tags/tag269.xml><?xml version="1.0" encoding="utf-8"?>
<p:tagLst xmlns:a="http://schemas.openxmlformats.org/drawingml/2006/main" xmlns:r="http://schemas.openxmlformats.org/officeDocument/2006/relationships" xmlns:p="http://schemas.openxmlformats.org/presentationml/2006/main">
  <p:tag name="DVSHAPEID" val="Xc2nKmngazW5ivoLoAzHPy"/>
</p:tagLst>
</file>

<file path=ppt/tags/tag27.xml><?xml version="1.0" encoding="utf-8"?>
<p:tagLst xmlns:a="http://schemas.openxmlformats.org/drawingml/2006/main" xmlns:r="http://schemas.openxmlformats.org/officeDocument/2006/relationships" xmlns:p="http://schemas.openxmlformats.org/presentationml/2006/main">
  <p:tag name="DVSHAPEID" val="UPlEq4ZU0Fm5xvwnFy1ZD9"/>
</p:tagLst>
</file>

<file path=ppt/tags/tag270.xml><?xml version="1.0" encoding="utf-8"?>
<p:tagLst xmlns:a="http://schemas.openxmlformats.org/drawingml/2006/main" xmlns:r="http://schemas.openxmlformats.org/officeDocument/2006/relationships" xmlns:p="http://schemas.openxmlformats.org/presentationml/2006/main">
  <p:tag name="DVSHAPEID" val="5LoDUx9jMIroiYdp7JS63q"/>
</p:tagLst>
</file>

<file path=ppt/tags/tag271.xml><?xml version="1.0" encoding="utf-8"?>
<p:tagLst xmlns:a="http://schemas.openxmlformats.org/drawingml/2006/main" xmlns:r="http://schemas.openxmlformats.org/officeDocument/2006/relationships" xmlns:p="http://schemas.openxmlformats.org/presentationml/2006/main">
  <p:tag name="DVSHAPEID" val="5gIWF5wqrsq5VPELlBWtt0"/>
</p:tagLst>
</file>

<file path=ppt/tags/tag272.xml><?xml version="1.0" encoding="utf-8"?>
<p:tagLst xmlns:a="http://schemas.openxmlformats.org/drawingml/2006/main" xmlns:r="http://schemas.openxmlformats.org/officeDocument/2006/relationships" xmlns:p="http://schemas.openxmlformats.org/presentationml/2006/main">
  <p:tag name="DVSHAPEID" val="YdyTGVQKCSSEF8VYS3NmgY"/>
</p:tagLst>
</file>

<file path=ppt/tags/tag273.xml><?xml version="1.0" encoding="utf-8"?>
<p:tagLst xmlns:a="http://schemas.openxmlformats.org/drawingml/2006/main" xmlns:r="http://schemas.openxmlformats.org/officeDocument/2006/relationships" xmlns:p="http://schemas.openxmlformats.org/presentationml/2006/main">
  <p:tag name="DVSHAPEID" val="11B3pg95NgIpBQSUkYtuYW"/>
</p:tagLst>
</file>

<file path=ppt/tags/tag274.xml><?xml version="1.0" encoding="utf-8"?>
<p:tagLst xmlns:a="http://schemas.openxmlformats.org/drawingml/2006/main" xmlns:r="http://schemas.openxmlformats.org/officeDocument/2006/relationships" xmlns:p="http://schemas.openxmlformats.org/presentationml/2006/main">
  <p:tag name="DVSECTIONID" val="JVcmyFF2wsCvBDdHTYlyTp"/>
</p:tagLst>
</file>

<file path=ppt/tags/tag275.xml><?xml version="1.0" encoding="utf-8"?>
<p:tagLst xmlns:a="http://schemas.openxmlformats.org/drawingml/2006/main" xmlns:r="http://schemas.openxmlformats.org/officeDocument/2006/relationships" xmlns:p="http://schemas.openxmlformats.org/presentationml/2006/main">
  <p:tag name="DVSECTIONID" val="9FeGcb7L0HXIQhZRWPWR4V"/>
</p:tagLst>
</file>

<file path=ppt/tags/tag276.xml><?xml version="1.0" encoding="utf-8"?>
<p:tagLst xmlns:a="http://schemas.openxmlformats.org/drawingml/2006/main" xmlns:r="http://schemas.openxmlformats.org/officeDocument/2006/relationships" xmlns:p="http://schemas.openxmlformats.org/presentationml/2006/main">
  <p:tag name="DVSHAPEID" val="gjycsAxAMfzgK84gzh5RUo"/>
</p:tagLst>
</file>

<file path=ppt/tags/tag277.xml><?xml version="1.0" encoding="utf-8"?>
<p:tagLst xmlns:a="http://schemas.openxmlformats.org/drawingml/2006/main" xmlns:r="http://schemas.openxmlformats.org/officeDocument/2006/relationships" xmlns:p="http://schemas.openxmlformats.org/presentationml/2006/main">
  <p:tag name="DVSHAPEID" val="7d2EeIfs3uxXVmehc8x7um"/>
</p:tagLst>
</file>

<file path=ppt/tags/tag278.xml><?xml version="1.0" encoding="utf-8"?>
<p:tagLst xmlns:a="http://schemas.openxmlformats.org/drawingml/2006/main" xmlns:r="http://schemas.openxmlformats.org/officeDocument/2006/relationships" xmlns:p="http://schemas.openxmlformats.org/presentationml/2006/main">
  <p:tag name="DVSHAPEID" val="9XWCQWXMMjORbkaNmPljc5"/>
</p:tagLst>
</file>

<file path=ppt/tags/tag279.xml><?xml version="1.0" encoding="utf-8"?>
<p:tagLst xmlns:a="http://schemas.openxmlformats.org/drawingml/2006/main" xmlns:r="http://schemas.openxmlformats.org/officeDocument/2006/relationships" xmlns:p="http://schemas.openxmlformats.org/presentationml/2006/main">
  <p:tag name="DVSHAPEID" val="INcH2i5XjNUL44IBRiugHd"/>
</p:tagLst>
</file>

<file path=ppt/tags/tag28.xml><?xml version="1.0" encoding="utf-8"?>
<p:tagLst xmlns:a="http://schemas.openxmlformats.org/drawingml/2006/main" xmlns:r="http://schemas.openxmlformats.org/officeDocument/2006/relationships" xmlns:p="http://schemas.openxmlformats.org/presentationml/2006/main">
  <p:tag name="DVSHAPEID" val="shfToa7La1Hx3DLKMhWxB2"/>
</p:tagLst>
</file>

<file path=ppt/tags/tag280.xml><?xml version="1.0" encoding="utf-8"?>
<p:tagLst xmlns:a="http://schemas.openxmlformats.org/drawingml/2006/main" xmlns:r="http://schemas.openxmlformats.org/officeDocument/2006/relationships" xmlns:p="http://schemas.openxmlformats.org/presentationml/2006/main">
  <p:tag name="DVSHAPEID" val="83bT7oMILba3e8p9TFHP01"/>
</p:tagLst>
</file>

<file path=ppt/tags/tag281.xml><?xml version="1.0" encoding="utf-8"?>
<p:tagLst xmlns:a="http://schemas.openxmlformats.org/drawingml/2006/main" xmlns:r="http://schemas.openxmlformats.org/officeDocument/2006/relationships" xmlns:p="http://schemas.openxmlformats.org/presentationml/2006/main">
  <p:tag name="DVSHAPEID" val="Xqf54LY2OVnvF8w8aGaA1J"/>
</p:tagLst>
</file>

<file path=ppt/tags/tag282.xml><?xml version="1.0" encoding="utf-8"?>
<p:tagLst xmlns:a="http://schemas.openxmlformats.org/drawingml/2006/main" xmlns:r="http://schemas.openxmlformats.org/officeDocument/2006/relationships" xmlns:p="http://schemas.openxmlformats.org/presentationml/2006/main">
  <p:tag name="DVSHAPEID" val="A0PAbIpPzSc76KE1j1KJme"/>
</p:tagLst>
</file>

<file path=ppt/tags/tag283.xml><?xml version="1.0" encoding="utf-8"?>
<p:tagLst xmlns:a="http://schemas.openxmlformats.org/drawingml/2006/main" xmlns:r="http://schemas.openxmlformats.org/officeDocument/2006/relationships" xmlns:p="http://schemas.openxmlformats.org/presentationml/2006/main">
  <p:tag name="DVSHAPEID" val="GJthDKu0Ep0dPeguzgCZmv"/>
</p:tagLst>
</file>

<file path=ppt/tags/tag284.xml><?xml version="1.0" encoding="utf-8"?>
<p:tagLst xmlns:a="http://schemas.openxmlformats.org/drawingml/2006/main" xmlns:r="http://schemas.openxmlformats.org/officeDocument/2006/relationships" xmlns:p="http://schemas.openxmlformats.org/presentationml/2006/main">
  <p:tag name="DVSHAPEID" val="iy2Lu9m9Qhmmk67U4EkydM"/>
</p:tagLst>
</file>

<file path=ppt/tags/tag285.xml><?xml version="1.0" encoding="utf-8"?>
<p:tagLst xmlns:a="http://schemas.openxmlformats.org/drawingml/2006/main" xmlns:r="http://schemas.openxmlformats.org/officeDocument/2006/relationships" xmlns:p="http://schemas.openxmlformats.org/presentationml/2006/main">
  <p:tag name="DVSHAPEID" val="6TVpKPrt6nSaqUfSglEuzI"/>
</p:tagLst>
</file>

<file path=ppt/tags/tag286.xml><?xml version="1.0" encoding="utf-8"?>
<p:tagLst xmlns:a="http://schemas.openxmlformats.org/drawingml/2006/main" xmlns:r="http://schemas.openxmlformats.org/officeDocument/2006/relationships" xmlns:p="http://schemas.openxmlformats.org/presentationml/2006/main">
  <p:tag name="DVSHAPEID" val="QtUamFbYFNhvr8P5oxHmbZ"/>
</p:tagLst>
</file>

<file path=ppt/tags/tag287.xml><?xml version="1.0" encoding="utf-8"?>
<p:tagLst xmlns:a="http://schemas.openxmlformats.org/drawingml/2006/main" xmlns:r="http://schemas.openxmlformats.org/officeDocument/2006/relationships" xmlns:p="http://schemas.openxmlformats.org/presentationml/2006/main">
  <p:tag name="DVSHAPEID" val="taFcFcoZUJdo2rvAsMi8I4"/>
</p:tagLst>
</file>

<file path=ppt/tags/tag288.xml><?xml version="1.0" encoding="utf-8"?>
<p:tagLst xmlns:a="http://schemas.openxmlformats.org/drawingml/2006/main" xmlns:r="http://schemas.openxmlformats.org/officeDocument/2006/relationships" xmlns:p="http://schemas.openxmlformats.org/presentationml/2006/main">
  <p:tag name="DVSHAPEID" val="TVt62aW6McxRZJvaZYzGTy"/>
</p:tagLst>
</file>

<file path=ppt/tags/tag289.xml><?xml version="1.0" encoding="utf-8"?>
<p:tagLst xmlns:a="http://schemas.openxmlformats.org/drawingml/2006/main" xmlns:r="http://schemas.openxmlformats.org/officeDocument/2006/relationships" xmlns:p="http://schemas.openxmlformats.org/presentationml/2006/main">
  <p:tag name="DVSHAPEID" val="h36oAO4V32hphJIzad2NW1"/>
</p:tagLst>
</file>

<file path=ppt/tags/tag29.xml><?xml version="1.0" encoding="utf-8"?>
<p:tagLst xmlns:a="http://schemas.openxmlformats.org/drawingml/2006/main" xmlns:r="http://schemas.openxmlformats.org/officeDocument/2006/relationships" xmlns:p="http://schemas.openxmlformats.org/presentationml/2006/main">
  <p:tag name="DVSHAPEID" val="TsHKvz29VDTLn3owGOMful"/>
</p:tagLst>
</file>

<file path=ppt/tags/tag290.xml><?xml version="1.0" encoding="utf-8"?>
<p:tagLst xmlns:a="http://schemas.openxmlformats.org/drawingml/2006/main" xmlns:r="http://schemas.openxmlformats.org/officeDocument/2006/relationships" xmlns:p="http://schemas.openxmlformats.org/presentationml/2006/main">
  <p:tag name="DVSHAPEID" val="QbrL5iMky2bkDqZDA82R8u"/>
</p:tagLst>
</file>

<file path=ppt/tags/tag291.xml><?xml version="1.0" encoding="utf-8"?>
<p:tagLst xmlns:a="http://schemas.openxmlformats.org/drawingml/2006/main" xmlns:r="http://schemas.openxmlformats.org/officeDocument/2006/relationships" xmlns:p="http://schemas.openxmlformats.org/presentationml/2006/main">
  <p:tag name="DVSHAPEID" val="zAsLrqNlD5CgcUWOIM8Juf"/>
</p:tagLst>
</file>

<file path=ppt/tags/tag292.xml><?xml version="1.0" encoding="utf-8"?>
<p:tagLst xmlns:a="http://schemas.openxmlformats.org/drawingml/2006/main" xmlns:r="http://schemas.openxmlformats.org/officeDocument/2006/relationships" xmlns:p="http://schemas.openxmlformats.org/presentationml/2006/main">
  <p:tag name="DVSHAPEID" val="dW5izwDUL4TmBRikQmxco5"/>
</p:tagLst>
</file>

<file path=ppt/tags/tag293.xml><?xml version="1.0" encoding="utf-8"?>
<p:tagLst xmlns:a="http://schemas.openxmlformats.org/drawingml/2006/main" xmlns:r="http://schemas.openxmlformats.org/officeDocument/2006/relationships" xmlns:p="http://schemas.openxmlformats.org/presentationml/2006/main">
  <p:tag name="DVSHAPEID" val="Ine4HLpgJp0kmwF9RgIIkx"/>
</p:tagLst>
</file>

<file path=ppt/tags/tag294.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295.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296.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297.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298.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299.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3.xml><?xml version="1.0" encoding="utf-8"?>
<p:tagLst xmlns:a="http://schemas.openxmlformats.org/drawingml/2006/main" xmlns:r="http://schemas.openxmlformats.org/officeDocument/2006/relationships" xmlns:p="http://schemas.openxmlformats.org/presentationml/2006/main">
  <p:tag name="DVSHAPEID" val="EMo9MSmESqHVCU2oLUMKh4"/>
</p:tagLst>
</file>

<file path=ppt/tags/tag30.xml><?xml version="1.0" encoding="utf-8"?>
<p:tagLst xmlns:a="http://schemas.openxmlformats.org/drawingml/2006/main" xmlns:r="http://schemas.openxmlformats.org/officeDocument/2006/relationships" xmlns:p="http://schemas.openxmlformats.org/presentationml/2006/main">
  <p:tag name="DVSHAPEID" val="o0rTCVMJ36xqoNcEFxJ154"/>
</p:tagLst>
</file>

<file path=ppt/tags/tag300.xml><?xml version="1.0" encoding="utf-8"?>
<p:tagLst xmlns:a="http://schemas.openxmlformats.org/drawingml/2006/main" xmlns:r="http://schemas.openxmlformats.org/officeDocument/2006/relationships" xmlns:p="http://schemas.openxmlformats.org/presentationml/2006/main">
  <p:tag name="DVSHAPEID" val="mQj5woVLbhQ7dI3uPRvult"/>
</p:tagLst>
</file>

<file path=ppt/tags/tag301.xml><?xml version="1.0" encoding="utf-8"?>
<p:tagLst xmlns:a="http://schemas.openxmlformats.org/drawingml/2006/main" xmlns:r="http://schemas.openxmlformats.org/officeDocument/2006/relationships" xmlns:p="http://schemas.openxmlformats.org/presentationml/2006/main">
  <p:tag name="DVSECTIONID" val="wG9VQzut1pANM83Qbmf9Ak"/>
</p:tagLst>
</file>

<file path=ppt/tags/tag302.xml><?xml version="1.0" encoding="utf-8"?>
<p:tagLst xmlns:a="http://schemas.openxmlformats.org/drawingml/2006/main" xmlns:r="http://schemas.openxmlformats.org/officeDocument/2006/relationships" xmlns:p="http://schemas.openxmlformats.org/presentationml/2006/main">
  <p:tag name="DVSHAPEID" val="PN8lDbDQKPPcYWYKmzM9io"/>
</p:tagLst>
</file>

<file path=ppt/tags/tag303.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304.xml><?xml version="1.0" encoding="utf-8"?>
<p:tagLst xmlns:a="http://schemas.openxmlformats.org/drawingml/2006/main" xmlns:r="http://schemas.openxmlformats.org/officeDocument/2006/relationships" xmlns:p="http://schemas.openxmlformats.org/presentationml/2006/main">
  <p:tag name="DVSECTIONID" val="qOKrw7mNxpE0GLJDQ6e5gy"/>
</p:tagLst>
</file>

<file path=ppt/tags/tag305.xml><?xml version="1.0" encoding="utf-8"?>
<p:tagLst xmlns:a="http://schemas.openxmlformats.org/drawingml/2006/main" xmlns:r="http://schemas.openxmlformats.org/officeDocument/2006/relationships" xmlns:p="http://schemas.openxmlformats.org/presentationml/2006/main">
  <p:tag name="DVSHAPEID" val="mguLEGvgtFLb0oLCf1kXdI"/>
</p:tagLst>
</file>

<file path=ppt/tags/tag306.xml><?xml version="1.0" encoding="utf-8"?>
<p:tagLst xmlns:a="http://schemas.openxmlformats.org/drawingml/2006/main" xmlns:r="http://schemas.openxmlformats.org/officeDocument/2006/relationships" xmlns:p="http://schemas.openxmlformats.org/presentationml/2006/main">
  <p:tag name="DVSHAPEID" val="ufjX5mrQdPbTu2BKJfgUOa"/>
</p:tagLst>
</file>

<file path=ppt/tags/tag307.xml><?xml version="1.0" encoding="utf-8"?>
<p:tagLst xmlns:a="http://schemas.openxmlformats.org/drawingml/2006/main" xmlns:r="http://schemas.openxmlformats.org/officeDocument/2006/relationships" xmlns:p="http://schemas.openxmlformats.org/presentationml/2006/main">
  <p:tag name="DVSECTIONID" val="zrKMDVsizG3Ig2MVn62Ttm"/>
</p:tagLst>
</file>

<file path=ppt/tags/tag308.xml><?xml version="1.0" encoding="utf-8"?>
<p:tagLst xmlns:a="http://schemas.openxmlformats.org/drawingml/2006/main" xmlns:r="http://schemas.openxmlformats.org/officeDocument/2006/relationships" xmlns:p="http://schemas.openxmlformats.org/presentationml/2006/main">
  <p:tag name="DVSHAPEID" val="HAPqz7EcNy9p0Ldev0whTP"/>
</p:tagLst>
</file>

<file path=ppt/tags/tag309.xml><?xml version="1.0" encoding="utf-8"?>
<p:tagLst xmlns:a="http://schemas.openxmlformats.org/drawingml/2006/main" xmlns:r="http://schemas.openxmlformats.org/officeDocument/2006/relationships" xmlns:p="http://schemas.openxmlformats.org/presentationml/2006/main">
  <p:tag name="DVSHAPEID" val="ljf3U5p5ktQSzAGqOCdtkb"/>
</p:tagLst>
</file>

<file path=ppt/tags/tag31.xml><?xml version="1.0" encoding="utf-8"?>
<p:tagLst xmlns:a="http://schemas.openxmlformats.org/drawingml/2006/main" xmlns:r="http://schemas.openxmlformats.org/officeDocument/2006/relationships" xmlns:p="http://schemas.openxmlformats.org/presentationml/2006/main">
  <p:tag name="DVSHAPEID" val="DifHlfB8Klxx4GiBX7mbAN"/>
</p:tagLst>
</file>

<file path=ppt/tags/tag310.xml><?xml version="1.0" encoding="utf-8"?>
<p:tagLst xmlns:a="http://schemas.openxmlformats.org/drawingml/2006/main" xmlns:r="http://schemas.openxmlformats.org/officeDocument/2006/relationships" xmlns:p="http://schemas.openxmlformats.org/presentationml/2006/main">
  <p:tag name="DVSHAPEID" val="y8bDx5cU4pv9toJO0t6XEp"/>
</p:tagLst>
</file>

<file path=ppt/tags/tag311.xml><?xml version="1.0" encoding="utf-8"?>
<p:tagLst xmlns:a="http://schemas.openxmlformats.org/drawingml/2006/main" xmlns:r="http://schemas.openxmlformats.org/officeDocument/2006/relationships" xmlns:p="http://schemas.openxmlformats.org/presentationml/2006/main">
  <p:tag name="DVSHAPEID" val="sHlafipEGCXahcUsoTaVm0"/>
</p:tagLst>
</file>

<file path=ppt/tags/tag312.xml><?xml version="1.0" encoding="utf-8"?>
<p:tagLst xmlns:a="http://schemas.openxmlformats.org/drawingml/2006/main" xmlns:r="http://schemas.openxmlformats.org/officeDocument/2006/relationships" xmlns:p="http://schemas.openxmlformats.org/presentationml/2006/main">
  <p:tag name="DVSHAPEID" val="m53MMoyjBg19FtinPTupJT"/>
</p:tagLst>
</file>

<file path=ppt/tags/tag313.xml><?xml version="1.0" encoding="utf-8"?>
<p:tagLst xmlns:a="http://schemas.openxmlformats.org/drawingml/2006/main" xmlns:r="http://schemas.openxmlformats.org/officeDocument/2006/relationships" xmlns:p="http://schemas.openxmlformats.org/presentationml/2006/main">
  <p:tag name="DVSHAPEID" val="bi6wTy5cMJ3rlf7tv06m0H"/>
</p:tagLst>
</file>

<file path=ppt/tags/tag314.xml><?xml version="1.0" encoding="utf-8"?>
<p:tagLst xmlns:a="http://schemas.openxmlformats.org/drawingml/2006/main" xmlns:r="http://schemas.openxmlformats.org/officeDocument/2006/relationships" xmlns:p="http://schemas.openxmlformats.org/presentationml/2006/main">
  <p:tag name="DVSHAPEID" val="QQk55WYmPqqRewavcyNHeF"/>
</p:tagLst>
</file>

<file path=ppt/tags/tag315.xml><?xml version="1.0" encoding="utf-8"?>
<p:tagLst xmlns:a="http://schemas.openxmlformats.org/drawingml/2006/main" xmlns:r="http://schemas.openxmlformats.org/officeDocument/2006/relationships" xmlns:p="http://schemas.openxmlformats.org/presentationml/2006/main">
  <p:tag name="DVSECTIONID" val="XF56Ny95T05PzfTRiPMVUq"/>
</p:tagLst>
</file>

<file path=ppt/tags/tag316.xml><?xml version="1.0" encoding="utf-8"?>
<p:tagLst xmlns:a="http://schemas.openxmlformats.org/drawingml/2006/main" xmlns:r="http://schemas.openxmlformats.org/officeDocument/2006/relationships" xmlns:p="http://schemas.openxmlformats.org/presentationml/2006/main">
  <p:tag name="DVSHAPEID" val="98wq914hqWhtTLFfu0epth"/>
</p:tagLst>
</file>

<file path=ppt/tags/tag317.xml><?xml version="1.0" encoding="utf-8"?>
<p:tagLst xmlns:a="http://schemas.openxmlformats.org/drawingml/2006/main" xmlns:r="http://schemas.openxmlformats.org/officeDocument/2006/relationships" xmlns:p="http://schemas.openxmlformats.org/presentationml/2006/main">
  <p:tag name="DVSHAPEID" val="6e82gmnujmSu8Y0to38vi6"/>
</p:tagLst>
</file>

<file path=ppt/tags/tag318.xml><?xml version="1.0" encoding="utf-8"?>
<p:tagLst xmlns:a="http://schemas.openxmlformats.org/drawingml/2006/main" xmlns:r="http://schemas.openxmlformats.org/officeDocument/2006/relationships" xmlns:p="http://schemas.openxmlformats.org/presentationml/2006/main">
  <p:tag name="DVSECTIONID" val="85BopM4zTihdt5Hx8T8tN2"/>
</p:tagLst>
</file>

<file path=ppt/tags/tag319.xml><?xml version="1.0" encoding="utf-8"?>
<p:tagLst xmlns:a="http://schemas.openxmlformats.org/drawingml/2006/main" xmlns:r="http://schemas.openxmlformats.org/officeDocument/2006/relationships" xmlns:p="http://schemas.openxmlformats.org/presentationml/2006/main">
  <p:tag name="DVSHAPEID" val="9SmlOgv68BdR2ih7KHTWDV"/>
</p:tagLst>
</file>

<file path=ppt/tags/tag32.xml><?xml version="1.0" encoding="utf-8"?>
<p:tagLst xmlns:a="http://schemas.openxmlformats.org/drawingml/2006/main" xmlns:r="http://schemas.openxmlformats.org/officeDocument/2006/relationships" xmlns:p="http://schemas.openxmlformats.org/presentationml/2006/main">
  <p:tag name="DVSHAPEID" val="dWFBk18fwtfjm9DUzx8Vlb"/>
</p:tagLst>
</file>

<file path=ppt/tags/tag320.xml><?xml version="1.0" encoding="utf-8"?>
<p:tagLst xmlns:a="http://schemas.openxmlformats.org/drawingml/2006/main" xmlns:r="http://schemas.openxmlformats.org/officeDocument/2006/relationships" xmlns:p="http://schemas.openxmlformats.org/presentationml/2006/main">
  <p:tag name="DVSHAPEID" val="hgWHbgiqBmtehXI70uuXle"/>
</p:tagLst>
</file>

<file path=ppt/tags/tag321.xml><?xml version="1.0" encoding="utf-8"?>
<p:tagLst xmlns:a="http://schemas.openxmlformats.org/drawingml/2006/main" xmlns:r="http://schemas.openxmlformats.org/officeDocument/2006/relationships" xmlns:p="http://schemas.openxmlformats.org/presentationml/2006/main">
  <p:tag name="DVSHAPEID" val="m1HFJcCtaogDMfsHB8PDsV"/>
</p:tagLst>
</file>

<file path=ppt/tags/tag322.xml><?xml version="1.0" encoding="utf-8"?>
<p:tagLst xmlns:a="http://schemas.openxmlformats.org/drawingml/2006/main" xmlns:r="http://schemas.openxmlformats.org/officeDocument/2006/relationships" xmlns:p="http://schemas.openxmlformats.org/presentationml/2006/main">
  <p:tag name="DVSECTIONID" val="Drsw2wOc6xrxw0vo9n0j7N"/>
</p:tagLst>
</file>

<file path=ppt/tags/tag323.xml><?xml version="1.0" encoding="utf-8"?>
<p:tagLst xmlns:a="http://schemas.openxmlformats.org/drawingml/2006/main" xmlns:r="http://schemas.openxmlformats.org/officeDocument/2006/relationships" xmlns:p="http://schemas.openxmlformats.org/presentationml/2006/main">
  <p:tag name="DVSHAPEID" val="T2e1rQaLYqHj7mKyPkRPmC"/>
</p:tagLst>
</file>

<file path=ppt/tags/tag324.xml><?xml version="1.0" encoding="utf-8"?>
<p:tagLst xmlns:a="http://schemas.openxmlformats.org/drawingml/2006/main" xmlns:r="http://schemas.openxmlformats.org/officeDocument/2006/relationships" xmlns:p="http://schemas.openxmlformats.org/presentationml/2006/main">
  <p:tag name="DVSHAPEID" val="wPYJbp7tIfV2nTtaPsgQo2"/>
</p:tagLst>
</file>

<file path=ppt/tags/tag325.xml><?xml version="1.0" encoding="utf-8"?>
<p:tagLst xmlns:a="http://schemas.openxmlformats.org/drawingml/2006/main" xmlns:r="http://schemas.openxmlformats.org/officeDocument/2006/relationships" xmlns:p="http://schemas.openxmlformats.org/presentationml/2006/main">
  <p:tag name="DVSECTIONID" val="A9HEEVLfdt7bNSqcHsGVbK"/>
</p:tagLst>
</file>

<file path=ppt/tags/tag326.xml><?xml version="1.0" encoding="utf-8"?>
<p:tagLst xmlns:a="http://schemas.openxmlformats.org/drawingml/2006/main" xmlns:r="http://schemas.openxmlformats.org/officeDocument/2006/relationships" xmlns:p="http://schemas.openxmlformats.org/presentationml/2006/main">
  <p:tag name="DVSHAPEID" val="07UI1uh5GiUkShfpDedJFM"/>
</p:tagLst>
</file>

<file path=ppt/tags/tag327.xml><?xml version="1.0" encoding="utf-8"?>
<p:tagLst xmlns:a="http://schemas.openxmlformats.org/drawingml/2006/main" xmlns:r="http://schemas.openxmlformats.org/officeDocument/2006/relationships" xmlns:p="http://schemas.openxmlformats.org/presentationml/2006/main">
  <p:tag name="DVSHAPEID" val="CQglh2D75aIr1AL0b8c5HX"/>
</p:tagLst>
</file>

<file path=ppt/tags/tag328.xml><?xml version="1.0" encoding="utf-8"?>
<p:tagLst xmlns:a="http://schemas.openxmlformats.org/drawingml/2006/main" xmlns:r="http://schemas.openxmlformats.org/officeDocument/2006/relationships" xmlns:p="http://schemas.openxmlformats.org/presentationml/2006/main">
  <p:tag name="DVSECTIONID" val="uShlt9P32ov7HW0Mt7TBzP"/>
</p:tagLst>
</file>

<file path=ppt/tags/tag329.xml><?xml version="1.0" encoding="utf-8"?>
<p:tagLst xmlns:a="http://schemas.openxmlformats.org/drawingml/2006/main" xmlns:r="http://schemas.openxmlformats.org/officeDocument/2006/relationships" xmlns:p="http://schemas.openxmlformats.org/presentationml/2006/main">
  <p:tag name="DVSHAPEID" val="JrmbrbvApIgdu4rFdfrydJ"/>
</p:tagLst>
</file>

<file path=ppt/tags/tag33.xml><?xml version="1.0" encoding="utf-8"?>
<p:tagLst xmlns:a="http://schemas.openxmlformats.org/drawingml/2006/main" xmlns:r="http://schemas.openxmlformats.org/officeDocument/2006/relationships" xmlns:p="http://schemas.openxmlformats.org/presentationml/2006/main">
  <p:tag name="DVSHAPEID" val="SQJvl3ACETtQ4j2KUzZvP4"/>
</p:tagLst>
</file>

<file path=ppt/tags/tag330.xml><?xml version="1.0" encoding="utf-8"?>
<p:tagLst xmlns:a="http://schemas.openxmlformats.org/drawingml/2006/main" xmlns:r="http://schemas.openxmlformats.org/officeDocument/2006/relationships" xmlns:p="http://schemas.openxmlformats.org/presentationml/2006/main">
  <p:tag name="DVSHAPEID" val="wYQmnsE96vSgwo2IEKEuHr"/>
</p:tagLst>
</file>

<file path=ppt/tags/tag331.xml><?xml version="1.0" encoding="utf-8"?>
<p:tagLst xmlns:a="http://schemas.openxmlformats.org/drawingml/2006/main" xmlns:r="http://schemas.openxmlformats.org/officeDocument/2006/relationships" xmlns:p="http://schemas.openxmlformats.org/presentationml/2006/main">
  <p:tag name="DVSHAPEID" val="BrfFEC35xz4E6PZ5AsCuL0"/>
</p:tagLst>
</file>

<file path=ppt/tags/tag332.xml><?xml version="1.0" encoding="utf-8"?>
<p:tagLst xmlns:a="http://schemas.openxmlformats.org/drawingml/2006/main" xmlns:r="http://schemas.openxmlformats.org/officeDocument/2006/relationships" xmlns:p="http://schemas.openxmlformats.org/presentationml/2006/main">
  <p:tag name="DVSECTIONID" val="sut4OIOfmhpi1P42F6qRQC"/>
</p:tagLst>
</file>

<file path=ppt/tags/tag333.xml><?xml version="1.0" encoding="utf-8"?>
<p:tagLst xmlns:a="http://schemas.openxmlformats.org/drawingml/2006/main" xmlns:r="http://schemas.openxmlformats.org/officeDocument/2006/relationships" xmlns:p="http://schemas.openxmlformats.org/presentationml/2006/main">
  <p:tag name="DVSHAPEID" val="LqVNtdn5uaFkOj2sZy5iAj"/>
</p:tagLst>
</file>

<file path=ppt/tags/tag334.xml><?xml version="1.0" encoding="utf-8"?>
<p:tagLst xmlns:a="http://schemas.openxmlformats.org/drawingml/2006/main" xmlns:r="http://schemas.openxmlformats.org/officeDocument/2006/relationships" xmlns:p="http://schemas.openxmlformats.org/presentationml/2006/main">
  <p:tag name="DVSHAPEID" val="2OtyL8p5i55xZPH2ZOXToo"/>
</p:tagLst>
</file>

<file path=ppt/tags/tag335.xml><?xml version="1.0" encoding="utf-8"?>
<p:tagLst xmlns:a="http://schemas.openxmlformats.org/drawingml/2006/main" xmlns:r="http://schemas.openxmlformats.org/officeDocument/2006/relationships" xmlns:p="http://schemas.openxmlformats.org/presentationml/2006/main">
  <p:tag name="DVSHAPEID" val="c0IGgehXMaRw2ORJvw9sjB"/>
</p:tagLst>
</file>

<file path=ppt/tags/tag336.xml><?xml version="1.0" encoding="utf-8"?>
<p:tagLst xmlns:a="http://schemas.openxmlformats.org/drawingml/2006/main" xmlns:r="http://schemas.openxmlformats.org/officeDocument/2006/relationships" xmlns:p="http://schemas.openxmlformats.org/presentationml/2006/main">
  <p:tag name="DVSHAPEID" val="FRSYlFfbVW0EBtQ5SbNliU"/>
</p:tagLst>
</file>

<file path=ppt/tags/tag337.xml><?xml version="1.0" encoding="utf-8"?>
<p:tagLst xmlns:a="http://schemas.openxmlformats.org/drawingml/2006/main" xmlns:r="http://schemas.openxmlformats.org/officeDocument/2006/relationships" xmlns:p="http://schemas.openxmlformats.org/presentationml/2006/main">
  <p:tag name="DVSHAPEID" val="GsMTafirJW5AkROiSCHBeV"/>
</p:tagLst>
</file>

<file path=ppt/tags/tag338.xml><?xml version="1.0" encoding="utf-8"?>
<p:tagLst xmlns:a="http://schemas.openxmlformats.org/drawingml/2006/main" xmlns:r="http://schemas.openxmlformats.org/officeDocument/2006/relationships" xmlns:p="http://schemas.openxmlformats.org/presentationml/2006/main">
  <p:tag name="DVSHAPEID" val="wocoTqEYEXiKaqbsu0Tuc4"/>
</p:tagLst>
</file>

<file path=ppt/tags/tag339.xml><?xml version="1.0" encoding="utf-8"?>
<p:tagLst xmlns:a="http://schemas.openxmlformats.org/drawingml/2006/main" xmlns:r="http://schemas.openxmlformats.org/officeDocument/2006/relationships" xmlns:p="http://schemas.openxmlformats.org/presentationml/2006/main">
  <p:tag name="DVSHAPEID" val="z18ZgAibDHGLWoGMmRNKh7"/>
</p:tagLst>
</file>

<file path=ppt/tags/tag34.xml><?xml version="1.0" encoding="utf-8"?>
<p:tagLst xmlns:a="http://schemas.openxmlformats.org/drawingml/2006/main" xmlns:r="http://schemas.openxmlformats.org/officeDocument/2006/relationships" xmlns:p="http://schemas.openxmlformats.org/presentationml/2006/main">
  <p:tag name="DVSHAPEID" val="hKk9Y3xP3Fr13ORPF5ETOl"/>
</p:tagLst>
</file>

<file path=ppt/tags/tag340.xml><?xml version="1.0" encoding="utf-8"?>
<p:tagLst xmlns:a="http://schemas.openxmlformats.org/drawingml/2006/main" xmlns:r="http://schemas.openxmlformats.org/officeDocument/2006/relationships" xmlns:p="http://schemas.openxmlformats.org/presentationml/2006/main">
  <p:tag name="DVSHAPEID" val="hAGn6q7HIJIrObfU93GtkB"/>
</p:tagLst>
</file>

<file path=ppt/tags/tag341.xml><?xml version="1.0" encoding="utf-8"?>
<p:tagLst xmlns:a="http://schemas.openxmlformats.org/drawingml/2006/main" xmlns:r="http://schemas.openxmlformats.org/officeDocument/2006/relationships" xmlns:p="http://schemas.openxmlformats.org/presentationml/2006/main">
  <p:tag name="DVSHAPEID" val="4otMMID1HsMrJyiTtR3WZW"/>
</p:tagLst>
</file>

<file path=ppt/tags/tag342.xml><?xml version="1.0" encoding="utf-8"?>
<p:tagLst xmlns:a="http://schemas.openxmlformats.org/drawingml/2006/main" xmlns:r="http://schemas.openxmlformats.org/officeDocument/2006/relationships" xmlns:p="http://schemas.openxmlformats.org/presentationml/2006/main">
  <p:tag name="DVSHAPEID" val="3uAuxsIJ4ONGvhUkEp4H2g"/>
</p:tagLst>
</file>

<file path=ppt/tags/tag343.xml><?xml version="1.0" encoding="utf-8"?>
<p:tagLst xmlns:a="http://schemas.openxmlformats.org/drawingml/2006/main" xmlns:r="http://schemas.openxmlformats.org/officeDocument/2006/relationships" xmlns:p="http://schemas.openxmlformats.org/presentationml/2006/main">
  <p:tag name="DVSHAPEID" val="EmsGBgAOpnC7lZchbaiYoY"/>
</p:tagLst>
</file>

<file path=ppt/tags/tag344.xml><?xml version="1.0" encoding="utf-8"?>
<p:tagLst xmlns:a="http://schemas.openxmlformats.org/drawingml/2006/main" xmlns:r="http://schemas.openxmlformats.org/officeDocument/2006/relationships" xmlns:p="http://schemas.openxmlformats.org/presentationml/2006/main">
  <p:tag name="DVSHAPEID" val="E220Z8dEShUNPd1QRr8fpp"/>
</p:tagLst>
</file>

<file path=ppt/tags/tag345.xml><?xml version="1.0" encoding="utf-8"?>
<p:tagLst xmlns:a="http://schemas.openxmlformats.org/drawingml/2006/main" xmlns:r="http://schemas.openxmlformats.org/officeDocument/2006/relationships" xmlns:p="http://schemas.openxmlformats.org/presentationml/2006/main">
  <p:tag name="DVSHAPEID" val="3nWV8meTo3SGIpDBhrBLvk"/>
</p:tagLst>
</file>

<file path=ppt/tags/tag346.xml><?xml version="1.0" encoding="utf-8"?>
<p:tagLst xmlns:a="http://schemas.openxmlformats.org/drawingml/2006/main" xmlns:r="http://schemas.openxmlformats.org/officeDocument/2006/relationships" xmlns:p="http://schemas.openxmlformats.org/presentationml/2006/main">
  <p:tag name="DVSHAPEID" val="dy9YgkjRP8zeYF330RpYTQ"/>
</p:tagLst>
</file>

<file path=ppt/tags/tag347.xml><?xml version="1.0" encoding="utf-8"?>
<p:tagLst xmlns:a="http://schemas.openxmlformats.org/drawingml/2006/main" xmlns:r="http://schemas.openxmlformats.org/officeDocument/2006/relationships" xmlns:p="http://schemas.openxmlformats.org/presentationml/2006/main">
  <p:tag name="DVSHAPEID" val="U9vBcfaHDEUJanL96TAweJ"/>
</p:tagLst>
</file>

<file path=ppt/tags/tag348.xml><?xml version="1.0" encoding="utf-8"?>
<p:tagLst xmlns:a="http://schemas.openxmlformats.org/drawingml/2006/main" xmlns:r="http://schemas.openxmlformats.org/officeDocument/2006/relationships" xmlns:p="http://schemas.openxmlformats.org/presentationml/2006/main">
  <p:tag name="DVSHAPEID" val="7trYxdqKlwqmD0tE83H8uV"/>
</p:tagLst>
</file>

<file path=ppt/tags/tag349.xml><?xml version="1.0" encoding="utf-8"?>
<p:tagLst xmlns:a="http://schemas.openxmlformats.org/drawingml/2006/main" xmlns:r="http://schemas.openxmlformats.org/officeDocument/2006/relationships" xmlns:p="http://schemas.openxmlformats.org/presentationml/2006/main">
  <p:tag name="DVSHAPEID" val="kfuGiRKvomCb12adHWgTio"/>
</p:tagLst>
</file>

<file path=ppt/tags/tag35.xml><?xml version="1.0" encoding="utf-8"?>
<p:tagLst xmlns:a="http://schemas.openxmlformats.org/drawingml/2006/main" xmlns:r="http://schemas.openxmlformats.org/officeDocument/2006/relationships" xmlns:p="http://schemas.openxmlformats.org/presentationml/2006/main">
  <p:tag name="DVSHAPEID" val="Qw4kRPCyVQlOyZac5x4OQN"/>
</p:tagLst>
</file>

<file path=ppt/tags/tag350.xml><?xml version="1.0" encoding="utf-8"?>
<p:tagLst xmlns:a="http://schemas.openxmlformats.org/drawingml/2006/main" xmlns:r="http://schemas.openxmlformats.org/officeDocument/2006/relationships" xmlns:p="http://schemas.openxmlformats.org/presentationml/2006/main">
  <p:tag name="DVSHAPEID" val="iNJLFsLwP6ec9btRVzZQ83"/>
</p:tagLst>
</file>

<file path=ppt/tags/tag351.xml><?xml version="1.0" encoding="utf-8"?>
<p:tagLst xmlns:a="http://schemas.openxmlformats.org/drawingml/2006/main" xmlns:r="http://schemas.openxmlformats.org/officeDocument/2006/relationships" xmlns:p="http://schemas.openxmlformats.org/presentationml/2006/main">
  <p:tag name="DVSHAPEID" val="KsYrtUmKRBCVWHWwbiKRxw"/>
</p:tagLst>
</file>

<file path=ppt/tags/tag352.xml><?xml version="1.0" encoding="utf-8"?>
<p:tagLst xmlns:a="http://schemas.openxmlformats.org/drawingml/2006/main" xmlns:r="http://schemas.openxmlformats.org/officeDocument/2006/relationships" xmlns:p="http://schemas.openxmlformats.org/presentationml/2006/main">
  <p:tag name="DVSHAPEID" val="WPTYJP1HTsgf2hNeYQa4eD"/>
</p:tagLst>
</file>

<file path=ppt/tags/tag353.xml><?xml version="1.0" encoding="utf-8"?>
<p:tagLst xmlns:a="http://schemas.openxmlformats.org/drawingml/2006/main" xmlns:r="http://schemas.openxmlformats.org/officeDocument/2006/relationships" xmlns:p="http://schemas.openxmlformats.org/presentationml/2006/main">
  <p:tag name="DVSHAPEID" val="zdfMVonH5gwdv9yubwJaHa"/>
</p:tagLst>
</file>

<file path=ppt/tags/tag354.xml><?xml version="1.0" encoding="utf-8"?>
<p:tagLst xmlns:a="http://schemas.openxmlformats.org/drawingml/2006/main" xmlns:r="http://schemas.openxmlformats.org/officeDocument/2006/relationships" xmlns:p="http://schemas.openxmlformats.org/presentationml/2006/main">
  <p:tag name="DVSHAPEID" val="FHEEJXjTHshjfFJXUCjcmZ"/>
</p:tagLst>
</file>

<file path=ppt/tags/tag355.xml><?xml version="1.0" encoding="utf-8"?>
<p:tagLst xmlns:a="http://schemas.openxmlformats.org/drawingml/2006/main" xmlns:r="http://schemas.openxmlformats.org/officeDocument/2006/relationships" xmlns:p="http://schemas.openxmlformats.org/presentationml/2006/main">
  <p:tag name="DVSHAPEID" val="IPLEFuFDl4Vpxx7gFqncy3"/>
</p:tagLst>
</file>

<file path=ppt/tags/tag356.xml><?xml version="1.0" encoding="utf-8"?>
<p:tagLst xmlns:a="http://schemas.openxmlformats.org/drawingml/2006/main" xmlns:r="http://schemas.openxmlformats.org/officeDocument/2006/relationships" xmlns:p="http://schemas.openxmlformats.org/presentationml/2006/main">
  <p:tag name="DVSHAPEID" val="VbTSKdB6QvOFYPS5hPe46d"/>
</p:tagLst>
</file>

<file path=ppt/tags/tag357.xml><?xml version="1.0" encoding="utf-8"?>
<p:tagLst xmlns:a="http://schemas.openxmlformats.org/drawingml/2006/main" xmlns:r="http://schemas.openxmlformats.org/officeDocument/2006/relationships" xmlns:p="http://schemas.openxmlformats.org/presentationml/2006/main">
  <p:tag name="DVSHAPEID" val="oQ8bPDXTO9rETAKNJr1edq"/>
</p:tagLst>
</file>

<file path=ppt/tags/tag358.xml><?xml version="1.0" encoding="utf-8"?>
<p:tagLst xmlns:a="http://schemas.openxmlformats.org/drawingml/2006/main" xmlns:r="http://schemas.openxmlformats.org/officeDocument/2006/relationships" xmlns:p="http://schemas.openxmlformats.org/presentationml/2006/main">
  <p:tag name="DVSHAPEID" val="BRzinz8yYuWIN3KzoX8XGE"/>
</p:tagLst>
</file>

<file path=ppt/tags/tag359.xml><?xml version="1.0" encoding="utf-8"?>
<p:tagLst xmlns:a="http://schemas.openxmlformats.org/drawingml/2006/main" xmlns:r="http://schemas.openxmlformats.org/officeDocument/2006/relationships" xmlns:p="http://schemas.openxmlformats.org/presentationml/2006/main">
  <p:tag name="DVSHAPEID" val="ejWiku5M2SZXfgCxgoKfbW"/>
</p:tagLst>
</file>

<file path=ppt/tags/tag36.xml><?xml version="1.0" encoding="utf-8"?>
<p:tagLst xmlns:a="http://schemas.openxmlformats.org/drawingml/2006/main" xmlns:r="http://schemas.openxmlformats.org/officeDocument/2006/relationships" xmlns:p="http://schemas.openxmlformats.org/presentationml/2006/main">
  <p:tag name="DVSHAPEID" val="o3feS4UTQWfWTO4EbHduJB"/>
</p:tagLst>
</file>

<file path=ppt/tags/tag360.xml><?xml version="1.0" encoding="utf-8"?>
<p:tagLst xmlns:a="http://schemas.openxmlformats.org/drawingml/2006/main" xmlns:r="http://schemas.openxmlformats.org/officeDocument/2006/relationships" xmlns:p="http://schemas.openxmlformats.org/presentationml/2006/main">
  <p:tag name="DVSHAPEID" val="HaMH39345gJXDfl5eEsbs4"/>
</p:tagLst>
</file>

<file path=ppt/tags/tag361.xml><?xml version="1.0" encoding="utf-8"?>
<p:tagLst xmlns:a="http://schemas.openxmlformats.org/drawingml/2006/main" xmlns:r="http://schemas.openxmlformats.org/officeDocument/2006/relationships" xmlns:p="http://schemas.openxmlformats.org/presentationml/2006/main">
  <p:tag name="DVSHAPEID" val="IPOtWQHKcrsiBLwDqVJXMI"/>
</p:tagLst>
</file>

<file path=ppt/tags/tag362.xml><?xml version="1.0" encoding="utf-8"?>
<p:tagLst xmlns:a="http://schemas.openxmlformats.org/drawingml/2006/main" xmlns:r="http://schemas.openxmlformats.org/officeDocument/2006/relationships" xmlns:p="http://schemas.openxmlformats.org/presentationml/2006/main">
  <p:tag name="DVSHAPEID" val="ehDnbb96M0tDrWTzdcml4i"/>
</p:tagLst>
</file>

<file path=ppt/tags/tag363.xml><?xml version="1.0" encoding="utf-8"?>
<p:tagLst xmlns:a="http://schemas.openxmlformats.org/drawingml/2006/main" xmlns:r="http://schemas.openxmlformats.org/officeDocument/2006/relationships" xmlns:p="http://schemas.openxmlformats.org/presentationml/2006/main">
  <p:tag name="DVSHAPEID" val="ukDAyBdwruiZAwQzFwB5Er"/>
</p:tagLst>
</file>

<file path=ppt/tags/tag364.xml><?xml version="1.0" encoding="utf-8"?>
<p:tagLst xmlns:a="http://schemas.openxmlformats.org/drawingml/2006/main" xmlns:r="http://schemas.openxmlformats.org/officeDocument/2006/relationships" xmlns:p="http://schemas.openxmlformats.org/presentationml/2006/main">
  <p:tag name="DVSHAPEID" val="OYjzKRIwBrEWMiKBCySgyZ"/>
</p:tagLst>
</file>

<file path=ppt/tags/tag365.xml><?xml version="1.0" encoding="utf-8"?>
<p:tagLst xmlns:a="http://schemas.openxmlformats.org/drawingml/2006/main" xmlns:r="http://schemas.openxmlformats.org/officeDocument/2006/relationships" xmlns:p="http://schemas.openxmlformats.org/presentationml/2006/main">
  <p:tag name="DVSHAPEID" val="kslmIDxPJYD3wEgZQlOVTR"/>
</p:tagLst>
</file>

<file path=ppt/tags/tag366.xml><?xml version="1.0" encoding="utf-8"?>
<p:tagLst xmlns:a="http://schemas.openxmlformats.org/drawingml/2006/main" xmlns:r="http://schemas.openxmlformats.org/officeDocument/2006/relationships" xmlns:p="http://schemas.openxmlformats.org/presentationml/2006/main">
  <p:tag name="DVSHAPEID" val="lEJyP4U2coSPERdn95ZLHF"/>
</p:tagLst>
</file>

<file path=ppt/tags/tag367.xml><?xml version="1.0" encoding="utf-8"?>
<p:tagLst xmlns:a="http://schemas.openxmlformats.org/drawingml/2006/main" xmlns:r="http://schemas.openxmlformats.org/officeDocument/2006/relationships" xmlns:p="http://schemas.openxmlformats.org/presentationml/2006/main">
  <p:tag name="DVSHAPEID" val="iJM5kCHxrD6s6HDaOsVGLf"/>
</p:tagLst>
</file>

<file path=ppt/tags/tag368.xml><?xml version="1.0" encoding="utf-8"?>
<p:tagLst xmlns:a="http://schemas.openxmlformats.org/drawingml/2006/main" xmlns:r="http://schemas.openxmlformats.org/officeDocument/2006/relationships" xmlns:p="http://schemas.openxmlformats.org/presentationml/2006/main">
  <p:tag name="DVSHAPEID" val="aG0oLtcIV7aFl0MJJhlFWf"/>
</p:tagLst>
</file>

<file path=ppt/tags/tag369.xml><?xml version="1.0" encoding="utf-8"?>
<p:tagLst xmlns:a="http://schemas.openxmlformats.org/drawingml/2006/main" xmlns:r="http://schemas.openxmlformats.org/officeDocument/2006/relationships" xmlns:p="http://schemas.openxmlformats.org/presentationml/2006/main">
  <p:tag name="DVSHAPEID" val="JbKwJZgwQ0U3y55WQekIHY"/>
</p:tagLst>
</file>

<file path=ppt/tags/tag37.xml><?xml version="1.0" encoding="utf-8"?>
<p:tagLst xmlns:a="http://schemas.openxmlformats.org/drawingml/2006/main" xmlns:r="http://schemas.openxmlformats.org/officeDocument/2006/relationships" xmlns:p="http://schemas.openxmlformats.org/presentationml/2006/main">
  <p:tag name="DVSHAPEID" val="FffSFt07PZv2714CXyE1Zp"/>
</p:tagLst>
</file>

<file path=ppt/tags/tag370.xml><?xml version="1.0" encoding="utf-8"?>
<p:tagLst xmlns:a="http://schemas.openxmlformats.org/drawingml/2006/main" xmlns:r="http://schemas.openxmlformats.org/officeDocument/2006/relationships" xmlns:p="http://schemas.openxmlformats.org/presentationml/2006/main">
  <p:tag name="DVSHAPEID" val="irlDn4JDl6jVXODfJdsph9"/>
</p:tagLst>
</file>

<file path=ppt/tags/tag371.xml><?xml version="1.0" encoding="utf-8"?>
<p:tagLst xmlns:a="http://schemas.openxmlformats.org/drawingml/2006/main" xmlns:r="http://schemas.openxmlformats.org/officeDocument/2006/relationships" xmlns:p="http://schemas.openxmlformats.org/presentationml/2006/main">
  <p:tag name="DVSHAPEID" val="LirGENq6kdxKTja6BcMcEN"/>
</p:tagLst>
</file>

<file path=ppt/tags/tag372.xml><?xml version="1.0" encoding="utf-8"?>
<p:tagLst xmlns:a="http://schemas.openxmlformats.org/drawingml/2006/main" xmlns:r="http://schemas.openxmlformats.org/officeDocument/2006/relationships" xmlns:p="http://schemas.openxmlformats.org/presentationml/2006/main">
  <p:tag name="DVSHAPEID" val="KD7hiBu7giH8F3cGqWdeL5"/>
</p:tagLst>
</file>

<file path=ppt/tags/tag373.xml><?xml version="1.0" encoding="utf-8"?>
<p:tagLst xmlns:a="http://schemas.openxmlformats.org/drawingml/2006/main" xmlns:r="http://schemas.openxmlformats.org/officeDocument/2006/relationships" xmlns:p="http://schemas.openxmlformats.org/presentationml/2006/main">
  <p:tag name="DVSHAPEID" val="ndVj5DBfC5uXyOznuPCcWf"/>
</p:tagLst>
</file>

<file path=ppt/tags/tag374.xml><?xml version="1.0" encoding="utf-8"?>
<p:tagLst xmlns:a="http://schemas.openxmlformats.org/drawingml/2006/main" xmlns:r="http://schemas.openxmlformats.org/officeDocument/2006/relationships" xmlns:p="http://schemas.openxmlformats.org/presentationml/2006/main">
  <p:tag name="DVSHAPEID" val="3KE7UUMQYq2EfUlYwQw1FB"/>
</p:tagLst>
</file>

<file path=ppt/tags/tag375.xml><?xml version="1.0" encoding="utf-8"?>
<p:tagLst xmlns:a="http://schemas.openxmlformats.org/drawingml/2006/main" xmlns:r="http://schemas.openxmlformats.org/officeDocument/2006/relationships" xmlns:p="http://schemas.openxmlformats.org/presentationml/2006/main">
  <p:tag name="DVSHAPEID" val="DIvn73rnCy88aaFXJHtM64"/>
</p:tagLst>
</file>

<file path=ppt/tags/tag376.xml><?xml version="1.0" encoding="utf-8"?>
<p:tagLst xmlns:a="http://schemas.openxmlformats.org/drawingml/2006/main" xmlns:r="http://schemas.openxmlformats.org/officeDocument/2006/relationships" xmlns:p="http://schemas.openxmlformats.org/presentationml/2006/main">
  <p:tag name="DVSHAPEID" val="UTzF1vjLGVzr6VCwNJoANu"/>
</p:tagLst>
</file>

<file path=ppt/tags/tag377.xml><?xml version="1.0" encoding="utf-8"?>
<p:tagLst xmlns:a="http://schemas.openxmlformats.org/drawingml/2006/main" xmlns:r="http://schemas.openxmlformats.org/officeDocument/2006/relationships" xmlns:p="http://schemas.openxmlformats.org/presentationml/2006/main">
  <p:tag name="DVSHAPEID" val="v6Jbiy7PyTvzNBOr2W4RRd"/>
</p:tagLst>
</file>

<file path=ppt/tags/tag378.xml><?xml version="1.0" encoding="utf-8"?>
<p:tagLst xmlns:a="http://schemas.openxmlformats.org/drawingml/2006/main" xmlns:r="http://schemas.openxmlformats.org/officeDocument/2006/relationships" xmlns:p="http://schemas.openxmlformats.org/presentationml/2006/main">
  <p:tag name="DVSHAPEID" val="zJ4JldTJnvgqnsVPcLERmF"/>
</p:tagLst>
</file>

<file path=ppt/tags/tag379.xml><?xml version="1.0" encoding="utf-8"?>
<p:tagLst xmlns:a="http://schemas.openxmlformats.org/drawingml/2006/main" xmlns:r="http://schemas.openxmlformats.org/officeDocument/2006/relationships" xmlns:p="http://schemas.openxmlformats.org/presentationml/2006/main">
  <p:tag name="DVSHAPEID" val="Vx80HlHsvWCix07zcUVOvZ"/>
</p:tagLst>
</file>

<file path=ppt/tags/tag38.xml><?xml version="1.0" encoding="utf-8"?>
<p:tagLst xmlns:a="http://schemas.openxmlformats.org/drawingml/2006/main" xmlns:r="http://schemas.openxmlformats.org/officeDocument/2006/relationships" xmlns:p="http://schemas.openxmlformats.org/presentationml/2006/main">
  <p:tag name="DVSHAPEID" val="zC5m8rlnBl4MnZZ0pqTJ6f"/>
</p:tagLst>
</file>

<file path=ppt/tags/tag380.xml><?xml version="1.0" encoding="utf-8"?>
<p:tagLst xmlns:a="http://schemas.openxmlformats.org/drawingml/2006/main" xmlns:r="http://schemas.openxmlformats.org/officeDocument/2006/relationships" xmlns:p="http://schemas.openxmlformats.org/presentationml/2006/main">
  <p:tag name="DVSHAPEID" val="imdlwcJjdZQTNwBlvy2VZk"/>
</p:tagLst>
</file>

<file path=ppt/tags/tag381.xml><?xml version="1.0" encoding="utf-8"?>
<p:tagLst xmlns:a="http://schemas.openxmlformats.org/drawingml/2006/main" xmlns:r="http://schemas.openxmlformats.org/officeDocument/2006/relationships" xmlns:p="http://schemas.openxmlformats.org/presentationml/2006/main">
  <p:tag name="DVSHAPEID" val="N5VVIDyJWyaWeLNlPvJcJD"/>
</p:tagLst>
</file>

<file path=ppt/tags/tag382.xml><?xml version="1.0" encoding="utf-8"?>
<p:tagLst xmlns:a="http://schemas.openxmlformats.org/drawingml/2006/main" xmlns:r="http://schemas.openxmlformats.org/officeDocument/2006/relationships" xmlns:p="http://schemas.openxmlformats.org/presentationml/2006/main">
  <p:tag name="DVSHAPEID" val="rEdAYRomMAZYy7qAt5Lt3i"/>
</p:tagLst>
</file>

<file path=ppt/tags/tag383.xml><?xml version="1.0" encoding="utf-8"?>
<p:tagLst xmlns:a="http://schemas.openxmlformats.org/drawingml/2006/main" xmlns:r="http://schemas.openxmlformats.org/officeDocument/2006/relationships" xmlns:p="http://schemas.openxmlformats.org/presentationml/2006/main">
  <p:tag name="DVSHAPEID" val="JQiPx9JxcNAaEgH8FHlAMz"/>
</p:tagLst>
</file>

<file path=ppt/tags/tag384.xml><?xml version="1.0" encoding="utf-8"?>
<p:tagLst xmlns:a="http://schemas.openxmlformats.org/drawingml/2006/main" xmlns:r="http://schemas.openxmlformats.org/officeDocument/2006/relationships" xmlns:p="http://schemas.openxmlformats.org/presentationml/2006/main">
  <p:tag name="DVSHAPEID" val="XgcFUe1Drgz9Vmi8jeDeob"/>
</p:tagLst>
</file>

<file path=ppt/tags/tag385.xml><?xml version="1.0" encoding="utf-8"?>
<p:tagLst xmlns:a="http://schemas.openxmlformats.org/drawingml/2006/main" xmlns:r="http://schemas.openxmlformats.org/officeDocument/2006/relationships" xmlns:p="http://schemas.openxmlformats.org/presentationml/2006/main">
  <p:tag name="DVSHAPEID" val="notaSlp37sw9T1CSevvymk"/>
</p:tagLst>
</file>

<file path=ppt/tags/tag386.xml><?xml version="1.0" encoding="utf-8"?>
<p:tagLst xmlns:a="http://schemas.openxmlformats.org/drawingml/2006/main" xmlns:r="http://schemas.openxmlformats.org/officeDocument/2006/relationships" xmlns:p="http://schemas.openxmlformats.org/presentationml/2006/main">
  <p:tag name="DVSHAPEID" val="AvllPwn6XxaLTOcKlFen87"/>
</p:tagLst>
</file>

<file path=ppt/tags/tag387.xml><?xml version="1.0" encoding="utf-8"?>
<p:tagLst xmlns:a="http://schemas.openxmlformats.org/drawingml/2006/main" xmlns:r="http://schemas.openxmlformats.org/officeDocument/2006/relationships" xmlns:p="http://schemas.openxmlformats.org/presentationml/2006/main">
  <p:tag name="DVSHAPEID" val="DLsgwr07IQO3NXOxvSG1vY"/>
</p:tagLst>
</file>

<file path=ppt/tags/tag388.xml><?xml version="1.0" encoding="utf-8"?>
<p:tagLst xmlns:a="http://schemas.openxmlformats.org/drawingml/2006/main" xmlns:r="http://schemas.openxmlformats.org/officeDocument/2006/relationships" xmlns:p="http://schemas.openxmlformats.org/presentationml/2006/main">
  <p:tag name="DVSHAPEID" val="Y88NFt9PkZbtSATz0W5POk"/>
</p:tagLst>
</file>

<file path=ppt/tags/tag389.xml><?xml version="1.0" encoding="utf-8"?>
<p:tagLst xmlns:a="http://schemas.openxmlformats.org/drawingml/2006/main" xmlns:r="http://schemas.openxmlformats.org/officeDocument/2006/relationships" xmlns:p="http://schemas.openxmlformats.org/presentationml/2006/main">
  <p:tag name="DVSHAPEID" val="WP1eWNalG6BEMk8ILwXSwP"/>
</p:tagLst>
</file>

<file path=ppt/tags/tag39.xml><?xml version="1.0" encoding="utf-8"?>
<p:tagLst xmlns:a="http://schemas.openxmlformats.org/drawingml/2006/main" xmlns:r="http://schemas.openxmlformats.org/officeDocument/2006/relationships" xmlns:p="http://schemas.openxmlformats.org/presentationml/2006/main">
  <p:tag name="DVSHAPEID" val="qRG3zyKEQHCfGCMjlyLro9"/>
</p:tagLst>
</file>

<file path=ppt/tags/tag390.xml><?xml version="1.0" encoding="utf-8"?>
<p:tagLst xmlns:a="http://schemas.openxmlformats.org/drawingml/2006/main" xmlns:r="http://schemas.openxmlformats.org/officeDocument/2006/relationships" xmlns:p="http://schemas.openxmlformats.org/presentationml/2006/main">
  <p:tag name="DVSHAPEID" val="Rj5eEWSKVGaEbiMrxlFZi4"/>
</p:tagLst>
</file>

<file path=ppt/tags/tag391.xml><?xml version="1.0" encoding="utf-8"?>
<p:tagLst xmlns:a="http://schemas.openxmlformats.org/drawingml/2006/main" xmlns:r="http://schemas.openxmlformats.org/officeDocument/2006/relationships" xmlns:p="http://schemas.openxmlformats.org/presentationml/2006/main">
  <p:tag name="DVSHAPEID" val="RdNyqhazRVO7YH8H9esWbV"/>
</p:tagLst>
</file>

<file path=ppt/tags/tag392.xml><?xml version="1.0" encoding="utf-8"?>
<p:tagLst xmlns:a="http://schemas.openxmlformats.org/drawingml/2006/main" xmlns:r="http://schemas.openxmlformats.org/officeDocument/2006/relationships" xmlns:p="http://schemas.openxmlformats.org/presentationml/2006/main">
  <p:tag name="DVSHAPEID" val="u88QWkZBdwwMrSr5wBzmOe"/>
</p:tagLst>
</file>

<file path=ppt/tags/tag393.xml><?xml version="1.0" encoding="utf-8"?>
<p:tagLst xmlns:a="http://schemas.openxmlformats.org/drawingml/2006/main" xmlns:r="http://schemas.openxmlformats.org/officeDocument/2006/relationships" xmlns:p="http://schemas.openxmlformats.org/presentationml/2006/main">
  <p:tag name="DVSHAPEID" val="P4j4iPcrwmTWJFqzkQAfIh"/>
</p:tagLst>
</file>

<file path=ppt/tags/tag394.xml><?xml version="1.0" encoding="utf-8"?>
<p:tagLst xmlns:a="http://schemas.openxmlformats.org/drawingml/2006/main" xmlns:r="http://schemas.openxmlformats.org/officeDocument/2006/relationships" xmlns:p="http://schemas.openxmlformats.org/presentationml/2006/main">
  <p:tag name="DVSHAPEID" val="Abfgg4HRnO7fi3wR19pL0a"/>
</p:tagLst>
</file>

<file path=ppt/tags/tag395.xml><?xml version="1.0" encoding="utf-8"?>
<p:tagLst xmlns:a="http://schemas.openxmlformats.org/drawingml/2006/main" xmlns:r="http://schemas.openxmlformats.org/officeDocument/2006/relationships" xmlns:p="http://schemas.openxmlformats.org/presentationml/2006/main">
  <p:tag name="DVSHAPEID" val="Sv8MEWgILywyt8P2z7JFY4"/>
</p:tagLst>
</file>

<file path=ppt/tags/tag396.xml><?xml version="1.0" encoding="utf-8"?>
<p:tagLst xmlns:a="http://schemas.openxmlformats.org/drawingml/2006/main" xmlns:r="http://schemas.openxmlformats.org/officeDocument/2006/relationships" xmlns:p="http://schemas.openxmlformats.org/presentationml/2006/main">
  <p:tag name="DVSHAPEID" val="Ptmn3sOqPWhqjJ7uqLAE2y"/>
</p:tagLst>
</file>

<file path=ppt/tags/tag397.xml><?xml version="1.0" encoding="utf-8"?>
<p:tagLst xmlns:a="http://schemas.openxmlformats.org/drawingml/2006/main" xmlns:r="http://schemas.openxmlformats.org/officeDocument/2006/relationships" xmlns:p="http://schemas.openxmlformats.org/presentationml/2006/main">
  <p:tag name="DVSHAPEID" val="JKzo2ZAi2kbNGFphSNUkIz"/>
</p:tagLst>
</file>

<file path=ppt/tags/tag398.xml><?xml version="1.0" encoding="utf-8"?>
<p:tagLst xmlns:a="http://schemas.openxmlformats.org/drawingml/2006/main" xmlns:r="http://schemas.openxmlformats.org/officeDocument/2006/relationships" xmlns:p="http://schemas.openxmlformats.org/presentationml/2006/main">
  <p:tag name="DVSHAPEID" val="g3P5U4HY5k1gJCNFqOQxUW"/>
</p:tagLst>
</file>

<file path=ppt/tags/tag399.xml><?xml version="1.0" encoding="utf-8"?>
<p:tagLst xmlns:a="http://schemas.openxmlformats.org/drawingml/2006/main" xmlns:r="http://schemas.openxmlformats.org/officeDocument/2006/relationships" xmlns:p="http://schemas.openxmlformats.org/presentationml/2006/main">
  <p:tag name="DVSHAPEID" val="ev3s48SMKIP9twzX5vA4fR"/>
</p:tagLst>
</file>

<file path=ppt/tags/tag4.xml><?xml version="1.0" encoding="utf-8"?>
<p:tagLst xmlns:a="http://schemas.openxmlformats.org/drawingml/2006/main" xmlns:r="http://schemas.openxmlformats.org/officeDocument/2006/relationships" xmlns:p="http://schemas.openxmlformats.org/presentationml/2006/main">
  <p:tag name="DVSHAPEID" val="RiIhEledLQF30hXFu93qCH"/>
</p:tagLst>
</file>

<file path=ppt/tags/tag40.xml><?xml version="1.0" encoding="utf-8"?>
<p:tagLst xmlns:a="http://schemas.openxmlformats.org/drawingml/2006/main" xmlns:r="http://schemas.openxmlformats.org/officeDocument/2006/relationships" xmlns:p="http://schemas.openxmlformats.org/presentationml/2006/main">
  <p:tag name="DVSHAPEID" val="YkD5DW8d7gijbeF4RNCWvm"/>
</p:tagLst>
</file>

<file path=ppt/tags/tag400.xml><?xml version="1.0" encoding="utf-8"?>
<p:tagLst xmlns:a="http://schemas.openxmlformats.org/drawingml/2006/main" xmlns:r="http://schemas.openxmlformats.org/officeDocument/2006/relationships" xmlns:p="http://schemas.openxmlformats.org/presentationml/2006/main">
  <p:tag name="DVSHAPEID" val="Xc2nKmngazW5ivoLoAzHPy"/>
</p:tagLst>
</file>

<file path=ppt/tags/tag401.xml><?xml version="1.0" encoding="utf-8"?>
<p:tagLst xmlns:a="http://schemas.openxmlformats.org/drawingml/2006/main" xmlns:r="http://schemas.openxmlformats.org/officeDocument/2006/relationships" xmlns:p="http://schemas.openxmlformats.org/presentationml/2006/main">
  <p:tag name="DVSHAPEID" val="5LoDUx9jMIroiYdp7JS63q"/>
</p:tagLst>
</file>

<file path=ppt/tags/tag402.xml><?xml version="1.0" encoding="utf-8"?>
<p:tagLst xmlns:a="http://schemas.openxmlformats.org/drawingml/2006/main" xmlns:r="http://schemas.openxmlformats.org/officeDocument/2006/relationships" xmlns:p="http://schemas.openxmlformats.org/presentationml/2006/main">
  <p:tag name="DVSHAPEID" val="5gIWF5wqrsq5VPELlBWtt0"/>
</p:tagLst>
</file>

<file path=ppt/tags/tag403.xml><?xml version="1.0" encoding="utf-8"?>
<p:tagLst xmlns:a="http://schemas.openxmlformats.org/drawingml/2006/main" xmlns:r="http://schemas.openxmlformats.org/officeDocument/2006/relationships" xmlns:p="http://schemas.openxmlformats.org/presentationml/2006/main">
  <p:tag name="DVSHAPEID" val="YdyTGVQKCSSEF8VYS3NmgY"/>
</p:tagLst>
</file>

<file path=ppt/tags/tag404.xml><?xml version="1.0" encoding="utf-8"?>
<p:tagLst xmlns:a="http://schemas.openxmlformats.org/drawingml/2006/main" xmlns:r="http://schemas.openxmlformats.org/officeDocument/2006/relationships" xmlns:p="http://schemas.openxmlformats.org/presentationml/2006/main">
  <p:tag name="DVSECTIONID" val="g7QRjJpvFeavXJpVOpSdSX"/>
</p:tagLst>
</file>

<file path=ppt/tags/tag405.xml><?xml version="1.0" encoding="utf-8"?>
<p:tagLst xmlns:a="http://schemas.openxmlformats.org/drawingml/2006/main" xmlns:r="http://schemas.openxmlformats.org/officeDocument/2006/relationships" xmlns:p="http://schemas.openxmlformats.org/presentationml/2006/main">
  <p:tag name="DVSHAPEID" val="qz8h6tJkWQHnJDwhFFoEdE"/>
</p:tagLst>
</file>

<file path=ppt/tags/tag406.xml><?xml version="1.0" encoding="utf-8"?>
<p:tagLst xmlns:a="http://schemas.openxmlformats.org/drawingml/2006/main" xmlns:r="http://schemas.openxmlformats.org/officeDocument/2006/relationships" xmlns:p="http://schemas.openxmlformats.org/presentationml/2006/main">
  <p:tag name="DVSHAPEID" val="aO5HzvVWD9K0PVWMxSwjaG"/>
</p:tagLst>
</file>

<file path=ppt/tags/tag407.xml><?xml version="1.0" encoding="utf-8"?>
<p:tagLst xmlns:a="http://schemas.openxmlformats.org/drawingml/2006/main" xmlns:r="http://schemas.openxmlformats.org/officeDocument/2006/relationships" xmlns:p="http://schemas.openxmlformats.org/presentationml/2006/main">
  <p:tag name="DVSECTIONID" val="8wRkDKi0ZCKj6pDJwoGjVN"/>
</p:tagLst>
</file>

<file path=ppt/tags/tag408.xml><?xml version="1.0" encoding="utf-8"?>
<p:tagLst xmlns:a="http://schemas.openxmlformats.org/drawingml/2006/main" xmlns:r="http://schemas.openxmlformats.org/officeDocument/2006/relationships" xmlns:p="http://schemas.openxmlformats.org/presentationml/2006/main">
  <p:tag name="DVSHAPEID" val="n4ZR4Fvpzwdti0TP2EOy9q"/>
</p:tagLst>
</file>

<file path=ppt/tags/tag409.xml><?xml version="1.0" encoding="utf-8"?>
<p:tagLst xmlns:a="http://schemas.openxmlformats.org/drawingml/2006/main" xmlns:r="http://schemas.openxmlformats.org/officeDocument/2006/relationships" xmlns:p="http://schemas.openxmlformats.org/presentationml/2006/main">
  <p:tag name="DVSHAPEID" val="a6n477NwbUl4ALnwnZEGWl"/>
</p:tagLst>
</file>

<file path=ppt/tags/tag41.xml><?xml version="1.0" encoding="utf-8"?>
<p:tagLst xmlns:a="http://schemas.openxmlformats.org/drawingml/2006/main" xmlns:r="http://schemas.openxmlformats.org/officeDocument/2006/relationships" xmlns:p="http://schemas.openxmlformats.org/presentationml/2006/main">
  <p:tag name="DVSHAPEID" val="a7jme65kXFRhSmpuUNvCzm"/>
</p:tagLst>
</file>

<file path=ppt/tags/tag410.xml><?xml version="1.0" encoding="utf-8"?>
<p:tagLst xmlns:a="http://schemas.openxmlformats.org/drawingml/2006/main" xmlns:r="http://schemas.openxmlformats.org/officeDocument/2006/relationships" xmlns:p="http://schemas.openxmlformats.org/presentationml/2006/main">
  <p:tag name="DVSHAPEID" val="8PXCG7FYWIYBgqAW3yaAVV"/>
</p:tagLst>
</file>

<file path=ppt/tags/tag411.xml><?xml version="1.0" encoding="utf-8"?>
<p:tagLst xmlns:a="http://schemas.openxmlformats.org/drawingml/2006/main" xmlns:r="http://schemas.openxmlformats.org/officeDocument/2006/relationships" xmlns:p="http://schemas.openxmlformats.org/presentationml/2006/main">
  <p:tag name="DVSECTIONID" val="ddBehdTUObukGYSAx0nOtm"/>
</p:tagLst>
</file>

<file path=ppt/tags/tag412.xml><?xml version="1.0" encoding="utf-8"?>
<p:tagLst xmlns:a="http://schemas.openxmlformats.org/drawingml/2006/main" xmlns:r="http://schemas.openxmlformats.org/officeDocument/2006/relationships" xmlns:p="http://schemas.openxmlformats.org/presentationml/2006/main">
  <p:tag name="DVSECTIONID" val="fduX7EFIYfJT1dK1eHkOjO"/>
</p:tagLst>
</file>

<file path=ppt/tags/tag413.xml><?xml version="1.0" encoding="utf-8"?>
<p:tagLst xmlns:a="http://schemas.openxmlformats.org/drawingml/2006/main" xmlns:r="http://schemas.openxmlformats.org/officeDocument/2006/relationships" xmlns:p="http://schemas.openxmlformats.org/presentationml/2006/main">
  <p:tag name="DVSHAPEID" val="JrmbrbvApIgdu4rFdfrydJ"/>
</p:tagLst>
</file>

<file path=ppt/tags/tag414.xml><?xml version="1.0" encoding="utf-8"?>
<p:tagLst xmlns:a="http://schemas.openxmlformats.org/drawingml/2006/main" xmlns:r="http://schemas.openxmlformats.org/officeDocument/2006/relationships" xmlns:p="http://schemas.openxmlformats.org/presentationml/2006/main">
  <p:tag name="DVSHAPEID" val="wYQmnsE96vSgwo2IEKEuHr"/>
</p:tagLst>
</file>

<file path=ppt/tags/tag415.xml><?xml version="1.0" encoding="utf-8"?>
<p:tagLst xmlns:a="http://schemas.openxmlformats.org/drawingml/2006/main" xmlns:r="http://schemas.openxmlformats.org/officeDocument/2006/relationships" xmlns:p="http://schemas.openxmlformats.org/presentationml/2006/main">
  <p:tag name="DVSHAPEID" val="BrfFEC35xz4E6PZ5AsCuL0"/>
</p:tagLst>
</file>

<file path=ppt/tags/tag42.xml><?xml version="1.0" encoding="utf-8"?>
<p:tagLst xmlns:a="http://schemas.openxmlformats.org/drawingml/2006/main" xmlns:r="http://schemas.openxmlformats.org/officeDocument/2006/relationships" xmlns:p="http://schemas.openxmlformats.org/presentationml/2006/main">
  <p:tag name="DVSHAPEID" val="WmqxDgHYPrDC9wLhI27NiD"/>
</p:tagLst>
</file>

<file path=ppt/tags/tag43.xml><?xml version="1.0" encoding="utf-8"?>
<p:tagLst xmlns:a="http://schemas.openxmlformats.org/drawingml/2006/main" xmlns:r="http://schemas.openxmlformats.org/officeDocument/2006/relationships" xmlns:p="http://schemas.openxmlformats.org/presentationml/2006/main">
  <p:tag name="DVSHAPEID" val="sUljFnSOrTMOaXVGsPDZPq"/>
</p:tagLst>
</file>

<file path=ppt/tags/tag44.xml><?xml version="1.0" encoding="utf-8"?>
<p:tagLst xmlns:a="http://schemas.openxmlformats.org/drawingml/2006/main" xmlns:r="http://schemas.openxmlformats.org/officeDocument/2006/relationships" xmlns:p="http://schemas.openxmlformats.org/presentationml/2006/main">
  <p:tag name="DVSHAPEID" val="DgcTJD4tuM3iTwbkAj500K"/>
</p:tagLst>
</file>

<file path=ppt/tags/tag45.xml><?xml version="1.0" encoding="utf-8"?>
<p:tagLst xmlns:a="http://schemas.openxmlformats.org/drawingml/2006/main" xmlns:r="http://schemas.openxmlformats.org/officeDocument/2006/relationships" xmlns:p="http://schemas.openxmlformats.org/presentationml/2006/main">
  <p:tag name="DVSHAPEID" val="QllNm2Ai9iO2h57MEfJXoZ"/>
</p:tagLst>
</file>

<file path=ppt/tags/tag46.xml><?xml version="1.0" encoding="utf-8"?>
<p:tagLst xmlns:a="http://schemas.openxmlformats.org/drawingml/2006/main" xmlns:r="http://schemas.openxmlformats.org/officeDocument/2006/relationships" xmlns:p="http://schemas.openxmlformats.org/presentationml/2006/main">
  <p:tag name="DVSHAPEID" val="KR4ou8ekUPpSqQxVg2TcDL"/>
</p:tagLst>
</file>

<file path=ppt/tags/tag47.xml><?xml version="1.0" encoding="utf-8"?>
<p:tagLst xmlns:a="http://schemas.openxmlformats.org/drawingml/2006/main" xmlns:r="http://schemas.openxmlformats.org/officeDocument/2006/relationships" xmlns:p="http://schemas.openxmlformats.org/presentationml/2006/main">
  <p:tag name="DVSHAPEID" val="uQf6cOFQg2mQAtIXxr3OoY"/>
</p:tagLst>
</file>

<file path=ppt/tags/tag48.xml><?xml version="1.0" encoding="utf-8"?>
<p:tagLst xmlns:a="http://schemas.openxmlformats.org/drawingml/2006/main" xmlns:r="http://schemas.openxmlformats.org/officeDocument/2006/relationships" xmlns:p="http://schemas.openxmlformats.org/presentationml/2006/main">
  <p:tag name="DVSHAPEID" val="CoFgeIYH4blZnd9oVqF3zn"/>
</p:tagLst>
</file>

<file path=ppt/tags/tag49.xml><?xml version="1.0" encoding="utf-8"?>
<p:tagLst xmlns:a="http://schemas.openxmlformats.org/drawingml/2006/main" xmlns:r="http://schemas.openxmlformats.org/officeDocument/2006/relationships" xmlns:p="http://schemas.openxmlformats.org/presentationml/2006/main">
  <p:tag name="DVSHAPEID" val="vzg4ciur9OmwdQqWzWRyXb"/>
</p:tagLst>
</file>

<file path=ppt/tags/tag5.xml><?xml version="1.0" encoding="utf-8"?>
<p:tagLst xmlns:a="http://schemas.openxmlformats.org/drawingml/2006/main" xmlns:r="http://schemas.openxmlformats.org/officeDocument/2006/relationships" xmlns:p="http://schemas.openxmlformats.org/presentationml/2006/main">
  <p:tag name="DVSHAPEID" val="rD6QIXbtIGEzV6rue1pFFQ"/>
</p:tagLst>
</file>

<file path=ppt/tags/tag50.xml><?xml version="1.0" encoding="utf-8"?>
<p:tagLst xmlns:a="http://schemas.openxmlformats.org/drawingml/2006/main" xmlns:r="http://schemas.openxmlformats.org/officeDocument/2006/relationships" xmlns:p="http://schemas.openxmlformats.org/presentationml/2006/main">
  <p:tag name="DVSHAPEID" val="vB6vO9wC9kpfT60avFcD2w"/>
</p:tagLst>
</file>

<file path=ppt/tags/tag51.xml><?xml version="1.0" encoding="utf-8"?>
<p:tagLst xmlns:a="http://schemas.openxmlformats.org/drawingml/2006/main" xmlns:r="http://schemas.openxmlformats.org/officeDocument/2006/relationships" xmlns:p="http://schemas.openxmlformats.org/presentationml/2006/main">
  <p:tag name="DVSHAPEID" val="CRZiXYQIc0qk3FYHukUwE2"/>
</p:tagLst>
</file>

<file path=ppt/tags/tag52.xml><?xml version="1.0" encoding="utf-8"?>
<p:tagLst xmlns:a="http://schemas.openxmlformats.org/drawingml/2006/main" xmlns:r="http://schemas.openxmlformats.org/officeDocument/2006/relationships" xmlns:p="http://schemas.openxmlformats.org/presentationml/2006/main">
  <p:tag name="DVSHAPEID" val="6YXkWpqblj8YYevvbxLr8p"/>
</p:tagLst>
</file>

<file path=ppt/tags/tag53.xml><?xml version="1.0" encoding="utf-8"?>
<p:tagLst xmlns:a="http://schemas.openxmlformats.org/drawingml/2006/main" xmlns:r="http://schemas.openxmlformats.org/officeDocument/2006/relationships" xmlns:p="http://schemas.openxmlformats.org/presentationml/2006/main">
  <p:tag name="DVSHAPEID" val="Oy2kbNbSIvRAK1lD2rh1E6"/>
</p:tagLst>
</file>

<file path=ppt/tags/tag54.xml><?xml version="1.0" encoding="utf-8"?>
<p:tagLst xmlns:a="http://schemas.openxmlformats.org/drawingml/2006/main" xmlns:r="http://schemas.openxmlformats.org/officeDocument/2006/relationships" xmlns:p="http://schemas.openxmlformats.org/presentationml/2006/main">
  <p:tag name="DVSHAPEID" val="c5GJcZ8nLdUH9piBdC0tBD"/>
</p:tagLst>
</file>

<file path=ppt/tags/tag55.xml><?xml version="1.0" encoding="utf-8"?>
<p:tagLst xmlns:a="http://schemas.openxmlformats.org/drawingml/2006/main" xmlns:r="http://schemas.openxmlformats.org/officeDocument/2006/relationships" xmlns:p="http://schemas.openxmlformats.org/presentationml/2006/main">
  <p:tag name="DVSHAPEID" val="6ouu9yvk97LImWEsBbJlKD"/>
</p:tagLst>
</file>

<file path=ppt/tags/tag56.xml><?xml version="1.0" encoding="utf-8"?>
<p:tagLst xmlns:a="http://schemas.openxmlformats.org/drawingml/2006/main" xmlns:r="http://schemas.openxmlformats.org/officeDocument/2006/relationships" xmlns:p="http://schemas.openxmlformats.org/presentationml/2006/main">
  <p:tag name="DVSHAPEID" val="G3RWkqeF0avyYieIPARq4N"/>
</p:tagLst>
</file>

<file path=ppt/tags/tag57.xml><?xml version="1.0" encoding="utf-8"?>
<p:tagLst xmlns:a="http://schemas.openxmlformats.org/drawingml/2006/main" xmlns:r="http://schemas.openxmlformats.org/officeDocument/2006/relationships" xmlns:p="http://schemas.openxmlformats.org/presentationml/2006/main">
  <p:tag name="DVSHAPEID" val="Wr3lXK1OKfSsHrDdd45u6A"/>
</p:tagLst>
</file>

<file path=ppt/tags/tag58.xml><?xml version="1.0" encoding="utf-8"?>
<p:tagLst xmlns:a="http://schemas.openxmlformats.org/drawingml/2006/main" xmlns:r="http://schemas.openxmlformats.org/officeDocument/2006/relationships" xmlns:p="http://schemas.openxmlformats.org/presentationml/2006/main">
  <p:tag name="DVSHAPEID" val="dNYldTl8tjzT7pTZttDbpf"/>
</p:tagLst>
</file>

<file path=ppt/tags/tag59.xml><?xml version="1.0" encoding="utf-8"?>
<p:tagLst xmlns:a="http://schemas.openxmlformats.org/drawingml/2006/main" xmlns:r="http://schemas.openxmlformats.org/officeDocument/2006/relationships" xmlns:p="http://schemas.openxmlformats.org/presentationml/2006/main">
  <p:tag name="DVSHAPEID" val="GvAN4BmNlAGldfnBx7sBLz"/>
</p:tagLst>
</file>

<file path=ppt/tags/tag6.xml><?xml version="1.0" encoding="utf-8"?>
<p:tagLst xmlns:a="http://schemas.openxmlformats.org/drawingml/2006/main" xmlns:r="http://schemas.openxmlformats.org/officeDocument/2006/relationships" xmlns:p="http://schemas.openxmlformats.org/presentationml/2006/main">
  <p:tag name="DVSHAPEID" val="gzUKr6pCGQraR4bNCh1i8Y"/>
</p:tagLst>
</file>

<file path=ppt/tags/tag60.xml><?xml version="1.0" encoding="utf-8"?>
<p:tagLst xmlns:a="http://schemas.openxmlformats.org/drawingml/2006/main" xmlns:r="http://schemas.openxmlformats.org/officeDocument/2006/relationships" xmlns:p="http://schemas.openxmlformats.org/presentationml/2006/main">
  <p:tag name="DVSHAPEID" val="TOjdkeACQUaX7sLpOKMGYY"/>
</p:tagLst>
</file>

<file path=ppt/tags/tag61.xml><?xml version="1.0" encoding="utf-8"?>
<p:tagLst xmlns:a="http://schemas.openxmlformats.org/drawingml/2006/main" xmlns:r="http://schemas.openxmlformats.org/officeDocument/2006/relationships" xmlns:p="http://schemas.openxmlformats.org/presentationml/2006/main">
  <p:tag name="DVSHAPEID" val="cLbDBSWvIOu7BLtRg7cIKM"/>
</p:tagLst>
</file>

<file path=ppt/tags/tag62.xml><?xml version="1.0" encoding="utf-8"?>
<p:tagLst xmlns:a="http://schemas.openxmlformats.org/drawingml/2006/main" xmlns:r="http://schemas.openxmlformats.org/officeDocument/2006/relationships" xmlns:p="http://schemas.openxmlformats.org/presentationml/2006/main">
  <p:tag name="DVSHAPEID" val="ag8UQ7jIO4AVCy1HCIGkbm"/>
</p:tagLst>
</file>

<file path=ppt/tags/tag63.xml><?xml version="1.0" encoding="utf-8"?>
<p:tagLst xmlns:a="http://schemas.openxmlformats.org/drawingml/2006/main" xmlns:r="http://schemas.openxmlformats.org/officeDocument/2006/relationships" xmlns:p="http://schemas.openxmlformats.org/presentationml/2006/main">
  <p:tag name="DVSHAPEID" val="tZRZVXtFugeqBVuH1OcZZp"/>
</p:tagLst>
</file>

<file path=ppt/tags/tag64.xml><?xml version="1.0" encoding="utf-8"?>
<p:tagLst xmlns:a="http://schemas.openxmlformats.org/drawingml/2006/main" xmlns:r="http://schemas.openxmlformats.org/officeDocument/2006/relationships" xmlns:p="http://schemas.openxmlformats.org/presentationml/2006/main">
  <p:tag name="DVSECTIONID" val="YHn5unskMMt9nMO4PDARlx"/>
</p:tagLst>
</file>

<file path=ppt/tags/tag65.xml><?xml version="1.0" encoding="utf-8"?>
<p:tagLst xmlns:a="http://schemas.openxmlformats.org/drawingml/2006/main" xmlns:r="http://schemas.openxmlformats.org/officeDocument/2006/relationships" xmlns:p="http://schemas.openxmlformats.org/presentationml/2006/main">
  <p:tag name="DVSHAPEID" val="AXGY3M1Ckb9mVZInDUoy3E"/>
</p:tagLst>
</file>

<file path=ppt/tags/tag66.xml><?xml version="1.0" encoding="utf-8"?>
<p:tagLst xmlns:a="http://schemas.openxmlformats.org/drawingml/2006/main" xmlns:r="http://schemas.openxmlformats.org/officeDocument/2006/relationships" xmlns:p="http://schemas.openxmlformats.org/presentationml/2006/main">
  <p:tag name="DVSHAPEID" val="VSIdLbTBXhSYF8f2AfBDhe"/>
</p:tagLst>
</file>

<file path=ppt/tags/tag67.xml><?xml version="1.0" encoding="utf-8"?>
<p:tagLst xmlns:a="http://schemas.openxmlformats.org/drawingml/2006/main" xmlns:r="http://schemas.openxmlformats.org/officeDocument/2006/relationships" xmlns:p="http://schemas.openxmlformats.org/presentationml/2006/main">
  <p:tag name="DVSHAPEID" val="YFFO99JkxiXV2OgP1PIIdR"/>
</p:tagLst>
</file>

<file path=ppt/tags/tag68.xml><?xml version="1.0" encoding="utf-8"?>
<p:tagLst xmlns:a="http://schemas.openxmlformats.org/drawingml/2006/main" xmlns:r="http://schemas.openxmlformats.org/officeDocument/2006/relationships" xmlns:p="http://schemas.openxmlformats.org/presentationml/2006/main">
  <p:tag name="DVSHAPEID" val="tXjA8Aj9XqmHT2yW2JSDKA"/>
</p:tagLst>
</file>

<file path=ppt/tags/tag69.xml><?xml version="1.0" encoding="utf-8"?>
<p:tagLst xmlns:a="http://schemas.openxmlformats.org/drawingml/2006/main" xmlns:r="http://schemas.openxmlformats.org/officeDocument/2006/relationships" xmlns:p="http://schemas.openxmlformats.org/presentationml/2006/main">
  <p:tag name="DVSECTIONID" val="oM0MivcNbZkzIDcM3zR6Oe"/>
</p:tagLst>
</file>

<file path=ppt/tags/tag7.xml><?xml version="1.0" encoding="utf-8"?>
<p:tagLst xmlns:a="http://schemas.openxmlformats.org/drawingml/2006/main" xmlns:r="http://schemas.openxmlformats.org/officeDocument/2006/relationships" xmlns:p="http://schemas.openxmlformats.org/presentationml/2006/main">
  <p:tag name="DVSHAPEID" val="oqmRd0U20X1AnxVXw4350O"/>
</p:tagLst>
</file>

<file path=ppt/tags/tag70.xml><?xml version="1.0" encoding="utf-8"?>
<p:tagLst xmlns:a="http://schemas.openxmlformats.org/drawingml/2006/main" xmlns:r="http://schemas.openxmlformats.org/officeDocument/2006/relationships" xmlns:p="http://schemas.openxmlformats.org/presentationml/2006/main">
  <p:tag name="DVSHAPEID" val="KGsHjvrjJDPc2TS4jjIV7j"/>
</p:tagLst>
</file>

<file path=ppt/tags/tag71.xml><?xml version="1.0" encoding="utf-8"?>
<p:tagLst xmlns:a="http://schemas.openxmlformats.org/drawingml/2006/main" xmlns:r="http://schemas.openxmlformats.org/officeDocument/2006/relationships" xmlns:p="http://schemas.openxmlformats.org/presentationml/2006/main">
  <p:tag name="DVSHAPEID" val="gCaRebX9dAxfq7DHJRPhRZ"/>
</p:tagLst>
</file>

<file path=ppt/tags/tag72.xml><?xml version="1.0" encoding="utf-8"?>
<p:tagLst xmlns:a="http://schemas.openxmlformats.org/drawingml/2006/main" xmlns:r="http://schemas.openxmlformats.org/officeDocument/2006/relationships" xmlns:p="http://schemas.openxmlformats.org/presentationml/2006/main">
  <p:tag name="DVSECTIONID" val="yWMyfO41TJ3r36Kz0jgttZ"/>
</p:tagLst>
</file>

<file path=ppt/tags/tag73.xml><?xml version="1.0" encoding="utf-8"?>
<p:tagLst xmlns:a="http://schemas.openxmlformats.org/drawingml/2006/main" xmlns:r="http://schemas.openxmlformats.org/officeDocument/2006/relationships" xmlns:p="http://schemas.openxmlformats.org/presentationml/2006/main">
  <p:tag name="DVSHAPEID" val="GMQQrtIIDmftaLwyt8YVJq"/>
</p:tagLst>
</file>

<file path=ppt/tags/tag74.xml><?xml version="1.0" encoding="utf-8"?>
<p:tagLst xmlns:a="http://schemas.openxmlformats.org/drawingml/2006/main" xmlns:r="http://schemas.openxmlformats.org/officeDocument/2006/relationships" xmlns:p="http://schemas.openxmlformats.org/presentationml/2006/main">
  <p:tag name="DVSHAPEID" val="CtpIaf4NdA4gLw5vnnnbU6"/>
</p:tagLst>
</file>

<file path=ppt/tags/tag75.xml><?xml version="1.0" encoding="utf-8"?>
<p:tagLst xmlns:a="http://schemas.openxmlformats.org/drawingml/2006/main" xmlns:r="http://schemas.openxmlformats.org/officeDocument/2006/relationships" xmlns:p="http://schemas.openxmlformats.org/presentationml/2006/main">
  <p:tag name="DVSHAPEID" val="sp6oa3uEEBtfGhwm95mEVr"/>
</p:tagLst>
</file>

<file path=ppt/tags/tag76.xml><?xml version="1.0" encoding="utf-8"?>
<p:tagLst xmlns:a="http://schemas.openxmlformats.org/drawingml/2006/main" xmlns:r="http://schemas.openxmlformats.org/officeDocument/2006/relationships" xmlns:p="http://schemas.openxmlformats.org/presentationml/2006/main">
  <p:tag name="DVSECTIONID" val="ZRbtz22N8HQ4QTYeLRxzVg"/>
</p:tagLst>
</file>

<file path=ppt/tags/tag77.xml><?xml version="1.0" encoding="utf-8"?>
<p:tagLst xmlns:a="http://schemas.openxmlformats.org/drawingml/2006/main" xmlns:r="http://schemas.openxmlformats.org/officeDocument/2006/relationships" xmlns:p="http://schemas.openxmlformats.org/presentationml/2006/main">
  <p:tag name="DVSHAPEID" val="aCgQ7vbHbZZL289Ggu90Vu"/>
</p:tagLst>
</file>

<file path=ppt/tags/tag78.xml><?xml version="1.0" encoding="utf-8"?>
<p:tagLst xmlns:a="http://schemas.openxmlformats.org/drawingml/2006/main" xmlns:r="http://schemas.openxmlformats.org/officeDocument/2006/relationships" xmlns:p="http://schemas.openxmlformats.org/presentationml/2006/main">
  <p:tag name="DVSHAPEID" val="e5vVZTkx3J2KgV4C87gRfC"/>
</p:tagLst>
</file>

<file path=ppt/tags/tag79.xml><?xml version="1.0" encoding="utf-8"?>
<p:tagLst xmlns:a="http://schemas.openxmlformats.org/drawingml/2006/main" xmlns:r="http://schemas.openxmlformats.org/officeDocument/2006/relationships" xmlns:p="http://schemas.openxmlformats.org/presentationml/2006/main">
  <p:tag name="DVSECTIONID" val="Zloc3Vi3ZYkuIo9NTfehAr"/>
</p:tagLst>
</file>

<file path=ppt/tags/tag8.xml><?xml version="1.0" encoding="utf-8"?>
<p:tagLst xmlns:a="http://schemas.openxmlformats.org/drawingml/2006/main" xmlns:r="http://schemas.openxmlformats.org/officeDocument/2006/relationships" xmlns:p="http://schemas.openxmlformats.org/presentationml/2006/main">
  <p:tag name="DVSHAPEID" val="7Lenjqo8DnIiauozSpHEQu"/>
</p:tagLst>
</file>

<file path=ppt/tags/tag80.xml><?xml version="1.0" encoding="utf-8"?>
<p:tagLst xmlns:a="http://schemas.openxmlformats.org/drawingml/2006/main" xmlns:r="http://schemas.openxmlformats.org/officeDocument/2006/relationships" xmlns:p="http://schemas.openxmlformats.org/presentationml/2006/main">
  <p:tag name="DVSHAPEID" val="MwQOZ1ehOfb0HI2jImHLSI"/>
</p:tagLst>
</file>

<file path=ppt/tags/tag81.xml><?xml version="1.0" encoding="utf-8"?>
<p:tagLst xmlns:a="http://schemas.openxmlformats.org/drawingml/2006/main" xmlns:r="http://schemas.openxmlformats.org/officeDocument/2006/relationships" xmlns:p="http://schemas.openxmlformats.org/presentationml/2006/main">
  <p:tag name="DVSHAPEID" val="oagwKn0lmlufBP0w9UFrWA"/>
</p:tagLst>
</file>

<file path=ppt/tags/tag82.xml><?xml version="1.0" encoding="utf-8"?>
<p:tagLst xmlns:a="http://schemas.openxmlformats.org/drawingml/2006/main" xmlns:r="http://schemas.openxmlformats.org/officeDocument/2006/relationships" xmlns:p="http://schemas.openxmlformats.org/presentationml/2006/main">
  <p:tag name="DVSECTIONID" val="YWyU9Lwy6IGyXq93L9IQJ4"/>
</p:tagLst>
</file>

<file path=ppt/tags/tag83.xml><?xml version="1.0" encoding="utf-8"?>
<p:tagLst xmlns:a="http://schemas.openxmlformats.org/drawingml/2006/main" xmlns:r="http://schemas.openxmlformats.org/officeDocument/2006/relationships" xmlns:p="http://schemas.openxmlformats.org/presentationml/2006/main">
  <p:tag name="DVSHAPEID" val="l0iTJKiVRbz47FxsgQgtTP"/>
</p:tagLst>
</file>

<file path=ppt/tags/tag84.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85.xml><?xml version="1.0" encoding="utf-8"?>
<p:tagLst xmlns:a="http://schemas.openxmlformats.org/drawingml/2006/main" xmlns:r="http://schemas.openxmlformats.org/officeDocument/2006/relationships" xmlns:p="http://schemas.openxmlformats.org/presentationml/2006/main">
  <p:tag name="DVSECTIONID" val="HcX5dVGR7bn4taQ07Ta1eO"/>
</p:tagLst>
</file>

<file path=ppt/tags/tag86.xml><?xml version="1.0" encoding="utf-8"?>
<p:tagLst xmlns:a="http://schemas.openxmlformats.org/drawingml/2006/main" xmlns:r="http://schemas.openxmlformats.org/officeDocument/2006/relationships" xmlns:p="http://schemas.openxmlformats.org/presentationml/2006/main">
  <p:tag name="DVSHAPEID" val="jjQhfpb0qtkcNzuYdx8hfh"/>
</p:tagLst>
</file>

<file path=ppt/tags/tag87.xml><?xml version="1.0" encoding="utf-8"?>
<p:tagLst xmlns:a="http://schemas.openxmlformats.org/drawingml/2006/main" xmlns:r="http://schemas.openxmlformats.org/officeDocument/2006/relationships" xmlns:p="http://schemas.openxmlformats.org/presentationml/2006/main">
  <p:tag name="DVSHAPEID" val="6iMn47OXHpeveotHreCa2e"/>
</p:tagLst>
</file>

<file path=ppt/tags/tag88.xml><?xml version="1.0" encoding="utf-8"?>
<p:tagLst xmlns:a="http://schemas.openxmlformats.org/drawingml/2006/main" xmlns:r="http://schemas.openxmlformats.org/officeDocument/2006/relationships" xmlns:p="http://schemas.openxmlformats.org/presentationml/2006/main">
  <p:tag name="DVSHAPEID" val="bh2d1sSbVOT1cxvRk4btLV"/>
</p:tagLst>
</file>

<file path=ppt/tags/tag89.xml><?xml version="1.0" encoding="utf-8"?>
<p:tagLst xmlns:a="http://schemas.openxmlformats.org/drawingml/2006/main" xmlns:r="http://schemas.openxmlformats.org/officeDocument/2006/relationships" xmlns:p="http://schemas.openxmlformats.org/presentationml/2006/main">
  <p:tag name="DVSHAPEID" val="Xhk6uw6TE5eS7ulQ6m4wtq"/>
</p:tagLst>
</file>

<file path=ppt/tags/tag9.xml><?xml version="1.0" encoding="utf-8"?>
<p:tagLst xmlns:a="http://schemas.openxmlformats.org/drawingml/2006/main" xmlns:r="http://schemas.openxmlformats.org/officeDocument/2006/relationships" xmlns:p="http://schemas.openxmlformats.org/presentationml/2006/main">
  <p:tag name="DVSHAPEID" val="8hHDREKWe3YAjBCQGuDSkE"/>
</p:tagLst>
</file>

<file path=ppt/tags/tag90.xml><?xml version="1.0" encoding="utf-8"?>
<p:tagLst xmlns:a="http://schemas.openxmlformats.org/drawingml/2006/main" xmlns:r="http://schemas.openxmlformats.org/officeDocument/2006/relationships" xmlns:p="http://schemas.openxmlformats.org/presentationml/2006/main">
  <p:tag name="DVSHAPEID" val="OPM6j2GFRXdGnblbwimDVg"/>
</p:tagLst>
</file>

<file path=ppt/tags/tag91.xml><?xml version="1.0" encoding="utf-8"?>
<p:tagLst xmlns:a="http://schemas.openxmlformats.org/drawingml/2006/main" xmlns:r="http://schemas.openxmlformats.org/officeDocument/2006/relationships" xmlns:p="http://schemas.openxmlformats.org/presentationml/2006/main">
  <p:tag name="DVSHAPEID" val="2D8T5IwEv5IqpPxrhglAqf"/>
</p:tagLst>
</file>

<file path=ppt/tags/tag92.xml><?xml version="1.0" encoding="utf-8"?>
<p:tagLst xmlns:a="http://schemas.openxmlformats.org/drawingml/2006/main" xmlns:r="http://schemas.openxmlformats.org/officeDocument/2006/relationships" xmlns:p="http://schemas.openxmlformats.org/presentationml/2006/main">
  <p:tag name="DVSECTIONID" val="ymLNaLHTMrD5s9WSKyKGbK"/>
</p:tagLst>
</file>

<file path=ppt/tags/tag93.xml><?xml version="1.0" encoding="utf-8"?>
<p:tagLst xmlns:a="http://schemas.openxmlformats.org/drawingml/2006/main" xmlns:r="http://schemas.openxmlformats.org/officeDocument/2006/relationships" xmlns:p="http://schemas.openxmlformats.org/presentationml/2006/main">
  <p:tag name="DVSHAPEID" val="l0iTJKiVRbz47FxsgQgtTP"/>
</p:tagLst>
</file>

<file path=ppt/tags/tag94.xml><?xml version="1.0" encoding="utf-8"?>
<p:tagLst xmlns:a="http://schemas.openxmlformats.org/drawingml/2006/main" xmlns:r="http://schemas.openxmlformats.org/officeDocument/2006/relationships" xmlns:p="http://schemas.openxmlformats.org/presentationml/2006/main">
  <p:tag name="DVSHAPEID" val="ws6cjcdN5qLOPgdREg2quj"/>
</p:tagLst>
</file>

<file path=ppt/tags/tag95.xml><?xml version="1.0" encoding="utf-8"?>
<p:tagLst xmlns:a="http://schemas.openxmlformats.org/drawingml/2006/main" xmlns:r="http://schemas.openxmlformats.org/officeDocument/2006/relationships" xmlns:p="http://schemas.openxmlformats.org/presentationml/2006/main">
  <p:tag name="DVSECTIONID" val="O9rJDQt5zKHUQZxOmj85tu"/>
</p:tagLst>
</file>

<file path=ppt/tags/tag96.xml><?xml version="1.0" encoding="utf-8"?>
<p:tagLst xmlns:a="http://schemas.openxmlformats.org/drawingml/2006/main" xmlns:r="http://schemas.openxmlformats.org/officeDocument/2006/relationships" xmlns:p="http://schemas.openxmlformats.org/presentationml/2006/main">
  <p:tag name="DVSHAPEID" val="qR9AYboJqsgOqRvb4qA8bc"/>
</p:tagLst>
</file>

<file path=ppt/tags/tag97.xml><?xml version="1.0" encoding="utf-8"?>
<p:tagLst xmlns:a="http://schemas.openxmlformats.org/drawingml/2006/main" xmlns:r="http://schemas.openxmlformats.org/officeDocument/2006/relationships" xmlns:p="http://schemas.openxmlformats.org/presentationml/2006/main">
  <p:tag name="DVSHAPEID" val="OM5K0o1z24G6TyQVvMrFOZ"/>
</p:tagLst>
</file>

<file path=ppt/tags/tag98.xml><?xml version="1.0" encoding="utf-8"?>
<p:tagLst xmlns:a="http://schemas.openxmlformats.org/drawingml/2006/main" xmlns:r="http://schemas.openxmlformats.org/officeDocument/2006/relationships" xmlns:p="http://schemas.openxmlformats.org/presentationml/2006/main">
  <p:tag name="DVSHAPEID" val="hQG338rzuYud2nudaZHRpb"/>
</p:tagLst>
</file>

<file path=ppt/tags/tag99.xml><?xml version="1.0" encoding="utf-8"?>
<p:tagLst xmlns:a="http://schemas.openxmlformats.org/drawingml/2006/main" xmlns:r="http://schemas.openxmlformats.org/officeDocument/2006/relationships" xmlns:p="http://schemas.openxmlformats.org/presentationml/2006/main">
  <p:tag name="DVSHAPEID" val="7kXWk8UOGvnPvf3WlS7szH"/>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20316</TotalTime>
  <Words>2401</Words>
  <Application>Microsoft Office PowerPoint</Application>
  <PresentationFormat>On-screen Show (4:3)</PresentationFormat>
  <Paragraphs>333</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Where does this topic fit?</vt:lpstr>
      <vt:lpstr>John Kemeny and Thomas Kurtz</vt:lpstr>
      <vt:lpstr>Batch processing</vt:lpstr>
      <vt:lpstr>Dartmouth public terminal room</vt:lpstr>
      <vt:lpstr>IT Literacy</vt:lpstr>
      <vt:lpstr>PowerPoint Presentation</vt:lpstr>
      <vt:lpstr>The definition remains the same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cp:lastModifiedBy>
  <cp:revision>174</cp:revision>
  <dcterms:created xsi:type="dcterms:W3CDTF">2010-07-13T13:09:27Z</dcterms:created>
  <dcterms:modified xsi:type="dcterms:W3CDTF">2011-07-27T12:32:00Z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1GGZnsbJokL4b7SBYaiODzUOR2u3vX4FRgJlX00LE2rI</vt:lpwstr>
  </property>
  <property fmtid="{D5CDD505-2E9C-101B-9397-08002B2CF9AE}" pid="3" name="Google.Documents.RevisionId">
    <vt:lpwstr>00693550346085633281</vt:lpwstr>
  </property>
  <property fmtid="{D5CDD505-2E9C-101B-9397-08002B2CF9AE}" pid="4" name="Google.Documents.PreviousRevisionId">
    <vt:lpwstr>06581960928232134576</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false</vt:lpwstr>
  </property>
</Properties>
</file>