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256" r:id="rId2"/>
    <p:sldId id="298" r:id="rId3"/>
    <p:sldId id="267" r:id="rId4"/>
    <p:sldId id="276" r:id="rId5"/>
    <p:sldId id="270" r:id="rId6"/>
    <p:sldId id="272" r:id="rId7"/>
    <p:sldId id="273" r:id="rId8"/>
    <p:sldId id="275" r:id="rId9"/>
    <p:sldId id="268" r:id="rId10"/>
    <p:sldId id="278" r:id="rId11"/>
    <p:sldId id="277" r:id="rId12"/>
    <p:sldId id="271" r:id="rId13"/>
    <p:sldId id="279" r:id="rId14"/>
    <p:sldId id="297" r:id="rId15"/>
    <p:sldId id="296" r:id="rId16"/>
    <p:sldId id="282" r:id="rId17"/>
    <p:sldId id="283" r:id="rId18"/>
    <p:sldId id="284" r:id="rId19"/>
    <p:sldId id="286" r:id="rId20"/>
    <p:sldId id="287" r:id="rId21"/>
    <p:sldId id="288" r:id="rId22"/>
    <p:sldId id="289" r:id="rId23"/>
    <p:sldId id="290" r:id="rId24"/>
    <p:sldId id="291" r:id="rId25"/>
    <p:sldId id="292" r:id="rId26"/>
    <p:sldId id="299" r:id="rId27"/>
    <p:sldId id="293" r:id="rId28"/>
    <p:sldId id="295" r:id="rId29"/>
    <p:sldId id="300"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2" charset="-128"/>
        <a:cs typeface="+mn-cs"/>
      </a:defRPr>
    </a:lvl5pPr>
    <a:lvl6pPr marL="2286000" algn="l" defTabSz="914400" rtl="0" eaLnBrk="1" latinLnBrk="0" hangingPunct="1">
      <a:defRPr sz="2400" kern="1200">
        <a:solidFill>
          <a:schemeClr val="tx1"/>
        </a:solidFill>
        <a:latin typeface="Arial" charset="0"/>
        <a:ea typeface="ＭＳ Ｐゴシック" pitchFamily="-32" charset="-128"/>
        <a:cs typeface="+mn-cs"/>
      </a:defRPr>
    </a:lvl6pPr>
    <a:lvl7pPr marL="2743200" algn="l" defTabSz="914400" rtl="0" eaLnBrk="1" latinLnBrk="0" hangingPunct="1">
      <a:defRPr sz="2400" kern="1200">
        <a:solidFill>
          <a:schemeClr val="tx1"/>
        </a:solidFill>
        <a:latin typeface="Arial" charset="0"/>
        <a:ea typeface="ＭＳ Ｐゴシック" pitchFamily="-32" charset="-128"/>
        <a:cs typeface="+mn-cs"/>
      </a:defRPr>
    </a:lvl7pPr>
    <a:lvl8pPr marL="3200400" algn="l" defTabSz="914400" rtl="0" eaLnBrk="1" latinLnBrk="0" hangingPunct="1">
      <a:defRPr sz="2400" kern="1200">
        <a:solidFill>
          <a:schemeClr val="tx1"/>
        </a:solidFill>
        <a:latin typeface="Arial" charset="0"/>
        <a:ea typeface="ＭＳ Ｐゴシック" pitchFamily="-32" charset="-128"/>
        <a:cs typeface="+mn-cs"/>
      </a:defRPr>
    </a:lvl8pPr>
    <a:lvl9pPr marL="3657600" algn="l" defTabSz="914400" rtl="0" eaLnBrk="1" latinLnBrk="0" hangingPunct="1">
      <a:defRPr sz="2400" kern="1200">
        <a:solidFill>
          <a:schemeClr val="tx1"/>
        </a:solidFill>
        <a:latin typeface="Arial" charset="0"/>
        <a:ea typeface="ＭＳ Ｐゴシック"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9" autoAdjust="0"/>
    <p:restoredTop sz="90929"/>
  </p:normalViewPr>
  <p:slideViewPr>
    <p:cSldViewPr>
      <p:cViewPr>
        <p:scale>
          <a:sx n="71" d="100"/>
          <a:sy n="71"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36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Aware June 1</c:v>
                </c:pt>
              </c:strCache>
            </c:strRef>
          </c:tx>
          <c:spPr>
            <a:solidFill>
              <a:schemeClr val="accent2"/>
            </a:solidFill>
          </c:spPr>
          <c:invertIfNegative val="0"/>
          <c:dPt>
            <c:idx val="11"/>
            <c:invertIfNegative val="0"/>
            <c:bubble3D val="0"/>
            <c:spPr>
              <a:solidFill>
                <a:srgbClr val="FFC000"/>
              </a:solidFill>
            </c:spPr>
          </c:dPt>
          <c:dLbls>
            <c:showLegendKey val="0"/>
            <c:showVal val="1"/>
            <c:showCatName val="0"/>
            <c:showSerName val="0"/>
            <c:showPercent val="0"/>
            <c:showBubbleSize val="0"/>
            <c:showLeaderLines val="0"/>
          </c:dLbls>
          <c:cat>
            <c:strRef>
              <c:f>Sheet1!$A$2:$A$13</c:f>
              <c:strCache>
                <c:ptCount val="12"/>
                <c:pt idx="0">
                  <c:v>Law</c:v>
                </c:pt>
                <c:pt idx="1">
                  <c:v>Religious Ed</c:v>
                </c:pt>
                <c:pt idx="2">
                  <c:v>Management</c:v>
                </c:pt>
                <c:pt idx="3">
                  <c:v>Education</c:v>
                </c:pt>
                <c:pt idx="4">
                  <c:v>Engineering</c:v>
                </c:pt>
                <c:pt idx="5">
                  <c:v>Fine Arts</c:v>
                </c:pt>
                <c:pt idx="6">
                  <c:v>Social Sciences</c:v>
                </c:pt>
                <c:pt idx="7">
                  <c:v>Physical Sci</c:v>
                </c:pt>
                <c:pt idx="8">
                  <c:v>Life Sciences</c:v>
                </c:pt>
                <c:pt idx="9">
                  <c:v>Humanities</c:v>
                </c:pt>
                <c:pt idx="10">
                  <c:v>Nursing</c:v>
                </c:pt>
                <c:pt idx="11">
                  <c:v>University</c:v>
                </c:pt>
              </c:strCache>
            </c:strRef>
          </c:cat>
          <c:val>
            <c:numRef>
              <c:f>Sheet1!$B$2:$B$13</c:f>
              <c:numCache>
                <c:formatCode>0%</c:formatCode>
                <c:ptCount val="12"/>
                <c:pt idx="0">
                  <c:v>0.22000000000000011</c:v>
                </c:pt>
                <c:pt idx="1">
                  <c:v>0.4</c:v>
                </c:pt>
                <c:pt idx="2">
                  <c:v>0.44000000000000022</c:v>
                </c:pt>
                <c:pt idx="3">
                  <c:v>0.60000000000000042</c:v>
                </c:pt>
                <c:pt idx="4">
                  <c:v>0.61000000000000043</c:v>
                </c:pt>
                <c:pt idx="5">
                  <c:v>0.62000000000000044</c:v>
                </c:pt>
                <c:pt idx="6">
                  <c:v>0.68000000000000071</c:v>
                </c:pt>
                <c:pt idx="7">
                  <c:v>0.71000000000000041</c:v>
                </c:pt>
                <c:pt idx="8">
                  <c:v>0.72000000000000042</c:v>
                </c:pt>
                <c:pt idx="9">
                  <c:v>0.73000000000000043</c:v>
                </c:pt>
                <c:pt idx="10">
                  <c:v>0.8</c:v>
                </c:pt>
                <c:pt idx="11">
                  <c:v>0.63000000000000045</c:v>
                </c:pt>
              </c:numCache>
            </c:numRef>
          </c:val>
        </c:ser>
        <c:dLbls>
          <c:showLegendKey val="0"/>
          <c:showVal val="0"/>
          <c:showCatName val="0"/>
          <c:showSerName val="0"/>
          <c:showPercent val="0"/>
          <c:showBubbleSize val="0"/>
        </c:dLbls>
        <c:gapWidth val="150"/>
        <c:axId val="57167232"/>
        <c:axId val="57177600"/>
      </c:barChart>
      <c:catAx>
        <c:axId val="57167232"/>
        <c:scaling>
          <c:orientation val="minMax"/>
        </c:scaling>
        <c:delete val="0"/>
        <c:axPos val="b"/>
        <c:title>
          <c:tx>
            <c:rich>
              <a:bodyPr/>
              <a:lstStyle/>
              <a:p>
                <a:pPr>
                  <a:defRPr/>
                </a:pPr>
                <a:r>
                  <a:rPr lang="en-US" baseline="0" dirty="0" smtClean="0"/>
                  <a:t>By College as of June 1</a:t>
                </a:r>
                <a:endParaRPr lang="en-US" dirty="0"/>
              </a:p>
            </c:rich>
          </c:tx>
          <c:layout/>
          <c:overlay val="0"/>
        </c:title>
        <c:majorTickMark val="out"/>
        <c:minorTickMark val="none"/>
        <c:tickLblPos val="nextTo"/>
        <c:txPr>
          <a:bodyPr/>
          <a:lstStyle/>
          <a:p>
            <a:pPr>
              <a:defRPr sz="1600"/>
            </a:pPr>
            <a:endParaRPr lang="en-US"/>
          </a:p>
        </c:txPr>
        <c:crossAx val="57177600"/>
        <c:crosses val="autoZero"/>
        <c:auto val="1"/>
        <c:lblAlgn val="ctr"/>
        <c:lblOffset val="100"/>
        <c:noMultiLvlLbl val="0"/>
      </c:catAx>
      <c:valAx>
        <c:axId val="57177600"/>
        <c:scaling>
          <c:orientation val="minMax"/>
          <c:max val="1"/>
        </c:scaling>
        <c:delete val="0"/>
        <c:axPos val="l"/>
        <c:majorGridlines/>
        <c:numFmt formatCode="0%" sourceLinked="1"/>
        <c:majorTickMark val="out"/>
        <c:minorTickMark val="none"/>
        <c:tickLblPos val="nextTo"/>
        <c:crossAx val="5716723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66213782102"/>
          <c:y val="0.27384977613092482"/>
          <c:w val="0.87087952241263999"/>
          <c:h val="0.55480443621018061"/>
        </c:manualLayout>
      </c:layout>
      <c:barChart>
        <c:barDir val="col"/>
        <c:grouping val="clustered"/>
        <c:varyColors val="0"/>
        <c:ser>
          <c:idx val="0"/>
          <c:order val="0"/>
          <c:tx>
            <c:strRef>
              <c:f>Sheet1!$B$1</c:f>
              <c:strCache>
                <c:ptCount val="1"/>
                <c:pt idx="0">
                  <c:v>% Courses with Published Outcomes</c:v>
                </c:pt>
              </c:strCache>
            </c:strRef>
          </c:tx>
          <c:spPr>
            <a:solidFill>
              <a:srgbClr val="00B0F0"/>
            </a:solidFill>
          </c:spPr>
          <c:invertIfNegative val="0"/>
          <c:dPt>
            <c:idx val="5"/>
            <c:invertIfNegative val="0"/>
            <c:bubble3D val="0"/>
            <c:spPr>
              <a:solidFill>
                <a:srgbClr val="FFC000"/>
              </a:solidFill>
            </c:spPr>
          </c:dPt>
          <c:dLbls>
            <c:showLegendKey val="0"/>
            <c:showVal val="1"/>
            <c:showCatName val="0"/>
            <c:showSerName val="0"/>
            <c:showPercent val="0"/>
            <c:showBubbleSize val="0"/>
            <c:showLeaderLines val="0"/>
          </c:dLbls>
          <c:cat>
            <c:strRef>
              <c:f>Sheet1!$A$2:$A$7</c:f>
              <c:strCache>
                <c:ptCount val="6"/>
                <c:pt idx="0">
                  <c:v>October 2010</c:v>
                </c:pt>
                <c:pt idx="1">
                  <c:v>April 18</c:v>
                </c:pt>
                <c:pt idx="2">
                  <c:v>June 1</c:v>
                </c:pt>
                <c:pt idx="3">
                  <c:v>July 21</c:v>
                </c:pt>
                <c:pt idx="5">
                  <c:v>Aug 31 GOAL</c:v>
                </c:pt>
              </c:strCache>
            </c:strRef>
          </c:cat>
          <c:val>
            <c:numRef>
              <c:f>Sheet1!$B$2:$B$7</c:f>
              <c:numCache>
                <c:formatCode>0%</c:formatCode>
                <c:ptCount val="6"/>
                <c:pt idx="0">
                  <c:v>9.0000000000000024E-2</c:v>
                </c:pt>
                <c:pt idx="1">
                  <c:v>0.22</c:v>
                </c:pt>
                <c:pt idx="2">
                  <c:v>0.2900000000000002</c:v>
                </c:pt>
                <c:pt idx="3">
                  <c:v>0.32000000000000023</c:v>
                </c:pt>
                <c:pt idx="5">
                  <c:v>1</c:v>
                </c:pt>
              </c:numCache>
            </c:numRef>
          </c:val>
        </c:ser>
        <c:ser>
          <c:idx val="1"/>
          <c:order val="1"/>
          <c:tx>
            <c:strRef>
              <c:f>Sheet1!$C$1</c:f>
              <c:strCache>
                <c:ptCount val="1"/>
                <c:pt idx="0">
                  <c:v>% Course Outcomes Mapped to Program Outcomes</c:v>
                </c:pt>
              </c:strCache>
            </c:strRef>
          </c:tx>
          <c:spPr>
            <a:solidFill>
              <a:srgbClr val="FF0000"/>
            </a:solidFill>
          </c:spPr>
          <c:invertIfNegative val="0"/>
          <c:dLbls>
            <c:showLegendKey val="0"/>
            <c:showVal val="1"/>
            <c:showCatName val="0"/>
            <c:showSerName val="0"/>
            <c:showPercent val="0"/>
            <c:showBubbleSize val="0"/>
            <c:showLeaderLines val="0"/>
          </c:dLbls>
          <c:cat>
            <c:strRef>
              <c:f>Sheet1!$A$2:$A$7</c:f>
              <c:strCache>
                <c:ptCount val="6"/>
                <c:pt idx="0">
                  <c:v>October 2010</c:v>
                </c:pt>
                <c:pt idx="1">
                  <c:v>April 18</c:v>
                </c:pt>
                <c:pt idx="2">
                  <c:v>June 1</c:v>
                </c:pt>
                <c:pt idx="3">
                  <c:v>July 21</c:v>
                </c:pt>
                <c:pt idx="5">
                  <c:v>Aug 31 GOAL</c:v>
                </c:pt>
              </c:strCache>
            </c:strRef>
          </c:cat>
          <c:val>
            <c:numRef>
              <c:f>Sheet1!$C$2:$C$7</c:f>
              <c:numCache>
                <c:formatCode>General</c:formatCode>
                <c:ptCount val="6"/>
                <c:pt idx="3" formatCode="0%">
                  <c:v>8.3000000000000046E-2</c:v>
                </c:pt>
              </c:numCache>
            </c:numRef>
          </c:val>
        </c:ser>
        <c:dLbls>
          <c:showLegendKey val="0"/>
          <c:showVal val="0"/>
          <c:showCatName val="0"/>
          <c:showSerName val="0"/>
          <c:showPercent val="0"/>
          <c:showBubbleSize val="0"/>
        </c:dLbls>
        <c:gapWidth val="150"/>
        <c:axId val="100826496"/>
        <c:axId val="100828288"/>
      </c:barChart>
      <c:catAx>
        <c:axId val="100826496"/>
        <c:scaling>
          <c:orientation val="minMax"/>
        </c:scaling>
        <c:delete val="0"/>
        <c:axPos val="b"/>
        <c:numFmt formatCode="mmm\-yy" sourceLinked="1"/>
        <c:majorTickMark val="out"/>
        <c:minorTickMark val="none"/>
        <c:tickLblPos val="nextTo"/>
        <c:txPr>
          <a:bodyPr/>
          <a:lstStyle/>
          <a:p>
            <a:pPr>
              <a:defRPr sz="1600"/>
            </a:pPr>
            <a:endParaRPr lang="en-US"/>
          </a:p>
        </c:txPr>
        <c:crossAx val="100828288"/>
        <c:crosses val="autoZero"/>
        <c:auto val="1"/>
        <c:lblAlgn val="ctr"/>
        <c:lblOffset val="100"/>
        <c:noMultiLvlLbl val="0"/>
      </c:catAx>
      <c:valAx>
        <c:axId val="100828288"/>
        <c:scaling>
          <c:orientation val="minMax"/>
          <c:max val="1"/>
        </c:scaling>
        <c:delete val="0"/>
        <c:axPos val="l"/>
        <c:majorGridlines/>
        <c:numFmt formatCode="0%" sourceLinked="1"/>
        <c:majorTickMark val="out"/>
        <c:minorTickMark val="none"/>
        <c:tickLblPos val="nextTo"/>
        <c:crossAx val="100826496"/>
        <c:crosses val="autoZero"/>
        <c:crossBetween val="between"/>
      </c:valAx>
    </c:plotArea>
    <c:legend>
      <c:legendPos val="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6D2D31-92A1-42AB-9A79-39C988D6B02B}" type="datetimeFigureOut">
              <a:rPr lang="en-US" smtClean="0"/>
              <a:pPr/>
              <a:t>7/26/2011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91754D-DDB8-4E16-BCF7-76C6E5CA63C0}" type="slidenum">
              <a:rPr lang="en-US" smtClean="0"/>
              <a:pPr/>
              <a:t>‹#›</a:t>
            </a:fld>
            <a:endParaRPr lang="en-US" dirty="0"/>
          </a:p>
        </p:txBody>
      </p:sp>
    </p:spTree>
    <p:extLst>
      <p:ext uri="{BB962C8B-B14F-4D97-AF65-F5344CB8AC3E}">
        <p14:creationId xmlns:p14="http://schemas.microsoft.com/office/powerpoint/2010/main" val="63160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lvl1pPr>
          </a:lstStyle>
          <a:p>
            <a:fld id="{39C5C466-29C1-487A-907F-369BFC99F408}" type="slidenum">
              <a:rPr lang="en-US"/>
              <a:pPr/>
              <a:t>‹#›</a:t>
            </a:fld>
            <a:endParaRPr lang="en-US" dirty="0"/>
          </a:p>
        </p:txBody>
      </p:sp>
    </p:spTree>
    <p:extLst>
      <p:ext uri="{BB962C8B-B14F-4D97-AF65-F5344CB8AC3E}">
        <p14:creationId xmlns:p14="http://schemas.microsoft.com/office/powerpoint/2010/main" val="2288722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en.wikipedia.org/wiki/US_Virgin_Islands" TargetMode="External"/><Relationship Id="rId18" Type="http://schemas.openxmlformats.org/officeDocument/2006/relationships/hyperlink" Target="http://en.wikipedia.org/wiki/New_England" TargetMode="External"/><Relationship Id="rId26" Type="http://schemas.openxmlformats.org/officeDocument/2006/relationships/hyperlink" Target="http://en.wikipedia.org/wiki/Arkansas" TargetMode="External"/><Relationship Id="rId39" Type="http://schemas.openxmlformats.org/officeDocument/2006/relationships/hyperlink" Target="http://en.wikipedia.org/wiki/Oklahoma" TargetMode="External"/><Relationship Id="rId21" Type="http://schemas.openxmlformats.org/officeDocument/2006/relationships/hyperlink" Target="http://en.wikipedia.org/wiki/Massachusetts" TargetMode="External"/><Relationship Id="rId34" Type="http://schemas.openxmlformats.org/officeDocument/2006/relationships/hyperlink" Target="http://en.wikipedia.org/wiki/Minnesota" TargetMode="External"/><Relationship Id="rId42" Type="http://schemas.openxmlformats.org/officeDocument/2006/relationships/hyperlink" Target="http://en.wikipedia.org/wiki/Wisconsin" TargetMode="External"/><Relationship Id="rId47" Type="http://schemas.openxmlformats.org/officeDocument/2006/relationships/hyperlink" Target="http://en.wikipedia.org/wiki/Alaska" TargetMode="External"/><Relationship Id="rId50" Type="http://schemas.openxmlformats.org/officeDocument/2006/relationships/hyperlink" Target="http://en.wikipedia.org/wiki/Nevada" TargetMode="External"/><Relationship Id="rId55" Type="http://schemas.openxmlformats.org/officeDocument/2006/relationships/hyperlink" Target="http://en.wikipedia.org/wiki/California" TargetMode="External"/><Relationship Id="rId63" Type="http://schemas.openxmlformats.org/officeDocument/2006/relationships/hyperlink" Target="http://en.wikipedia.org/wiki/Virginia" TargetMode="External"/><Relationship Id="rId68" Type="http://schemas.openxmlformats.org/officeDocument/2006/relationships/hyperlink" Target="http://en.wikipedia.org/wiki/Mississippi" TargetMode="External"/><Relationship Id="rId7" Type="http://schemas.openxmlformats.org/officeDocument/2006/relationships/hyperlink" Target="http://en.wikipedia.org/wiki/New_Jersey" TargetMode="External"/><Relationship Id="rId71" Type="http://schemas.openxmlformats.org/officeDocument/2006/relationships/hyperlink" Target="http://en.wikipedia.org/wiki/Alabama" TargetMode="External"/><Relationship Id="rId2" Type="http://schemas.openxmlformats.org/officeDocument/2006/relationships/slide" Target="../slides/slide4.xml"/><Relationship Id="rId16" Type="http://schemas.openxmlformats.org/officeDocument/2006/relationships/hyperlink" Target="http://en.wikipedia.org/wiki/Middle_East" TargetMode="External"/><Relationship Id="rId29" Type="http://schemas.openxmlformats.org/officeDocument/2006/relationships/hyperlink" Target="http://en.wikipedia.org/wiki/Iowa" TargetMode="External"/><Relationship Id="rId11" Type="http://schemas.openxmlformats.org/officeDocument/2006/relationships/hyperlink" Target="http://en.wikipedia.org/wiki/District_of_Columbia" TargetMode="External"/><Relationship Id="rId24" Type="http://schemas.openxmlformats.org/officeDocument/2006/relationships/hyperlink" Target="http://en.wikipedia.org/wiki/Vermont" TargetMode="External"/><Relationship Id="rId32" Type="http://schemas.openxmlformats.org/officeDocument/2006/relationships/hyperlink" Target="http://en.wikipedia.org/wiki/Kansas" TargetMode="External"/><Relationship Id="rId37" Type="http://schemas.openxmlformats.org/officeDocument/2006/relationships/hyperlink" Target="http://en.wikipedia.org/wiki/Nebraska" TargetMode="External"/><Relationship Id="rId40" Type="http://schemas.openxmlformats.org/officeDocument/2006/relationships/hyperlink" Target="http://en.wikipedia.org/wiki/New_Mexico" TargetMode="External"/><Relationship Id="rId45" Type="http://schemas.openxmlformats.org/officeDocument/2006/relationships/hyperlink" Target="http://en.wikipedia.org/wiki/Northwest_Accreditation_Commission" TargetMode="External"/><Relationship Id="rId53" Type="http://schemas.openxmlformats.org/officeDocument/2006/relationships/hyperlink" Target="http://en.wikipedia.org/wiki/Washington_(U.S._state)" TargetMode="External"/><Relationship Id="rId58" Type="http://schemas.openxmlformats.org/officeDocument/2006/relationships/hyperlink" Target="http://en.wikipedia.org/wiki/American_Samoa" TargetMode="External"/><Relationship Id="rId66" Type="http://schemas.openxmlformats.org/officeDocument/2006/relationships/hyperlink" Target="http://en.wikipedia.org/wiki/Kentucky" TargetMode="External"/><Relationship Id="rId5" Type="http://schemas.openxmlformats.org/officeDocument/2006/relationships/hyperlink" Target="http://en.wikipedia.org/wiki/Middle_States_Association_of_Colleges_and_Schools" TargetMode="External"/><Relationship Id="rId15" Type="http://schemas.openxmlformats.org/officeDocument/2006/relationships/hyperlink" Target="http://en.wikipedia.org/wiki/North_Africa" TargetMode="External"/><Relationship Id="rId23" Type="http://schemas.openxmlformats.org/officeDocument/2006/relationships/hyperlink" Target="http://en.wikipedia.org/wiki/Rhode_Island" TargetMode="External"/><Relationship Id="rId28" Type="http://schemas.openxmlformats.org/officeDocument/2006/relationships/hyperlink" Target="http://en.wikipedia.org/wiki/Colorado" TargetMode="External"/><Relationship Id="rId36" Type="http://schemas.openxmlformats.org/officeDocument/2006/relationships/hyperlink" Target="http://en.wikipedia.org/wiki/North_Dakota" TargetMode="External"/><Relationship Id="rId49" Type="http://schemas.openxmlformats.org/officeDocument/2006/relationships/hyperlink" Target="http://en.wikipedia.org/wiki/Montana" TargetMode="External"/><Relationship Id="rId57" Type="http://schemas.openxmlformats.org/officeDocument/2006/relationships/hyperlink" Target="http://en.wikipedia.org/wiki/Guam" TargetMode="External"/><Relationship Id="rId61" Type="http://schemas.openxmlformats.org/officeDocument/2006/relationships/hyperlink" Target="http://en.wikipedia.org/wiki/Northern_Marianas_Islands" TargetMode="External"/><Relationship Id="rId10" Type="http://schemas.openxmlformats.org/officeDocument/2006/relationships/hyperlink" Target="http://en.wikipedia.org/wiki/Maryland" TargetMode="External"/><Relationship Id="rId19" Type="http://schemas.openxmlformats.org/officeDocument/2006/relationships/hyperlink" Target="http://en.wikipedia.org/wiki/Connecticut" TargetMode="External"/><Relationship Id="rId31" Type="http://schemas.openxmlformats.org/officeDocument/2006/relationships/hyperlink" Target="http://en.wikipedia.org/wiki/Indiana" TargetMode="External"/><Relationship Id="rId44" Type="http://schemas.openxmlformats.org/officeDocument/2006/relationships/hyperlink" Target="http://en.wikipedia.org/wiki/Wyoming" TargetMode="External"/><Relationship Id="rId52" Type="http://schemas.openxmlformats.org/officeDocument/2006/relationships/hyperlink" Target="http://en.wikipedia.org/wiki/Utah" TargetMode="External"/><Relationship Id="rId60" Type="http://schemas.openxmlformats.org/officeDocument/2006/relationships/hyperlink" Target="http://en.wikipedia.org/wiki/Palau" TargetMode="External"/><Relationship Id="rId65" Type="http://schemas.openxmlformats.org/officeDocument/2006/relationships/hyperlink" Target="http://en.wikipedia.org/wiki/Georgia_(U.S._state)" TargetMode="External"/><Relationship Id="rId73" Type="http://schemas.openxmlformats.org/officeDocument/2006/relationships/hyperlink" Target="http://en.wikipedia.org/wiki/Texas" TargetMode="External"/><Relationship Id="rId4" Type="http://schemas.openxmlformats.org/officeDocument/2006/relationships/hyperlink" Target="#cite_note-4"/><Relationship Id="rId9" Type="http://schemas.openxmlformats.org/officeDocument/2006/relationships/hyperlink" Target="http://en.wikipedia.org/wiki/Delaware" TargetMode="External"/><Relationship Id="rId14" Type="http://schemas.openxmlformats.org/officeDocument/2006/relationships/hyperlink" Target="http://en.wikipedia.org/wiki/Europe" TargetMode="External"/><Relationship Id="rId22" Type="http://schemas.openxmlformats.org/officeDocument/2006/relationships/hyperlink" Target="http://en.wikipedia.org/wiki/New_Hampshire" TargetMode="External"/><Relationship Id="rId27" Type="http://schemas.openxmlformats.org/officeDocument/2006/relationships/hyperlink" Target="http://en.wikipedia.org/wiki/Arizona" TargetMode="External"/><Relationship Id="rId30" Type="http://schemas.openxmlformats.org/officeDocument/2006/relationships/hyperlink" Target="http://en.wikipedia.org/wiki/Illinois" TargetMode="External"/><Relationship Id="rId35" Type="http://schemas.openxmlformats.org/officeDocument/2006/relationships/hyperlink" Target="http://en.wikipedia.org/wiki/Missouri" TargetMode="External"/><Relationship Id="rId43" Type="http://schemas.openxmlformats.org/officeDocument/2006/relationships/hyperlink" Target="http://en.wikipedia.org/wiki/West_Virginia" TargetMode="External"/><Relationship Id="rId48" Type="http://schemas.openxmlformats.org/officeDocument/2006/relationships/hyperlink" Target="http://en.wikipedia.org/wiki/Idaho" TargetMode="External"/><Relationship Id="rId56" Type="http://schemas.openxmlformats.org/officeDocument/2006/relationships/hyperlink" Target="http://en.wikipedia.org/wiki/Hawaii" TargetMode="External"/><Relationship Id="rId64" Type="http://schemas.openxmlformats.org/officeDocument/2006/relationships/hyperlink" Target="http://en.wikipedia.org/wiki/Florida" TargetMode="External"/><Relationship Id="rId69" Type="http://schemas.openxmlformats.org/officeDocument/2006/relationships/hyperlink" Target="http://en.wikipedia.org/wiki/North_Carolina" TargetMode="External"/><Relationship Id="rId8" Type="http://schemas.openxmlformats.org/officeDocument/2006/relationships/hyperlink" Target="http://en.wikipedia.org/wiki/Pennsylvania" TargetMode="External"/><Relationship Id="rId51" Type="http://schemas.openxmlformats.org/officeDocument/2006/relationships/hyperlink" Target="http://en.wikipedia.org/wiki/Oregon" TargetMode="External"/><Relationship Id="rId72" Type="http://schemas.openxmlformats.org/officeDocument/2006/relationships/hyperlink" Target="http://en.wikipedia.org/wiki/Tennessee" TargetMode="External"/><Relationship Id="rId3" Type="http://schemas.openxmlformats.org/officeDocument/2006/relationships/hyperlink" Target="#cite_note-3"/><Relationship Id="rId12" Type="http://schemas.openxmlformats.org/officeDocument/2006/relationships/hyperlink" Target="http://en.wikipedia.org/wiki/Puerto_Rico" TargetMode="External"/><Relationship Id="rId17" Type="http://schemas.openxmlformats.org/officeDocument/2006/relationships/hyperlink" Target="http://en.wikipedia.org/wiki/New_England_Association_of_Schools_and_Colleges" TargetMode="External"/><Relationship Id="rId25" Type="http://schemas.openxmlformats.org/officeDocument/2006/relationships/hyperlink" Target="http://en.wikipedia.org/wiki/North_Central_Association_of_Colleges_and_Schools" TargetMode="External"/><Relationship Id="rId33" Type="http://schemas.openxmlformats.org/officeDocument/2006/relationships/hyperlink" Target="http://en.wikipedia.org/wiki/Michigan" TargetMode="External"/><Relationship Id="rId38" Type="http://schemas.openxmlformats.org/officeDocument/2006/relationships/hyperlink" Target="http://en.wikipedia.org/wiki/Ohio" TargetMode="External"/><Relationship Id="rId46" Type="http://schemas.openxmlformats.org/officeDocument/2006/relationships/hyperlink" Target="http://en.wikipedia.org/wiki/Northwest_Commission_on_Colleges_and_Universities" TargetMode="External"/><Relationship Id="rId59" Type="http://schemas.openxmlformats.org/officeDocument/2006/relationships/hyperlink" Target="http://en.wikipedia.org/wiki/Micronesia" TargetMode="External"/><Relationship Id="rId67" Type="http://schemas.openxmlformats.org/officeDocument/2006/relationships/hyperlink" Target="http://en.wikipedia.org/wiki/Louisiana" TargetMode="External"/><Relationship Id="rId20" Type="http://schemas.openxmlformats.org/officeDocument/2006/relationships/hyperlink" Target="http://en.wikipedia.org/wiki/Maine" TargetMode="External"/><Relationship Id="rId41" Type="http://schemas.openxmlformats.org/officeDocument/2006/relationships/hyperlink" Target="http://en.wikipedia.org/wiki/South_Dakota" TargetMode="External"/><Relationship Id="rId54" Type="http://schemas.openxmlformats.org/officeDocument/2006/relationships/hyperlink" Target="http://en.wikipedia.org/wiki/Western_Association_of_Schools_and_Colleges" TargetMode="External"/><Relationship Id="rId62" Type="http://schemas.openxmlformats.org/officeDocument/2006/relationships/hyperlink" Target="http://en.wikipedia.org/wiki/Southern_Association_of_Colleges_and_Schools" TargetMode="External"/><Relationship Id="rId70" Type="http://schemas.openxmlformats.org/officeDocument/2006/relationships/hyperlink" Target="http://en.wikipedia.org/wiki/South_Carolina" TargetMode="External"/><Relationship Id="rId1" Type="http://schemas.openxmlformats.org/officeDocument/2006/relationships/notesMaster" Target="../notesMasters/notesMaster1.xml"/><Relationship Id="rId6" Type="http://schemas.openxmlformats.org/officeDocument/2006/relationships/hyperlink" Target="http://en.wikipedia.org/wiki/New_Yor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F374D-074C-4F83-8D48-07C29A3E7059}"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smtClean="0"/>
              <a:t>All of these</a:t>
            </a:r>
            <a:r>
              <a:rPr lang="en-US" baseline="0" dirty="0" smtClean="0"/>
              <a:t> factors</a:t>
            </a:r>
            <a:r>
              <a:rPr lang="en-US" dirty="0" smtClean="0"/>
              <a:t>: </a:t>
            </a:r>
            <a:r>
              <a:rPr lang="en-US" sz="2400" dirty="0" smtClean="0"/>
              <a:t>Use SOA, De-couple data from application layer</a:t>
            </a:r>
            <a:endParaRPr lang="en-US" dirty="0"/>
          </a:p>
        </p:txBody>
      </p:sp>
      <p:sp>
        <p:nvSpPr>
          <p:cNvPr id="4" name="Slide Number Placeholder 3"/>
          <p:cNvSpPr>
            <a:spLocks noGrp="1"/>
          </p:cNvSpPr>
          <p:nvPr>
            <p:ph type="sldNum" sz="quarter" idx="10"/>
          </p:nvPr>
        </p:nvSpPr>
        <p:spPr/>
        <p:txBody>
          <a:bodyPr/>
          <a:lstStyle/>
          <a:p>
            <a:fld id="{39C5C466-29C1-487A-907F-369BFC99F408}" type="slidenum">
              <a:rPr lang="en-US" smtClean="0"/>
              <a:pPr/>
              <a:t>13</a:t>
            </a:fld>
            <a:endParaRPr lang="en-US"/>
          </a:p>
        </p:txBody>
      </p:sp>
    </p:spTree>
    <p:extLst>
      <p:ext uri="{BB962C8B-B14F-4D97-AF65-F5344CB8AC3E}">
        <p14:creationId xmlns:p14="http://schemas.microsoft.com/office/powerpoint/2010/main" val="294947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sure</a:t>
            </a:r>
            <a:r>
              <a:rPr lang="en-US" baseline="0" dirty="0" smtClean="0"/>
              <a:t> that the Learning Outcomes application was easy to use we did extensive usability with both faculty and students. To help build faculty ownership we needed to make sure that is was easy for faculty to align program and course outcomes.</a:t>
            </a:r>
            <a:endParaRPr lang="en-US" dirty="0"/>
          </a:p>
        </p:txBody>
      </p:sp>
      <p:sp>
        <p:nvSpPr>
          <p:cNvPr id="4" name="Slide Number Placeholder 3"/>
          <p:cNvSpPr>
            <a:spLocks noGrp="1"/>
          </p:cNvSpPr>
          <p:nvPr>
            <p:ph type="sldNum" sz="quarter" idx="10"/>
          </p:nvPr>
        </p:nvSpPr>
        <p:spPr/>
        <p:txBody>
          <a:bodyPr/>
          <a:lstStyle/>
          <a:p>
            <a:fld id="{39C5C466-29C1-487A-907F-369BFC99F408}"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F0529-02EF-483A-874F-4A18B6ADE297}"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Common requirements embedded within the current accreditation standards of most if not all accrediting bodies include with some variation require institutions to:  1) publish expected learning outcomes for each of their programs, 2) provide evidence that the expected learning outcomes are realized by students, and 3) demonstrate how such data collection and analyses leads to continuous improvement of student learning, the curriculum, and the university.  This is a significant challenge, especially for large schools with many students.  This is a process in perpetuity in the quest for increased learning, not something that is completed and shelved, game, set, match.  Existing disciplines change, evolve, and reinvent themselves on an ongoing basis as new disciplines are born.  Just as technology regularly reinvents itself, what is taught, how it is taught and the associated priority regularly change.  Clearly it’s a lot to manage that requires ongoing attention.  It’s essential to include students in the loop to improve a clearer alignment of expectations between faculty and students and between teaching and learning.</a:t>
            </a:r>
          </a:p>
          <a:p>
            <a:r>
              <a:rPr lang="en-US" dirty="0" smtClean="0"/>
              <a:t> </a:t>
            </a:r>
          </a:p>
          <a:p>
            <a:r>
              <a:rPr lang="en-US" dirty="0" smtClean="0"/>
              <a:t>Brigham Young University (BYU) serves over 30,000 students across 12 colleges and 56 departments offering over 400 degree-granting programs.  During BYU’s recent decennial regional accreditation emphasis on assessment strategies and learning outcomes accountability was appropriately far-reaching and has generated extensive response across the university community.  This paper profiles BYU’s recent efforts in the quest for a deepened culture of assessment in the pursuit of increased learning and ongoing improvement.  This paper illustrates 1) obstacles and challenges, 2) innovative strategies—some technological—employed to address the obstacles and challenges, and 3) current and future strategies for improved success.  </a:t>
            </a:r>
          </a:p>
          <a:p>
            <a:endParaRPr lang="en-US" dirty="0"/>
          </a:p>
        </p:txBody>
      </p:sp>
      <p:sp>
        <p:nvSpPr>
          <p:cNvPr id="4" name="Slide Number Placeholder 3"/>
          <p:cNvSpPr>
            <a:spLocks noGrp="1"/>
          </p:cNvSpPr>
          <p:nvPr>
            <p:ph type="sldNum" sz="quarter" idx="10"/>
          </p:nvPr>
        </p:nvSpPr>
        <p:spPr/>
        <p:txBody>
          <a:bodyPr/>
          <a:lstStyle/>
          <a:p>
            <a:fld id="{3451A3CA-B00F-4C9A-A43B-87BDE7C3C5F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 of regional accreditors</a:t>
            </a:r>
          </a:p>
          <a:p>
            <a:r>
              <a:rPr lang="en-US" dirty="0"/>
              <a:t>The following are the regional accrediting agencies for educational institutions in the United States:</a:t>
            </a:r>
            <a:r>
              <a:rPr lang="en-US" baseline="30000" dirty="0">
                <a:hlinkClick r:id="rId3" action="ppaction://hlinkfile"/>
              </a:rPr>
              <a:t>[4]</a:t>
            </a:r>
            <a:r>
              <a:rPr lang="en-US" baseline="30000" dirty="0">
                <a:hlinkClick r:id="rId4" action="ppaction://hlinkfile"/>
              </a:rPr>
              <a:t>[5]</a:t>
            </a:r>
            <a:endParaRPr lang="en-US" dirty="0"/>
          </a:p>
          <a:p>
            <a:r>
              <a:rPr lang="en-US" dirty="0">
                <a:solidFill>
                  <a:srgbClr val="C00000"/>
                </a:solidFill>
                <a:hlinkClick r:id="rId5" action="ppaction://hlinkfile" tooltip="Middle States Association of Colleges and Schools"/>
              </a:rPr>
              <a:t>Middle States Association of Colleges and Schools</a:t>
            </a:r>
            <a:r>
              <a:rPr lang="en-US" dirty="0">
                <a:solidFill>
                  <a:srgbClr val="C00000"/>
                </a:solidFill>
              </a:rPr>
              <a:t> </a:t>
            </a:r>
            <a:r>
              <a:rPr lang="en-US" dirty="0"/>
              <a:t>- </a:t>
            </a:r>
            <a:r>
              <a:rPr lang="en-US" sz="800" dirty="0"/>
              <a:t>Educational institutions in </a:t>
            </a:r>
            <a:r>
              <a:rPr lang="en-US" sz="800" dirty="0">
                <a:hlinkClick r:id="rId6" action="ppaction://hlinkfile" tooltip="New York"/>
              </a:rPr>
              <a:t>New York</a:t>
            </a:r>
            <a:r>
              <a:rPr lang="en-US" sz="800" dirty="0"/>
              <a:t>, </a:t>
            </a:r>
            <a:r>
              <a:rPr lang="en-US" sz="800" dirty="0">
                <a:hlinkClick r:id="rId7" action="ppaction://hlinkfile" tooltip="New Jersey"/>
              </a:rPr>
              <a:t>New Jersey</a:t>
            </a:r>
            <a:r>
              <a:rPr lang="en-US" sz="800" dirty="0"/>
              <a:t>, </a:t>
            </a:r>
            <a:r>
              <a:rPr lang="en-US" sz="800" dirty="0">
                <a:hlinkClick r:id="rId8" action="ppaction://hlinkfile" tooltip="Pennsylvania"/>
              </a:rPr>
              <a:t>Pennsylvania</a:t>
            </a:r>
            <a:r>
              <a:rPr lang="en-US" sz="800" dirty="0"/>
              <a:t>, </a:t>
            </a:r>
            <a:r>
              <a:rPr lang="en-US" sz="800" dirty="0">
                <a:hlinkClick r:id="rId9" action="ppaction://hlinkfile" tooltip="Delaware"/>
              </a:rPr>
              <a:t>Delaware</a:t>
            </a:r>
            <a:r>
              <a:rPr lang="en-US" sz="800" dirty="0"/>
              <a:t>, </a:t>
            </a:r>
            <a:r>
              <a:rPr lang="en-US" sz="800" dirty="0">
                <a:hlinkClick r:id="rId10" action="ppaction://hlinkfile" tooltip="Maryland"/>
              </a:rPr>
              <a:t>Maryland</a:t>
            </a:r>
            <a:r>
              <a:rPr lang="en-US" sz="800" dirty="0"/>
              <a:t>, the </a:t>
            </a:r>
            <a:r>
              <a:rPr lang="en-US" sz="800" dirty="0">
                <a:hlinkClick r:id="rId11" action="ppaction://hlinkfile" tooltip="District of Columbia"/>
              </a:rPr>
              <a:t>District of Columbia</a:t>
            </a:r>
            <a:r>
              <a:rPr lang="en-US" sz="800" dirty="0"/>
              <a:t>, </a:t>
            </a:r>
            <a:r>
              <a:rPr lang="en-US" sz="800" dirty="0">
                <a:hlinkClick r:id="rId12" action="ppaction://hlinkfile" tooltip="Puerto Rico"/>
              </a:rPr>
              <a:t>Puerto Rico</a:t>
            </a:r>
            <a:r>
              <a:rPr lang="en-US" sz="800" dirty="0"/>
              <a:t>, and the </a:t>
            </a:r>
            <a:r>
              <a:rPr lang="en-US" sz="800" dirty="0">
                <a:hlinkClick r:id="rId13" action="ppaction://hlinkfile" tooltip="US Virgin Islands"/>
              </a:rPr>
              <a:t>US Virgin Islands</a:t>
            </a:r>
            <a:r>
              <a:rPr lang="en-US" sz="800" dirty="0"/>
              <a:t>, as well as schools for American children in </a:t>
            </a:r>
            <a:r>
              <a:rPr lang="en-US" sz="800" dirty="0">
                <a:hlinkClick r:id="rId14" action="ppaction://hlinkfile" tooltip="Europe"/>
              </a:rPr>
              <a:t>Europe</a:t>
            </a:r>
            <a:r>
              <a:rPr lang="en-US" sz="800" dirty="0"/>
              <a:t>, </a:t>
            </a:r>
            <a:r>
              <a:rPr lang="en-US" sz="800" dirty="0">
                <a:hlinkClick r:id="rId15" action="ppaction://hlinkfile" tooltip="North Africa"/>
              </a:rPr>
              <a:t>North Africa</a:t>
            </a:r>
            <a:r>
              <a:rPr lang="en-US" sz="800" dirty="0"/>
              <a:t>, and the </a:t>
            </a:r>
            <a:r>
              <a:rPr lang="en-US" sz="800" dirty="0">
                <a:hlinkClick r:id="rId16" action="ppaction://hlinkfile" tooltip="Middle East"/>
              </a:rPr>
              <a:t>Middle East</a:t>
            </a:r>
            <a:r>
              <a:rPr lang="en-US" sz="800" dirty="0"/>
              <a:t>. </a:t>
            </a:r>
          </a:p>
          <a:p>
            <a:r>
              <a:rPr lang="en-US" dirty="0">
                <a:hlinkClick r:id="rId17" action="ppaction://hlinkfile" tooltip="New England Association of Schools and Colleges"/>
              </a:rPr>
              <a:t>New England Association of Schools and Colleges</a:t>
            </a:r>
            <a:r>
              <a:rPr lang="en-US" dirty="0"/>
              <a:t> </a:t>
            </a:r>
            <a:r>
              <a:rPr lang="en-US" sz="800" dirty="0"/>
              <a:t>- Educational institutions in the six </a:t>
            </a:r>
            <a:r>
              <a:rPr lang="en-US" sz="800" dirty="0">
                <a:hlinkClick r:id="rId18" action="ppaction://hlinkfile" tooltip="New England"/>
              </a:rPr>
              <a:t>New England</a:t>
            </a:r>
            <a:r>
              <a:rPr lang="en-US" sz="800" dirty="0"/>
              <a:t> states (</a:t>
            </a:r>
            <a:r>
              <a:rPr lang="en-US" sz="800" dirty="0">
                <a:hlinkClick r:id="rId19" action="ppaction://hlinkfile" tooltip="Connecticut"/>
              </a:rPr>
              <a:t>Connecticut</a:t>
            </a:r>
            <a:r>
              <a:rPr lang="en-US" sz="800" dirty="0"/>
              <a:t>, </a:t>
            </a:r>
            <a:r>
              <a:rPr lang="en-US" sz="800" dirty="0">
                <a:hlinkClick r:id="rId20" action="ppaction://hlinkfile" tooltip="Maine"/>
              </a:rPr>
              <a:t>Maine</a:t>
            </a:r>
            <a:r>
              <a:rPr lang="en-US" sz="800" dirty="0"/>
              <a:t>, </a:t>
            </a:r>
            <a:r>
              <a:rPr lang="en-US" sz="800" dirty="0">
                <a:hlinkClick r:id="rId21" action="ppaction://hlinkfile" tooltip="Massachusetts"/>
              </a:rPr>
              <a:t>Massachusetts</a:t>
            </a:r>
            <a:r>
              <a:rPr lang="en-US" sz="800" dirty="0"/>
              <a:t>, </a:t>
            </a:r>
            <a:r>
              <a:rPr lang="en-US" sz="800" dirty="0">
                <a:hlinkClick r:id="rId22" action="ppaction://hlinkfile" tooltip="New Hampshire"/>
              </a:rPr>
              <a:t>New Hampshire</a:t>
            </a:r>
            <a:r>
              <a:rPr lang="en-US" sz="800" dirty="0"/>
              <a:t>, </a:t>
            </a:r>
            <a:r>
              <a:rPr lang="en-US" sz="800" dirty="0">
                <a:hlinkClick r:id="rId23" action="ppaction://hlinkfile" tooltip="Rhode Island"/>
              </a:rPr>
              <a:t>Rhode Island</a:t>
            </a:r>
            <a:r>
              <a:rPr lang="en-US" sz="800" dirty="0"/>
              <a:t>, and </a:t>
            </a:r>
            <a:r>
              <a:rPr lang="en-US" sz="800" dirty="0">
                <a:hlinkClick r:id="rId24" action="ppaction://hlinkfile" tooltip="Vermont"/>
              </a:rPr>
              <a:t>Vermont</a:t>
            </a:r>
            <a:r>
              <a:rPr lang="en-US" sz="800" dirty="0"/>
              <a:t>). </a:t>
            </a:r>
          </a:p>
          <a:p>
            <a:r>
              <a:rPr lang="en-US" dirty="0">
                <a:hlinkClick r:id="rId25" action="ppaction://hlinkfile" tooltip="North Central Association of Colleges and Schools"/>
              </a:rPr>
              <a:t>North Central Association of Colleges and Schools</a:t>
            </a:r>
            <a:r>
              <a:rPr lang="en-US" dirty="0"/>
              <a:t> </a:t>
            </a:r>
            <a:r>
              <a:rPr lang="en-US" sz="800" dirty="0"/>
              <a:t>- Educational institutions in </a:t>
            </a:r>
            <a:r>
              <a:rPr lang="en-US" sz="800" dirty="0">
                <a:hlinkClick r:id="rId26" action="ppaction://hlinkfile" tooltip="Arkansas"/>
              </a:rPr>
              <a:t>Arkansas</a:t>
            </a:r>
            <a:r>
              <a:rPr lang="en-US" sz="800" dirty="0"/>
              <a:t>, </a:t>
            </a:r>
            <a:r>
              <a:rPr lang="en-US" sz="800" dirty="0">
                <a:hlinkClick r:id="rId27" action="ppaction://hlinkfile" tooltip="Arizona"/>
              </a:rPr>
              <a:t>Arizona</a:t>
            </a:r>
            <a:r>
              <a:rPr lang="en-US" sz="800" dirty="0"/>
              <a:t>, </a:t>
            </a:r>
            <a:r>
              <a:rPr lang="en-US" sz="800" dirty="0">
                <a:hlinkClick r:id="rId28" action="ppaction://hlinkfile" tooltip="Colorado"/>
              </a:rPr>
              <a:t>Colorado</a:t>
            </a:r>
            <a:r>
              <a:rPr lang="en-US" sz="800" dirty="0"/>
              <a:t>, </a:t>
            </a:r>
            <a:r>
              <a:rPr lang="en-US" sz="800" dirty="0">
                <a:hlinkClick r:id="rId29" action="ppaction://hlinkfile" tooltip="Iowa"/>
              </a:rPr>
              <a:t>Iowa</a:t>
            </a:r>
            <a:r>
              <a:rPr lang="en-US" sz="800" dirty="0"/>
              <a:t>, </a:t>
            </a:r>
            <a:r>
              <a:rPr lang="en-US" sz="800" dirty="0">
                <a:hlinkClick r:id="rId30" action="ppaction://hlinkfile" tooltip="Illinois"/>
              </a:rPr>
              <a:t>Illinois</a:t>
            </a:r>
            <a:r>
              <a:rPr lang="en-US" sz="800" dirty="0"/>
              <a:t>, </a:t>
            </a:r>
            <a:r>
              <a:rPr lang="en-US" sz="800" dirty="0">
                <a:hlinkClick r:id="rId31" action="ppaction://hlinkfile" tooltip="Indiana"/>
              </a:rPr>
              <a:t>Indiana</a:t>
            </a:r>
            <a:r>
              <a:rPr lang="en-US" sz="800" dirty="0"/>
              <a:t>, </a:t>
            </a:r>
            <a:r>
              <a:rPr lang="en-US" sz="800" dirty="0">
                <a:hlinkClick r:id="rId32" action="ppaction://hlinkfile" tooltip="Kansas"/>
              </a:rPr>
              <a:t>Kansas</a:t>
            </a:r>
            <a:r>
              <a:rPr lang="en-US" sz="800" dirty="0"/>
              <a:t>, </a:t>
            </a:r>
            <a:r>
              <a:rPr lang="en-US" sz="800" dirty="0">
                <a:hlinkClick r:id="rId33" action="ppaction://hlinkfile" tooltip="Michigan"/>
              </a:rPr>
              <a:t>Michigan</a:t>
            </a:r>
            <a:r>
              <a:rPr lang="en-US" sz="800" dirty="0"/>
              <a:t>, </a:t>
            </a:r>
            <a:r>
              <a:rPr lang="en-US" sz="800" dirty="0">
                <a:hlinkClick r:id="rId34" action="ppaction://hlinkfile" tooltip="Minnesota"/>
              </a:rPr>
              <a:t>Minnesota</a:t>
            </a:r>
            <a:r>
              <a:rPr lang="en-US" sz="800" dirty="0"/>
              <a:t>, </a:t>
            </a:r>
            <a:r>
              <a:rPr lang="en-US" sz="800" dirty="0">
                <a:hlinkClick r:id="rId35" action="ppaction://hlinkfile" tooltip="Missouri"/>
              </a:rPr>
              <a:t>Missouri</a:t>
            </a:r>
            <a:r>
              <a:rPr lang="en-US" sz="800" dirty="0"/>
              <a:t>, </a:t>
            </a:r>
            <a:r>
              <a:rPr lang="en-US" sz="800" dirty="0">
                <a:hlinkClick r:id="rId36" action="ppaction://hlinkfile" tooltip="North Dakota"/>
              </a:rPr>
              <a:t>North Dakota</a:t>
            </a:r>
            <a:r>
              <a:rPr lang="en-US" sz="800" dirty="0"/>
              <a:t>, </a:t>
            </a:r>
            <a:r>
              <a:rPr lang="en-US" sz="800" dirty="0">
                <a:hlinkClick r:id="rId37" action="ppaction://hlinkfile" tooltip="Nebraska"/>
              </a:rPr>
              <a:t>Nebraska</a:t>
            </a:r>
            <a:r>
              <a:rPr lang="en-US" sz="800" dirty="0"/>
              <a:t>, </a:t>
            </a:r>
            <a:r>
              <a:rPr lang="en-US" sz="800" dirty="0">
                <a:hlinkClick r:id="rId38" action="ppaction://hlinkfile" tooltip="Ohio"/>
              </a:rPr>
              <a:t>Ohio</a:t>
            </a:r>
            <a:r>
              <a:rPr lang="en-US" sz="800" dirty="0"/>
              <a:t>, </a:t>
            </a:r>
            <a:r>
              <a:rPr lang="en-US" sz="800" dirty="0">
                <a:hlinkClick r:id="rId39" action="ppaction://hlinkfile" tooltip="Oklahoma"/>
              </a:rPr>
              <a:t>Oklahoma</a:t>
            </a:r>
            <a:r>
              <a:rPr lang="en-US" sz="800" dirty="0"/>
              <a:t>, </a:t>
            </a:r>
            <a:r>
              <a:rPr lang="en-US" sz="800" dirty="0">
                <a:hlinkClick r:id="rId40" action="ppaction://hlinkfile" tooltip="New Mexico"/>
              </a:rPr>
              <a:t>New Mexico</a:t>
            </a:r>
            <a:r>
              <a:rPr lang="en-US" sz="800" dirty="0"/>
              <a:t>, </a:t>
            </a:r>
            <a:r>
              <a:rPr lang="en-US" sz="800" dirty="0">
                <a:hlinkClick r:id="rId41" action="ppaction://hlinkfile" tooltip="South Dakota"/>
              </a:rPr>
              <a:t>South Dakota</a:t>
            </a:r>
            <a:r>
              <a:rPr lang="en-US" sz="800" dirty="0"/>
              <a:t>, </a:t>
            </a:r>
            <a:r>
              <a:rPr lang="en-US" sz="800" dirty="0">
                <a:hlinkClick r:id="rId42" action="ppaction://hlinkfile" tooltip="Wisconsin"/>
              </a:rPr>
              <a:t>Wisconsin</a:t>
            </a:r>
            <a:r>
              <a:rPr lang="en-US" sz="800" dirty="0"/>
              <a:t>, </a:t>
            </a:r>
            <a:r>
              <a:rPr lang="en-US" sz="800" dirty="0">
                <a:hlinkClick r:id="rId43" action="ppaction://hlinkfile" tooltip="West Virginia"/>
              </a:rPr>
              <a:t>West Virginia</a:t>
            </a:r>
            <a:r>
              <a:rPr lang="en-US" sz="800" dirty="0"/>
              <a:t>, and </a:t>
            </a:r>
            <a:r>
              <a:rPr lang="en-US" sz="800" dirty="0">
                <a:hlinkClick r:id="rId44" action="ppaction://hlinkfile" tooltip="Wyoming"/>
              </a:rPr>
              <a:t>Wyoming</a:t>
            </a:r>
            <a:r>
              <a:rPr lang="en-US" sz="800" dirty="0"/>
              <a:t>. </a:t>
            </a:r>
          </a:p>
          <a:p>
            <a:r>
              <a:rPr lang="en-US" dirty="0">
                <a:hlinkClick r:id="rId45" action="ppaction://hlinkfile" tooltip="Northwest Accreditation Commission"/>
              </a:rPr>
              <a:t>Northwest Accreditation Commission</a:t>
            </a:r>
            <a:r>
              <a:rPr lang="en-US" dirty="0"/>
              <a:t> </a:t>
            </a:r>
            <a:r>
              <a:rPr lang="en-US" sz="800" dirty="0"/>
              <a:t>for primary and secondary schools and </a:t>
            </a:r>
            <a:endParaRPr lang="en-US" sz="800" dirty="0" smtClean="0"/>
          </a:p>
          <a:p>
            <a:r>
              <a:rPr lang="en-US" dirty="0" smtClean="0">
                <a:hlinkClick r:id="rId46" action="ppaction://hlinkfile" tooltip="Northwest Commission on Colleges and Universities"/>
              </a:rPr>
              <a:t>Northwest </a:t>
            </a:r>
            <a:r>
              <a:rPr lang="en-US" dirty="0">
                <a:hlinkClick r:id="rId46" action="ppaction://hlinkfile" tooltip="Northwest Commission on Colleges and Universities"/>
              </a:rPr>
              <a:t>Commission on Colleges and Universities</a:t>
            </a:r>
            <a:r>
              <a:rPr lang="en-US" dirty="0"/>
              <a:t> </a:t>
            </a:r>
            <a:r>
              <a:rPr lang="en-US" sz="800" dirty="0"/>
              <a:t>for postsecondary institutions in </a:t>
            </a:r>
            <a:r>
              <a:rPr lang="en-US" sz="800" dirty="0">
                <a:hlinkClick r:id="rId47" action="ppaction://hlinkfile" tooltip="Alaska"/>
              </a:rPr>
              <a:t>Alaska</a:t>
            </a:r>
            <a:r>
              <a:rPr lang="en-US" sz="800" dirty="0"/>
              <a:t>, </a:t>
            </a:r>
            <a:r>
              <a:rPr lang="en-US" sz="800" dirty="0">
                <a:hlinkClick r:id="rId48" action="ppaction://hlinkfile" tooltip="Idaho"/>
              </a:rPr>
              <a:t>Idaho</a:t>
            </a:r>
            <a:r>
              <a:rPr lang="en-US" sz="800" dirty="0"/>
              <a:t>, </a:t>
            </a:r>
            <a:r>
              <a:rPr lang="en-US" sz="800" dirty="0">
                <a:hlinkClick r:id="rId49" action="ppaction://hlinkfile" tooltip="Montana"/>
              </a:rPr>
              <a:t>Montana</a:t>
            </a:r>
            <a:r>
              <a:rPr lang="en-US" sz="800" dirty="0"/>
              <a:t>, </a:t>
            </a:r>
            <a:r>
              <a:rPr lang="en-US" sz="800" dirty="0">
                <a:hlinkClick r:id="rId50" action="ppaction://hlinkfile" tooltip="Nevada"/>
              </a:rPr>
              <a:t>Nevada</a:t>
            </a:r>
            <a:r>
              <a:rPr lang="en-US" sz="800" dirty="0"/>
              <a:t>, </a:t>
            </a:r>
            <a:r>
              <a:rPr lang="en-US" sz="800" dirty="0">
                <a:hlinkClick r:id="rId51" action="ppaction://hlinkfile" tooltip="Oregon"/>
              </a:rPr>
              <a:t>Oregon</a:t>
            </a:r>
            <a:r>
              <a:rPr lang="en-US" sz="800" dirty="0"/>
              <a:t>, </a:t>
            </a:r>
            <a:r>
              <a:rPr lang="en-US" sz="800" dirty="0">
                <a:hlinkClick r:id="rId52" action="ppaction://hlinkfile" tooltip="Utah"/>
              </a:rPr>
              <a:t>Utah</a:t>
            </a:r>
            <a:r>
              <a:rPr lang="en-US" sz="800" dirty="0"/>
              <a:t>, and </a:t>
            </a:r>
            <a:r>
              <a:rPr lang="en-US" sz="800" dirty="0">
                <a:hlinkClick r:id="rId53" action="ppaction://hlinkfile" tooltip="Washington (U.S. state)"/>
              </a:rPr>
              <a:t>Washington</a:t>
            </a:r>
            <a:r>
              <a:rPr lang="en-US" sz="800" dirty="0"/>
              <a:t>. </a:t>
            </a:r>
          </a:p>
          <a:p>
            <a:r>
              <a:rPr lang="en-US" dirty="0">
                <a:hlinkClick r:id="rId54" action="ppaction://hlinkfile" tooltip="Western Association of Schools and Colleges"/>
              </a:rPr>
              <a:t>Western Association of Schools and Colleges</a:t>
            </a:r>
            <a:r>
              <a:rPr lang="en-US" dirty="0"/>
              <a:t> </a:t>
            </a:r>
            <a:r>
              <a:rPr lang="en-US" sz="800" dirty="0"/>
              <a:t>- Educational institutions in </a:t>
            </a:r>
            <a:r>
              <a:rPr lang="en-US" sz="800" dirty="0">
                <a:hlinkClick r:id="rId55" action="ppaction://hlinkfile" tooltip="California"/>
              </a:rPr>
              <a:t>California</a:t>
            </a:r>
            <a:r>
              <a:rPr lang="en-US" sz="800" dirty="0"/>
              <a:t>, </a:t>
            </a:r>
            <a:r>
              <a:rPr lang="en-US" sz="800" dirty="0">
                <a:hlinkClick r:id="rId56" action="ppaction://hlinkfile" tooltip="Hawaii"/>
              </a:rPr>
              <a:t>Hawaii</a:t>
            </a:r>
            <a:r>
              <a:rPr lang="en-US" sz="800" dirty="0"/>
              <a:t>, </a:t>
            </a:r>
            <a:r>
              <a:rPr lang="en-US" sz="800" dirty="0">
                <a:hlinkClick r:id="rId57" action="ppaction://hlinkfile" tooltip="Guam"/>
              </a:rPr>
              <a:t>Guam</a:t>
            </a:r>
            <a:r>
              <a:rPr lang="en-US" sz="800" dirty="0"/>
              <a:t>, </a:t>
            </a:r>
            <a:r>
              <a:rPr lang="en-US" sz="800" dirty="0">
                <a:hlinkClick r:id="rId58" action="ppaction://hlinkfile" tooltip="American Samoa"/>
              </a:rPr>
              <a:t>American Samoa</a:t>
            </a:r>
            <a:r>
              <a:rPr lang="en-US" sz="800" dirty="0"/>
              <a:t>, </a:t>
            </a:r>
            <a:r>
              <a:rPr lang="en-US" sz="800" dirty="0">
                <a:hlinkClick r:id="rId59" action="ppaction://hlinkfile" tooltip="Micronesia"/>
              </a:rPr>
              <a:t>Micronesia</a:t>
            </a:r>
            <a:r>
              <a:rPr lang="en-US" sz="800" dirty="0"/>
              <a:t>, </a:t>
            </a:r>
            <a:r>
              <a:rPr lang="en-US" sz="800" dirty="0">
                <a:hlinkClick r:id="rId60" action="ppaction://hlinkfile" tooltip="Palau"/>
              </a:rPr>
              <a:t>Palau</a:t>
            </a:r>
            <a:r>
              <a:rPr lang="en-US" sz="800" dirty="0"/>
              <a:t>, and </a:t>
            </a:r>
            <a:r>
              <a:rPr lang="en-US" sz="800" dirty="0">
                <a:hlinkClick r:id="rId61" action="ppaction://hlinkfile" tooltip="Northern Marianas Islands"/>
              </a:rPr>
              <a:t>Northern Marianas Islands</a:t>
            </a:r>
            <a:r>
              <a:rPr lang="en-US" sz="800" dirty="0"/>
              <a:t>. </a:t>
            </a:r>
          </a:p>
          <a:p>
            <a:r>
              <a:rPr lang="en-US" dirty="0">
                <a:hlinkClick r:id="rId62" action="ppaction://hlinkfile" tooltip="Southern Association of Colleges and Schools"/>
              </a:rPr>
              <a:t>Southern Association of Colleges and Schools</a:t>
            </a:r>
            <a:r>
              <a:rPr lang="en-US" dirty="0"/>
              <a:t> </a:t>
            </a:r>
            <a:r>
              <a:rPr lang="en-US" sz="800" dirty="0"/>
              <a:t>- Educational institutions in </a:t>
            </a:r>
            <a:r>
              <a:rPr lang="en-US" sz="800" dirty="0">
                <a:hlinkClick r:id="rId63" action="ppaction://hlinkfile" tooltip="Virginia"/>
              </a:rPr>
              <a:t>Virginia</a:t>
            </a:r>
            <a:r>
              <a:rPr lang="en-US" sz="800" dirty="0"/>
              <a:t>, </a:t>
            </a:r>
            <a:r>
              <a:rPr lang="en-US" sz="800" dirty="0">
                <a:hlinkClick r:id="rId64" action="ppaction://hlinkfile" tooltip="Florida"/>
              </a:rPr>
              <a:t>Florida</a:t>
            </a:r>
            <a:r>
              <a:rPr lang="en-US" sz="800" dirty="0"/>
              <a:t>, </a:t>
            </a:r>
            <a:r>
              <a:rPr lang="en-US" sz="800" dirty="0">
                <a:hlinkClick r:id="rId65" action="ppaction://hlinkfile" tooltip="Georgia (U.S. state)"/>
              </a:rPr>
              <a:t>Georgia</a:t>
            </a:r>
            <a:r>
              <a:rPr lang="en-US" sz="800" dirty="0"/>
              <a:t>, </a:t>
            </a:r>
            <a:r>
              <a:rPr lang="en-US" sz="800" dirty="0">
                <a:hlinkClick r:id="rId66" action="ppaction://hlinkfile" tooltip="Kentucky"/>
              </a:rPr>
              <a:t>Kentucky</a:t>
            </a:r>
            <a:r>
              <a:rPr lang="en-US" sz="800" dirty="0"/>
              <a:t>, </a:t>
            </a:r>
            <a:r>
              <a:rPr lang="en-US" sz="800" dirty="0">
                <a:hlinkClick r:id="rId67" action="ppaction://hlinkfile" tooltip="Louisiana"/>
              </a:rPr>
              <a:t>Louisiana</a:t>
            </a:r>
            <a:r>
              <a:rPr lang="en-US" sz="800" dirty="0"/>
              <a:t>, </a:t>
            </a:r>
            <a:r>
              <a:rPr lang="en-US" sz="800" dirty="0">
                <a:hlinkClick r:id="rId68" action="ppaction://hlinkfile" tooltip="Mississippi"/>
              </a:rPr>
              <a:t>Mississippi</a:t>
            </a:r>
            <a:r>
              <a:rPr lang="en-US" sz="800" dirty="0"/>
              <a:t>, </a:t>
            </a:r>
            <a:r>
              <a:rPr lang="en-US" sz="800" dirty="0">
                <a:hlinkClick r:id="rId69" action="ppaction://hlinkfile" tooltip="North Carolina"/>
              </a:rPr>
              <a:t>North Carolina</a:t>
            </a:r>
            <a:r>
              <a:rPr lang="en-US" sz="800" dirty="0"/>
              <a:t>, </a:t>
            </a:r>
            <a:r>
              <a:rPr lang="en-US" sz="800" dirty="0">
                <a:hlinkClick r:id="rId70" action="ppaction://hlinkfile" tooltip="South Carolina"/>
              </a:rPr>
              <a:t>South Carolina</a:t>
            </a:r>
            <a:r>
              <a:rPr lang="en-US" sz="800" dirty="0"/>
              <a:t>, </a:t>
            </a:r>
            <a:r>
              <a:rPr lang="en-US" sz="800" dirty="0">
                <a:hlinkClick r:id="rId71" action="ppaction://hlinkfile" tooltip="Alabama"/>
              </a:rPr>
              <a:t>Alabama</a:t>
            </a:r>
            <a:r>
              <a:rPr lang="en-US" sz="800" dirty="0"/>
              <a:t>, </a:t>
            </a:r>
            <a:r>
              <a:rPr lang="en-US" sz="800" dirty="0">
                <a:hlinkClick r:id="rId72" action="ppaction://hlinkfile" tooltip="Tennessee"/>
              </a:rPr>
              <a:t>Tennessee</a:t>
            </a:r>
            <a:r>
              <a:rPr lang="en-US" sz="800" dirty="0"/>
              <a:t> and </a:t>
            </a:r>
            <a:r>
              <a:rPr lang="en-US" sz="800" dirty="0">
                <a:hlinkClick r:id="rId73" action="ppaction://hlinkfile" tooltip="Texas"/>
              </a:rPr>
              <a:t>Texas</a:t>
            </a:r>
            <a:endParaRPr lang="en-US" sz="800" dirty="0"/>
          </a:p>
          <a:p>
            <a:endParaRPr lang="en-US" dirty="0"/>
          </a:p>
        </p:txBody>
      </p:sp>
      <p:sp>
        <p:nvSpPr>
          <p:cNvPr id="4" name="Slide Number Placeholder 3"/>
          <p:cNvSpPr>
            <a:spLocks noGrp="1"/>
          </p:cNvSpPr>
          <p:nvPr>
            <p:ph type="sldNum" sz="quarter" idx="10"/>
          </p:nvPr>
        </p:nvSpPr>
        <p:spPr/>
        <p:txBody>
          <a:bodyPr/>
          <a:lstStyle/>
          <a:p>
            <a:fld id="{39C5C466-29C1-487A-907F-369BFC99F408}" type="slidenum">
              <a:rPr lang="en-US" smtClean="0"/>
              <a:pPr/>
              <a:t>4</a:t>
            </a:fld>
            <a:endParaRPr lang="en-US"/>
          </a:p>
        </p:txBody>
      </p:sp>
    </p:spTree>
    <p:extLst>
      <p:ext uri="{BB962C8B-B14F-4D97-AF65-F5344CB8AC3E}">
        <p14:creationId xmlns:p14="http://schemas.microsoft.com/office/powerpoint/2010/main" val="18762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2"/>
                </a:solidFill>
                <a:latin typeface="Arial" pitchFamily="34" charset="0"/>
              </a:defRPr>
            </a:lvl1pPr>
            <a:lvl2pPr marL="742950" indent="-285750" defTabSz="931863" eaLnBrk="0" hangingPunct="0">
              <a:defRPr>
                <a:solidFill>
                  <a:schemeClr val="tx2"/>
                </a:solidFill>
                <a:latin typeface="Arial" pitchFamily="34" charset="0"/>
              </a:defRPr>
            </a:lvl2pPr>
            <a:lvl3pPr marL="1143000" indent="-228600" defTabSz="931863" eaLnBrk="0" hangingPunct="0">
              <a:defRPr>
                <a:solidFill>
                  <a:schemeClr val="tx2"/>
                </a:solidFill>
                <a:latin typeface="Arial" pitchFamily="34" charset="0"/>
              </a:defRPr>
            </a:lvl3pPr>
            <a:lvl4pPr marL="1600200" indent="-228600" defTabSz="931863" eaLnBrk="0" hangingPunct="0">
              <a:defRPr>
                <a:solidFill>
                  <a:schemeClr val="tx2"/>
                </a:solidFill>
                <a:latin typeface="Arial" pitchFamily="34" charset="0"/>
              </a:defRPr>
            </a:lvl4pPr>
            <a:lvl5pPr marL="2057400" indent="-228600" defTabSz="931863" eaLnBrk="0" hangingPunct="0">
              <a:defRPr>
                <a:solidFill>
                  <a:schemeClr val="tx2"/>
                </a:solidFill>
                <a:latin typeface="Arial" pitchFamily="34" charset="0"/>
              </a:defRPr>
            </a:lvl5pPr>
            <a:lvl6pPr marL="2514600" indent="-228600" defTabSz="931863" eaLnBrk="0" fontAlgn="base" hangingPunct="0">
              <a:spcBef>
                <a:spcPct val="0"/>
              </a:spcBef>
              <a:spcAft>
                <a:spcPct val="0"/>
              </a:spcAft>
              <a:defRPr>
                <a:solidFill>
                  <a:schemeClr val="tx2"/>
                </a:solidFill>
                <a:latin typeface="Arial" pitchFamily="34" charset="0"/>
              </a:defRPr>
            </a:lvl6pPr>
            <a:lvl7pPr marL="2971800" indent="-228600" defTabSz="931863" eaLnBrk="0" fontAlgn="base" hangingPunct="0">
              <a:spcBef>
                <a:spcPct val="0"/>
              </a:spcBef>
              <a:spcAft>
                <a:spcPct val="0"/>
              </a:spcAft>
              <a:defRPr>
                <a:solidFill>
                  <a:schemeClr val="tx2"/>
                </a:solidFill>
                <a:latin typeface="Arial" pitchFamily="34" charset="0"/>
              </a:defRPr>
            </a:lvl7pPr>
            <a:lvl8pPr marL="3429000" indent="-228600" defTabSz="931863" eaLnBrk="0" fontAlgn="base" hangingPunct="0">
              <a:spcBef>
                <a:spcPct val="0"/>
              </a:spcBef>
              <a:spcAft>
                <a:spcPct val="0"/>
              </a:spcAft>
              <a:defRPr>
                <a:solidFill>
                  <a:schemeClr val="tx2"/>
                </a:solidFill>
                <a:latin typeface="Arial" pitchFamily="34" charset="0"/>
              </a:defRPr>
            </a:lvl8pPr>
            <a:lvl9pPr marL="3886200" indent="-228600" defTabSz="931863" eaLnBrk="0" fontAlgn="base" hangingPunct="0">
              <a:spcBef>
                <a:spcPct val="0"/>
              </a:spcBef>
              <a:spcAft>
                <a:spcPct val="0"/>
              </a:spcAft>
              <a:defRPr>
                <a:solidFill>
                  <a:schemeClr val="tx2"/>
                </a:solidFill>
                <a:latin typeface="Arial" pitchFamily="34" charset="0"/>
              </a:defRPr>
            </a:lvl9pPr>
          </a:lstStyle>
          <a:p>
            <a:pPr eaLnBrk="1" hangingPunct="1"/>
            <a:fld id="{7C7D296E-63AC-49A6-999A-BF5F4CA9AF74}" type="slidenum">
              <a:rPr lang="en-US" smtClean="0">
                <a:solidFill>
                  <a:schemeClr val="tx1"/>
                </a:solidFill>
              </a:rPr>
              <a:pPr eaLnBrk="1" hangingPunct="1"/>
              <a:t>5</a:t>
            </a:fld>
            <a:endParaRPr lang="en-US"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latin typeface="Arial" pitchFamily="34" charset="0"/>
              </a:rPr>
              <a:t>“</a:t>
            </a:r>
            <a:r>
              <a:rPr lang="en-US" sz="1000" i="1" smtClean="0">
                <a:latin typeface="Arial" pitchFamily="34" charset="0"/>
              </a:rPr>
              <a:t>All of this focus, of the media, of quality assurance and of institutions, is on assessment as measurement…We should design assessment, first, to support worthwhile learning</a:t>
            </a:r>
            <a:r>
              <a:rPr lang="en-US" sz="1000" smtClean="0">
                <a:latin typeface="Arial" pitchFamily="34" charset="0"/>
              </a:rPr>
              <a:t>…(Gibbs and Simpson 2004</a:t>
            </a:r>
            <a:r>
              <a:rPr lang="en-US" sz="1000" i="1" smtClean="0">
                <a:latin typeface="Arial" pitchFamily="34" charset="0"/>
              </a:rPr>
              <a:t>) </a:t>
            </a:r>
            <a:endParaRPr lang="en-US" sz="1000" smtClean="0">
              <a:latin typeface="Arial" pitchFamily="34" charset="0"/>
            </a:endParaRPr>
          </a:p>
          <a:p>
            <a:r>
              <a:rPr lang="en-US" sz="1000" i="1" smtClean="0">
                <a:latin typeface="Arial" pitchFamily="34" charset="0"/>
              </a:rPr>
              <a:t> </a:t>
            </a:r>
            <a:endParaRPr lang="en-US" sz="1000" smtClean="0">
              <a:latin typeface="Arial" pitchFamily="34" charset="0"/>
            </a:endParaRPr>
          </a:p>
          <a:p>
            <a:r>
              <a:rPr lang="en-US" sz="1000" i="1" smtClean="0">
                <a:latin typeface="Arial" pitchFamily="34" charset="0"/>
              </a:rPr>
              <a:t>“…if higher education is serious about promoting a(n) (assessment)  culture that is sensitive to student needs and dedicated to the development of student success, it will strive to align institutional (program) and institutional expectations, connect services that are valuable to students, enrich student’s development through viable learning opportunities, and monitor student achievement of goals through assessment of learning outcomes, which allows them to see how what they do contributes to  the overriding goal  of student success.  Indeed, if colleges are to be successful in fostering student success, it must be everyone’s business…student success is something we make happen.” </a:t>
            </a:r>
            <a:r>
              <a:rPr lang="en-US" sz="1000" smtClean="0">
                <a:latin typeface="Arial" pitchFamily="34" charset="0"/>
              </a:rPr>
              <a:t>(Kramer, G. 2007)</a:t>
            </a:r>
          </a:p>
          <a:p>
            <a:r>
              <a:rPr lang="en-US" sz="1000" smtClean="0">
                <a:latin typeface="Arial" pitchFamily="34" charset="0"/>
              </a:rPr>
              <a:t> </a:t>
            </a:r>
          </a:p>
          <a:p>
            <a:r>
              <a:rPr lang="en-US" sz="1000" i="1" smtClean="0">
                <a:latin typeface="Arial" pitchFamily="34" charset="0"/>
              </a:rPr>
              <a:t>“Assessment is the systematic collection, review, and use of information about educational programs undertaken for the purpose of improving student learning and development.” (</a:t>
            </a:r>
            <a:r>
              <a:rPr lang="en-US" sz="1000" smtClean="0">
                <a:latin typeface="Arial" pitchFamily="34" charset="0"/>
              </a:rPr>
              <a:t>Palomba and Banta, 1999</a:t>
            </a:r>
            <a:r>
              <a:rPr lang="en-US" sz="1000" i="1" smtClean="0">
                <a:latin typeface="Arial" pitchFamily="34" charset="0"/>
              </a:rPr>
              <a:t>)</a:t>
            </a:r>
            <a:endParaRPr lang="en-US" sz="1000" smtClean="0">
              <a:latin typeface="Arial" pitchFamily="34" charset="0"/>
            </a:endParaRPr>
          </a:p>
          <a:p>
            <a:r>
              <a:rPr lang="en-US" sz="1000" smtClean="0">
                <a:latin typeface="Arial" pitchFamily="34" charset="0"/>
              </a:rPr>
              <a:t> </a:t>
            </a:r>
          </a:p>
          <a:p>
            <a:r>
              <a:rPr lang="en-US" sz="1000" smtClean="0">
                <a:latin typeface="Arial" pitchFamily="34" charset="0"/>
              </a:rPr>
              <a:t>On the surface few would argue that the reason we have institutions of higher education is to facilitate learning.  This sounds simple enough, however applied models of assessment and accountability are pushing for evidence of increased levels of learning to validate the tremendous costs most of which are on the rise.  Pressure is surfacing from multiple directions that include 1) national educational entities, 2) regional accrediting bodies, 3) discipline-specific specialized accrediting entities, 4) funding agencies, 5) key stakeholders—students, employers, parents, etc.  Expected learning outcomes are the foundation upon which all targeted learning at the course and program levels are based. </a:t>
            </a:r>
          </a:p>
          <a:p>
            <a:pPr eaLnBrk="1" hangingPunct="1"/>
            <a:endParaRPr lang="en-US" sz="1000" smtClean="0">
              <a:latin typeface="Arial"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2"/>
                </a:solidFill>
                <a:latin typeface="Arial" pitchFamily="34" charset="0"/>
              </a:defRPr>
            </a:lvl1pPr>
            <a:lvl2pPr marL="742950" indent="-285750" defTabSz="931863" eaLnBrk="0" hangingPunct="0">
              <a:defRPr>
                <a:solidFill>
                  <a:schemeClr val="tx2"/>
                </a:solidFill>
                <a:latin typeface="Arial" pitchFamily="34" charset="0"/>
              </a:defRPr>
            </a:lvl2pPr>
            <a:lvl3pPr marL="1143000" indent="-228600" defTabSz="931863" eaLnBrk="0" hangingPunct="0">
              <a:defRPr>
                <a:solidFill>
                  <a:schemeClr val="tx2"/>
                </a:solidFill>
                <a:latin typeface="Arial" pitchFamily="34" charset="0"/>
              </a:defRPr>
            </a:lvl3pPr>
            <a:lvl4pPr marL="1600200" indent="-228600" defTabSz="931863" eaLnBrk="0" hangingPunct="0">
              <a:defRPr>
                <a:solidFill>
                  <a:schemeClr val="tx2"/>
                </a:solidFill>
                <a:latin typeface="Arial" pitchFamily="34" charset="0"/>
              </a:defRPr>
            </a:lvl4pPr>
            <a:lvl5pPr marL="2057400" indent="-228600" defTabSz="931863" eaLnBrk="0" hangingPunct="0">
              <a:defRPr>
                <a:solidFill>
                  <a:schemeClr val="tx2"/>
                </a:solidFill>
                <a:latin typeface="Arial" pitchFamily="34" charset="0"/>
              </a:defRPr>
            </a:lvl5pPr>
            <a:lvl6pPr marL="2514600" indent="-228600" defTabSz="931863" eaLnBrk="0" fontAlgn="base" hangingPunct="0">
              <a:spcBef>
                <a:spcPct val="0"/>
              </a:spcBef>
              <a:spcAft>
                <a:spcPct val="0"/>
              </a:spcAft>
              <a:defRPr>
                <a:solidFill>
                  <a:schemeClr val="tx2"/>
                </a:solidFill>
                <a:latin typeface="Arial" pitchFamily="34" charset="0"/>
              </a:defRPr>
            </a:lvl6pPr>
            <a:lvl7pPr marL="2971800" indent="-228600" defTabSz="931863" eaLnBrk="0" fontAlgn="base" hangingPunct="0">
              <a:spcBef>
                <a:spcPct val="0"/>
              </a:spcBef>
              <a:spcAft>
                <a:spcPct val="0"/>
              </a:spcAft>
              <a:defRPr>
                <a:solidFill>
                  <a:schemeClr val="tx2"/>
                </a:solidFill>
                <a:latin typeface="Arial" pitchFamily="34" charset="0"/>
              </a:defRPr>
            </a:lvl7pPr>
            <a:lvl8pPr marL="3429000" indent="-228600" defTabSz="931863" eaLnBrk="0" fontAlgn="base" hangingPunct="0">
              <a:spcBef>
                <a:spcPct val="0"/>
              </a:spcBef>
              <a:spcAft>
                <a:spcPct val="0"/>
              </a:spcAft>
              <a:defRPr>
                <a:solidFill>
                  <a:schemeClr val="tx2"/>
                </a:solidFill>
                <a:latin typeface="Arial" pitchFamily="34" charset="0"/>
              </a:defRPr>
            </a:lvl8pPr>
            <a:lvl9pPr marL="3886200" indent="-228600" defTabSz="931863" eaLnBrk="0" fontAlgn="base" hangingPunct="0">
              <a:spcBef>
                <a:spcPct val="0"/>
              </a:spcBef>
              <a:spcAft>
                <a:spcPct val="0"/>
              </a:spcAft>
              <a:defRPr>
                <a:solidFill>
                  <a:schemeClr val="tx2"/>
                </a:solidFill>
                <a:latin typeface="Arial" pitchFamily="34" charset="0"/>
              </a:defRPr>
            </a:lvl9pPr>
          </a:lstStyle>
          <a:p>
            <a:pPr eaLnBrk="1" hangingPunct="1"/>
            <a:fld id="{7B01C718-0436-4AD5-8C1F-D9F0F46BC24D}" type="slidenum">
              <a:rPr lang="en-US" smtClean="0">
                <a:solidFill>
                  <a:schemeClr val="tx1"/>
                </a:solidFill>
              </a:rPr>
              <a:pPr eaLnBrk="1" hangingPunct="1"/>
              <a:t>6</a:t>
            </a:fld>
            <a:endParaRPr lang="en-US"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2"/>
                </a:solidFill>
                <a:latin typeface="Arial" pitchFamily="34" charset="0"/>
              </a:defRPr>
            </a:lvl1pPr>
            <a:lvl2pPr marL="742950" indent="-285750" defTabSz="931863" eaLnBrk="0" hangingPunct="0">
              <a:defRPr>
                <a:solidFill>
                  <a:schemeClr val="tx2"/>
                </a:solidFill>
                <a:latin typeface="Arial" pitchFamily="34" charset="0"/>
              </a:defRPr>
            </a:lvl2pPr>
            <a:lvl3pPr marL="1143000" indent="-228600" defTabSz="931863" eaLnBrk="0" hangingPunct="0">
              <a:defRPr>
                <a:solidFill>
                  <a:schemeClr val="tx2"/>
                </a:solidFill>
                <a:latin typeface="Arial" pitchFamily="34" charset="0"/>
              </a:defRPr>
            </a:lvl3pPr>
            <a:lvl4pPr marL="1600200" indent="-228600" defTabSz="931863" eaLnBrk="0" hangingPunct="0">
              <a:defRPr>
                <a:solidFill>
                  <a:schemeClr val="tx2"/>
                </a:solidFill>
                <a:latin typeface="Arial" pitchFamily="34" charset="0"/>
              </a:defRPr>
            </a:lvl4pPr>
            <a:lvl5pPr marL="2057400" indent="-228600" defTabSz="931863" eaLnBrk="0" hangingPunct="0">
              <a:defRPr>
                <a:solidFill>
                  <a:schemeClr val="tx2"/>
                </a:solidFill>
                <a:latin typeface="Arial" pitchFamily="34" charset="0"/>
              </a:defRPr>
            </a:lvl5pPr>
            <a:lvl6pPr marL="2514600" indent="-228600" defTabSz="931863" eaLnBrk="0" fontAlgn="base" hangingPunct="0">
              <a:spcBef>
                <a:spcPct val="0"/>
              </a:spcBef>
              <a:spcAft>
                <a:spcPct val="0"/>
              </a:spcAft>
              <a:defRPr>
                <a:solidFill>
                  <a:schemeClr val="tx2"/>
                </a:solidFill>
                <a:latin typeface="Arial" pitchFamily="34" charset="0"/>
              </a:defRPr>
            </a:lvl6pPr>
            <a:lvl7pPr marL="2971800" indent="-228600" defTabSz="931863" eaLnBrk="0" fontAlgn="base" hangingPunct="0">
              <a:spcBef>
                <a:spcPct val="0"/>
              </a:spcBef>
              <a:spcAft>
                <a:spcPct val="0"/>
              </a:spcAft>
              <a:defRPr>
                <a:solidFill>
                  <a:schemeClr val="tx2"/>
                </a:solidFill>
                <a:latin typeface="Arial" pitchFamily="34" charset="0"/>
              </a:defRPr>
            </a:lvl7pPr>
            <a:lvl8pPr marL="3429000" indent="-228600" defTabSz="931863" eaLnBrk="0" fontAlgn="base" hangingPunct="0">
              <a:spcBef>
                <a:spcPct val="0"/>
              </a:spcBef>
              <a:spcAft>
                <a:spcPct val="0"/>
              </a:spcAft>
              <a:defRPr>
                <a:solidFill>
                  <a:schemeClr val="tx2"/>
                </a:solidFill>
                <a:latin typeface="Arial" pitchFamily="34" charset="0"/>
              </a:defRPr>
            </a:lvl8pPr>
            <a:lvl9pPr marL="3886200" indent="-228600" defTabSz="931863" eaLnBrk="0" fontAlgn="base" hangingPunct="0">
              <a:spcBef>
                <a:spcPct val="0"/>
              </a:spcBef>
              <a:spcAft>
                <a:spcPct val="0"/>
              </a:spcAft>
              <a:defRPr>
                <a:solidFill>
                  <a:schemeClr val="tx2"/>
                </a:solidFill>
                <a:latin typeface="Arial" pitchFamily="34" charset="0"/>
              </a:defRPr>
            </a:lvl9pPr>
          </a:lstStyle>
          <a:p>
            <a:pPr eaLnBrk="1" hangingPunct="1"/>
            <a:fld id="{BE4176E7-3F4B-45CC-853F-F6B89EAE7370}" type="slidenum">
              <a:rPr lang="en-US" smtClean="0">
                <a:solidFill>
                  <a:schemeClr val="tx1"/>
                </a:solidFill>
              </a:rPr>
              <a:pPr eaLnBrk="1" hangingPunct="1"/>
              <a:t>7</a:t>
            </a:fld>
            <a:endParaRPr lang="en-US"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i="1" u="sng" dirty="0" smtClean="0"/>
              <a:t>Guidelines for Assessing Learning Outcomes</a:t>
            </a:r>
            <a:r>
              <a:rPr lang="en-US" dirty="0" smtClean="0"/>
              <a:t> (See</a:t>
            </a:r>
            <a:r>
              <a:rPr lang="en-US" i="1" dirty="0" smtClean="0"/>
              <a:t> Student Learning Assessment, </a:t>
            </a:r>
            <a:r>
              <a:rPr lang="en-US" dirty="0" smtClean="0"/>
              <a:t>2003)</a:t>
            </a:r>
          </a:p>
          <a:p>
            <a:pPr>
              <a:defRPr/>
            </a:pPr>
            <a:r>
              <a:rPr lang="en-US" dirty="0" smtClean="0"/>
              <a:t>There are many ways to assess learning outcomes—student learning.  The characteristics of good evidence includes: a) both direct and indirect methods gathering data, and b) the appropriate use of quantitative and qualitative data.  It is also good to understand the fundamental concepts of formative assessment, summative assessment, and benchmarking.  It is good to have convergence from multiple sources and types of data when substantiating whether or not stated learning outcomes have been realized.</a:t>
            </a:r>
          </a:p>
          <a:p>
            <a:pPr>
              <a:defRPr/>
            </a:pPr>
            <a:r>
              <a:rPr lang="en-US" dirty="0" smtClean="0"/>
              <a:t> </a:t>
            </a:r>
          </a:p>
          <a:p>
            <a:pPr>
              <a:defRPr/>
            </a:pPr>
            <a:r>
              <a:rPr lang="en-US" dirty="0" smtClean="0"/>
              <a:t>The concepts of direct and indirect methods of evaluating student learning are often confused with each other and with quantitative and qualitative forms of information.  Each has its merits and drawbacks.</a:t>
            </a:r>
          </a:p>
          <a:p>
            <a:pPr>
              <a:defRPr/>
            </a:pPr>
            <a:r>
              <a:rPr lang="en-US" dirty="0" smtClean="0"/>
              <a:t> </a:t>
            </a:r>
          </a:p>
          <a:p>
            <a:pPr>
              <a:defRPr/>
            </a:pPr>
            <a:r>
              <a:rPr lang="en-US" b="1" dirty="0" smtClean="0"/>
              <a:t>Direct evidence</a:t>
            </a:r>
            <a:r>
              <a:rPr lang="en-US" dirty="0" smtClean="0"/>
              <a:t>—demonstrates actual learning, performance based work that is reflected in an evaluation of something the student has actually done or produced (e.g. homework, tests, papers, standardized tests, performances, products, etc.).</a:t>
            </a:r>
          </a:p>
          <a:p>
            <a:pPr>
              <a:defRPr/>
            </a:pPr>
            <a:r>
              <a:rPr lang="en-US" dirty="0" smtClean="0"/>
              <a:t> </a:t>
            </a:r>
          </a:p>
          <a:p>
            <a:pPr>
              <a:defRPr/>
            </a:pPr>
            <a:r>
              <a:rPr lang="en-US" b="1" dirty="0" smtClean="0"/>
              <a:t>Indirect evidence</a:t>
            </a:r>
            <a:r>
              <a:rPr lang="en-US" dirty="0" smtClean="0"/>
              <a:t>—non-performance based data that reveals characteristics associated with learning, but only implies that learning has occurred (</a:t>
            </a:r>
            <a:r>
              <a:rPr lang="en-US" dirty="0" err="1" smtClean="0"/>
              <a:t>e.g</a:t>
            </a:r>
            <a:r>
              <a:rPr lang="en-US" dirty="0" smtClean="0"/>
              <a:t> . self report survey data, senior survey data, alumni questionnaire data, job placement rates, satisfaction rates, etc.).</a:t>
            </a:r>
          </a:p>
          <a:p>
            <a:pPr>
              <a:defRPr/>
            </a:pPr>
            <a:endParaRPr lang="en-US" dirty="0" smtClean="0"/>
          </a:p>
          <a:p>
            <a:pPr>
              <a:defRPr/>
            </a:pPr>
            <a:r>
              <a:rPr lang="en-US" i="1" dirty="0" smtClean="0"/>
              <a:t>Questions to consider</a:t>
            </a:r>
            <a:r>
              <a:rPr lang="en-US" b="1" dirty="0" smtClean="0"/>
              <a:t>:</a:t>
            </a:r>
            <a:r>
              <a:rPr lang="en-US" dirty="0" smtClean="0"/>
              <a:t> How will each learning outcome be assessed; what evidence of student learning is most relevant for each learning outcome? What criteria will be used to evaluate this evidence? In other words, what constitutes student performance at an exceptional, acceptable, and unacceptable level?</a:t>
            </a:r>
          </a:p>
          <a:p>
            <a:pPr>
              <a:defRPr/>
            </a:pPr>
            <a:r>
              <a:rPr lang="en-US" dirty="0" smtClean="0"/>
              <a:t> </a:t>
            </a:r>
          </a:p>
          <a:p>
            <a:pPr>
              <a:defRPr/>
            </a:pPr>
            <a:r>
              <a:rPr lang="en-US" i="1" dirty="0" smtClean="0"/>
              <a:t>Tips</a:t>
            </a:r>
            <a:r>
              <a:rPr lang="en-US" b="1" dirty="0" smtClean="0"/>
              <a:t>:</a:t>
            </a:r>
            <a:r>
              <a:rPr lang="en-US" dirty="0" smtClean="0"/>
              <a:t> Develop a strategy to systematically and routinely collect, store, and retrieve assessment evidence pertaining to each learning outcome. Use multiple kinds of assessments for each learning outcome including: direct outcomes, such as outcome-related course assignments, exams, and capstone course projects, as well as indirect outcomes, such as employer, alumni and senior surveys. (See </a:t>
            </a:r>
            <a:r>
              <a:rPr lang="en-US" i="1" dirty="0" smtClean="0"/>
              <a:t>Student Learning Assessments</a:t>
            </a:r>
            <a:r>
              <a:rPr lang="en-US" dirty="0" smtClean="0"/>
              <a:t>, 2003; </a:t>
            </a:r>
            <a:r>
              <a:rPr lang="en-US" i="1" dirty="0" smtClean="0"/>
              <a:t>Levels of Assessment</a:t>
            </a:r>
            <a:r>
              <a:rPr lang="en-US" dirty="0" smtClean="0"/>
              <a:t>, 2005; </a:t>
            </a:r>
            <a:r>
              <a:rPr lang="en-US" i="1" dirty="0" smtClean="0"/>
              <a:t>Taking Responsibility</a:t>
            </a:r>
            <a:r>
              <a:rPr lang="en-US" dirty="0" smtClean="0"/>
              <a:t>, 2004,) </a:t>
            </a:r>
          </a:p>
          <a:p>
            <a:pPr>
              <a:defRPr/>
            </a:pPr>
            <a:endParaRPr lang="en-US" dirty="0" smtClean="0"/>
          </a:p>
          <a:p>
            <a:pPr>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2"/>
                </a:solidFill>
                <a:latin typeface="Arial" pitchFamily="34" charset="0"/>
              </a:defRPr>
            </a:lvl1pPr>
            <a:lvl2pPr marL="742950" indent="-285750" defTabSz="931863" eaLnBrk="0" hangingPunct="0">
              <a:defRPr>
                <a:solidFill>
                  <a:schemeClr val="tx2"/>
                </a:solidFill>
                <a:latin typeface="Arial" pitchFamily="34" charset="0"/>
              </a:defRPr>
            </a:lvl2pPr>
            <a:lvl3pPr marL="1143000" indent="-228600" defTabSz="931863" eaLnBrk="0" hangingPunct="0">
              <a:defRPr>
                <a:solidFill>
                  <a:schemeClr val="tx2"/>
                </a:solidFill>
                <a:latin typeface="Arial" pitchFamily="34" charset="0"/>
              </a:defRPr>
            </a:lvl3pPr>
            <a:lvl4pPr marL="1600200" indent="-228600" defTabSz="931863" eaLnBrk="0" hangingPunct="0">
              <a:defRPr>
                <a:solidFill>
                  <a:schemeClr val="tx2"/>
                </a:solidFill>
                <a:latin typeface="Arial" pitchFamily="34" charset="0"/>
              </a:defRPr>
            </a:lvl4pPr>
            <a:lvl5pPr marL="2057400" indent="-228600" defTabSz="931863" eaLnBrk="0" hangingPunct="0">
              <a:defRPr>
                <a:solidFill>
                  <a:schemeClr val="tx2"/>
                </a:solidFill>
                <a:latin typeface="Arial" pitchFamily="34" charset="0"/>
              </a:defRPr>
            </a:lvl5pPr>
            <a:lvl6pPr marL="2514600" indent="-228600" defTabSz="931863" eaLnBrk="0" fontAlgn="base" hangingPunct="0">
              <a:spcBef>
                <a:spcPct val="0"/>
              </a:spcBef>
              <a:spcAft>
                <a:spcPct val="0"/>
              </a:spcAft>
              <a:defRPr>
                <a:solidFill>
                  <a:schemeClr val="tx2"/>
                </a:solidFill>
                <a:latin typeface="Arial" pitchFamily="34" charset="0"/>
              </a:defRPr>
            </a:lvl6pPr>
            <a:lvl7pPr marL="2971800" indent="-228600" defTabSz="931863" eaLnBrk="0" fontAlgn="base" hangingPunct="0">
              <a:spcBef>
                <a:spcPct val="0"/>
              </a:spcBef>
              <a:spcAft>
                <a:spcPct val="0"/>
              </a:spcAft>
              <a:defRPr>
                <a:solidFill>
                  <a:schemeClr val="tx2"/>
                </a:solidFill>
                <a:latin typeface="Arial" pitchFamily="34" charset="0"/>
              </a:defRPr>
            </a:lvl7pPr>
            <a:lvl8pPr marL="3429000" indent="-228600" defTabSz="931863" eaLnBrk="0" fontAlgn="base" hangingPunct="0">
              <a:spcBef>
                <a:spcPct val="0"/>
              </a:spcBef>
              <a:spcAft>
                <a:spcPct val="0"/>
              </a:spcAft>
              <a:defRPr>
                <a:solidFill>
                  <a:schemeClr val="tx2"/>
                </a:solidFill>
                <a:latin typeface="Arial" pitchFamily="34" charset="0"/>
              </a:defRPr>
            </a:lvl8pPr>
            <a:lvl9pPr marL="3886200" indent="-228600" defTabSz="931863" eaLnBrk="0" fontAlgn="base" hangingPunct="0">
              <a:spcBef>
                <a:spcPct val="0"/>
              </a:spcBef>
              <a:spcAft>
                <a:spcPct val="0"/>
              </a:spcAft>
              <a:defRPr>
                <a:solidFill>
                  <a:schemeClr val="tx2"/>
                </a:solidFill>
                <a:latin typeface="Arial" pitchFamily="34" charset="0"/>
              </a:defRPr>
            </a:lvl9pPr>
          </a:lstStyle>
          <a:p>
            <a:pPr eaLnBrk="1" hangingPunct="1"/>
            <a:fld id="{07B673BD-0F70-4BD2-910E-53C77EA7DA8A}" type="slidenum">
              <a:rPr lang="en-US" smtClean="0">
                <a:solidFill>
                  <a:schemeClr val="tx1"/>
                </a:solidFill>
              </a:rPr>
              <a:pPr eaLnBrk="1" hangingPunct="1"/>
              <a:t>8</a:t>
            </a:fld>
            <a:endParaRPr lang="en-US"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C1BE8-4B43-45E4-B65D-0C71B742209A}" type="slidenum">
              <a:rPr lang="en-US" smtClean="0"/>
              <a:pPr/>
              <a:t>9</a:t>
            </a:fld>
            <a:endParaRPr lang="en-US" dirty="0"/>
          </a:p>
        </p:txBody>
      </p:sp>
    </p:spTree>
    <p:extLst>
      <p:ext uri="{BB962C8B-B14F-4D97-AF65-F5344CB8AC3E}">
        <p14:creationId xmlns:p14="http://schemas.microsoft.com/office/powerpoint/2010/main" val="107639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i="1" u="sng" dirty="0" smtClean="0"/>
              <a:t>Faculty Support</a:t>
            </a:r>
            <a:endParaRPr lang="en-US" dirty="0" smtClean="0"/>
          </a:p>
          <a:p>
            <a:pPr>
              <a:defRPr/>
            </a:pPr>
            <a:r>
              <a:rPr lang="en-US" dirty="0" smtClean="0"/>
              <a:t>Many faculty are well on board with learning outcomes and assessment, however some feel that assessment, especially the kind that satisfies external accrediting bodies or other stakeholders external to the classroom is someone else’s job.  They feel overworked, stressed, lacking the capacity for anything else to be put on their backs.  Some honestly wonder what all the fuss is about and why giving grades isn’t sufficient.  Others wonder what the use is.  What difference does it really make anyway?</a:t>
            </a:r>
          </a:p>
          <a:p>
            <a:pPr>
              <a:defRPr/>
            </a:pPr>
            <a:r>
              <a:rPr lang="en-US" dirty="0" smtClean="0"/>
              <a:t>The art is convincing faculty who struggle with learning assessment that well structured and targeted assessment embedded in their pedagogy once established makes everything seamlessly integrated into the status quo—not a painful add on.  </a:t>
            </a:r>
          </a:p>
          <a:p>
            <a:pPr>
              <a:defRPr/>
            </a:pPr>
            <a:r>
              <a:rPr lang="en-US" dirty="0" smtClean="0"/>
              <a:t> </a:t>
            </a:r>
          </a:p>
          <a:p>
            <a:pPr>
              <a:defRPr/>
            </a:pPr>
            <a:r>
              <a:rPr lang="en-US" i="1" u="sng" dirty="0" smtClean="0"/>
              <a:t>Evidence</a:t>
            </a:r>
            <a:endParaRPr lang="en-US" dirty="0" smtClean="0"/>
          </a:p>
          <a:p>
            <a:pPr>
              <a:defRPr/>
            </a:pPr>
            <a:r>
              <a:rPr lang="en-US" dirty="0" smtClean="0"/>
              <a:t>Being able to adequately present evidence that intended learning outcomes have been achieved as demonstrated by students requires both direct and indirect evidence.  Self reported assessments of learning collected via survey research have some value, but targeted performance based portfolios or standardized tests can take things to a higher level in outcome fulfillment validation.  However, indirect survey based evidence is some aspects is the low hanging fruit at many institutions as they struggle in many disciplines in producing direct performance-based evidence.  Commercial standardized tests are expensive have content limitations in the linkage to specified program goals in many disciplines and institutions.  Indirect evidence of student learning can be handled for the most part at an institutional level; however the delivery of direct evidence is dependent upon the faculty at the discipline level.  Developing a deepened culture of evidence takes years to establish and is an ongoing quest.</a:t>
            </a:r>
          </a:p>
          <a:p>
            <a:pPr>
              <a:defRPr/>
            </a:pPr>
            <a:endParaRPr lang="en-US" dirty="0" smtClean="0"/>
          </a:p>
          <a:p>
            <a:pPr>
              <a:defRPr/>
            </a:pPr>
            <a:r>
              <a:rPr lang="en-US" i="1" u="sng" dirty="0" smtClean="0"/>
              <a:t>Closing the Loop</a:t>
            </a:r>
            <a:endParaRPr lang="en-US" dirty="0" smtClean="0"/>
          </a:p>
          <a:p>
            <a:pPr>
              <a:defRPr/>
            </a:pPr>
            <a:r>
              <a:rPr lang="en-US" dirty="0" smtClean="0"/>
              <a:t>A commitment to the assessment of student learning requires a parallel commitment to ensuring its use.  Perhaps the most difficult part of assessing student learning is the process of effecting change in teaching and learning as a result of information gained through assessment practices.  It is pointless simply to only “do assessment”; the results of assessment activities should come full circle to have a direct impact on teaching and learning and the institution’s strategic plan to fulfill its mission (</a:t>
            </a:r>
            <a:r>
              <a:rPr lang="en-US" i="1" dirty="0" smtClean="0"/>
              <a:t>See Student Learning Assessment, 2003</a:t>
            </a:r>
            <a:r>
              <a:rPr lang="en-US" dirty="0" smtClean="0"/>
              <a:t>).</a:t>
            </a:r>
          </a:p>
          <a:p>
            <a:pPr>
              <a:defRPr/>
            </a:pPr>
            <a:r>
              <a:rPr lang="en-US" dirty="0" smtClean="0"/>
              <a:t> </a:t>
            </a:r>
          </a:p>
          <a:p>
            <a:pPr>
              <a:defRPr/>
            </a:pPr>
            <a:r>
              <a:rPr lang="en-US" dirty="0" smtClean="0"/>
              <a:t>Changes in programmatic curricula as a result of assessment data do not happen automatically, as many can attest.  However, if plans at the department level outline specific procedures for examining assessment results and implementing curricular revision, those changes are more likely to occur.  Assessment results need to be shared and discussed by key stakeholders to develop hypotheses for resulting outcomes and recommendations for subsequent actions to be taken in the spirit of improved teaching and learning.</a:t>
            </a: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2"/>
                </a:solidFill>
                <a:latin typeface="Arial" pitchFamily="34" charset="0"/>
              </a:defRPr>
            </a:lvl1pPr>
            <a:lvl2pPr marL="742950" indent="-285750" defTabSz="931863" eaLnBrk="0" hangingPunct="0">
              <a:defRPr>
                <a:solidFill>
                  <a:schemeClr val="tx2"/>
                </a:solidFill>
                <a:latin typeface="Arial" pitchFamily="34" charset="0"/>
              </a:defRPr>
            </a:lvl2pPr>
            <a:lvl3pPr marL="1143000" indent="-228600" defTabSz="931863" eaLnBrk="0" hangingPunct="0">
              <a:defRPr>
                <a:solidFill>
                  <a:schemeClr val="tx2"/>
                </a:solidFill>
                <a:latin typeface="Arial" pitchFamily="34" charset="0"/>
              </a:defRPr>
            </a:lvl3pPr>
            <a:lvl4pPr marL="1600200" indent="-228600" defTabSz="931863" eaLnBrk="0" hangingPunct="0">
              <a:defRPr>
                <a:solidFill>
                  <a:schemeClr val="tx2"/>
                </a:solidFill>
                <a:latin typeface="Arial" pitchFamily="34" charset="0"/>
              </a:defRPr>
            </a:lvl4pPr>
            <a:lvl5pPr marL="2057400" indent="-228600" defTabSz="931863" eaLnBrk="0" hangingPunct="0">
              <a:defRPr>
                <a:solidFill>
                  <a:schemeClr val="tx2"/>
                </a:solidFill>
                <a:latin typeface="Arial" pitchFamily="34" charset="0"/>
              </a:defRPr>
            </a:lvl5pPr>
            <a:lvl6pPr marL="2514600" indent="-228600" defTabSz="931863" eaLnBrk="0" fontAlgn="base" hangingPunct="0">
              <a:spcBef>
                <a:spcPct val="0"/>
              </a:spcBef>
              <a:spcAft>
                <a:spcPct val="0"/>
              </a:spcAft>
              <a:defRPr>
                <a:solidFill>
                  <a:schemeClr val="tx2"/>
                </a:solidFill>
                <a:latin typeface="Arial" pitchFamily="34" charset="0"/>
              </a:defRPr>
            </a:lvl6pPr>
            <a:lvl7pPr marL="2971800" indent="-228600" defTabSz="931863" eaLnBrk="0" fontAlgn="base" hangingPunct="0">
              <a:spcBef>
                <a:spcPct val="0"/>
              </a:spcBef>
              <a:spcAft>
                <a:spcPct val="0"/>
              </a:spcAft>
              <a:defRPr>
                <a:solidFill>
                  <a:schemeClr val="tx2"/>
                </a:solidFill>
                <a:latin typeface="Arial" pitchFamily="34" charset="0"/>
              </a:defRPr>
            </a:lvl7pPr>
            <a:lvl8pPr marL="3429000" indent="-228600" defTabSz="931863" eaLnBrk="0" fontAlgn="base" hangingPunct="0">
              <a:spcBef>
                <a:spcPct val="0"/>
              </a:spcBef>
              <a:spcAft>
                <a:spcPct val="0"/>
              </a:spcAft>
              <a:defRPr>
                <a:solidFill>
                  <a:schemeClr val="tx2"/>
                </a:solidFill>
                <a:latin typeface="Arial" pitchFamily="34" charset="0"/>
              </a:defRPr>
            </a:lvl8pPr>
            <a:lvl9pPr marL="3886200" indent="-228600" defTabSz="931863" eaLnBrk="0" fontAlgn="base" hangingPunct="0">
              <a:spcBef>
                <a:spcPct val="0"/>
              </a:spcBef>
              <a:spcAft>
                <a:spcPct val="0"/>
              </a:spcAft>
              <a:defRPr>
                <a:solidFill>
                  <a:schemeClr val="tx2"/>
                </a:solidFill>
                <a:latin typeface="Arial" pitchFamily="34" charset="0"/>
              </a:defRPr>
            </a:lvl9pPr>
          </a:lstStyle>
          <a:p>
            <a:pPr eaLnBrk="1" hangingPunct="1"/>
            <a:fld id="{44949F9B-F340-4CA4-B05C-829A5A1B901C}" type="slidenum">
              <a:rPr lang="en-US" smtClean="0">
                <a:solidFill>
                  <a:schemeClr val="tx1"/>
                </a:solidFill>
              </a:rPr>
              <a:pPr eaLnBrk="1" hangingPunct="1"/>
              <a:t>12</a:t>
            </a:fld>
            <a:endParaRPr lang="en-US" dirty="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371600"/>
            <a:ext cx="7772400" cy="1143000"/>
          </a:xfr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219200" y="2667000"/>
            <a:ext cx="6400800" cy="1752600"/>
          </a:xfrm>
        </p:spPr>
        <p:txBody>
          <a:bodyPr/>
          <a:lstStyle>
            <a:lvl1pPr marL="0" indent="0" algn="ctr">
              <a:buFontTx/>
              <a:buNone/>
              <a:defRPr/>
            </a:lvl1pPr>
          </a:lstStyle>
          <a:p>
            <a:pPr lvl="0"/>
            <a:r>
              <a:rPr lang="en-US" noProof="0" smtClean="0"/>
              <a:t>Click to edit Master subtitle style</a:t>
            </a:r>
          </a:p>
        </p:txBody>
      </p:sp>
      <p:sp>
        <p:nvSpPr>
          <p:cNvPr id="6148" name="Rectangle 4"/>
          <p:cNvSpPr>
            <a:spLocks noGrp="1" noChangeArrowheads="1"/>
          </p:cNvSpPr>
          <p:nvPr>
            <p:ph type="dt" sz="half" idx="2"/>
          </p:nvPr>
        </p:nvSpPr>
        <p:spPr>
          <a:xfrm>
            <a:off x="1447800" y="5867400"/>
            <a:ext cx="1905000" cy="457200"/>
          </a:xfrm>
        </p:spPr>
        <p:txBody>
          <a:bodyPr/>
          <a:lstStyle>
            <a:lvl1pPr>
              <a:defRPr/>
            </a:lvl1pPr>
          </a:lstStyle>
          <a:p>
            <a:endParaRPr lang="en-US" dirty="0"/>
          </a:p>
        </p:txBody>
      </p:sp>
      <p:sp>
        <p:nvSpPr>
          <p:cNvPr id="6150" name="Rectangle 6"/>
          <p:cNvSpPr>
            <a:spLocks noGrp="1" noChangeArrowheads="1"/>
          </p:cNvSpPr>
          <p:nvPr>
            <p:ph type="sldNum" sz="quarter" idx="4"/>
          </p:nvPr>
        </p:nvSpPr>
        <p:spPr>
          <a:xfrm>
            <a:off x="3619500" y="5943600"/>
            <a:ext cx="1905000" cy="457200"/>
          </a:xfrm>
        </p:spPr>
        <p:txBody>
          <a:bodyPr/>
          <a:lstStyle>
            <a:lvl1pPr algn="ctr">
              <a:defRPr/>
            </a:lvl1pPr>
          </a:lstStyle>
          <a:p>
            <a:fld id="{2693BE17-6E04-409D-B03C-73EA3FEBAD8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4BF8B8-C50F-4643-BF9F-497A64612FF1}" type="slidenum">
              <a:rPr lang="en-US"/>
              <a:pPr/>
              <a:t>‹#›</a:t>
            </a:fld>
            <a:endParaRPr lang="en-US" dirty="0"/>
          </a:p>
        </p:txBody>
      </p:sp>
    </p:spTree>
    <p:extLst>
      <p:ext uri="{BB962C8B-B14F-4D97-AF65-F5344CB8AC3E}">
        <p14:creationId xmlns:p14="http://schemas.microsoft.com/office/powerpoint/2010/main" val="320574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81AD2E9-1926-4894-A5D8-C591A136509B}" type="slidenum">
              <a:rPr lang="en-US"/>
              <a:pPr/>
              <a:t>‹#›</a:t>
            </a:fld>
            <a:endParaRPr lang="en-US" dirty="0"/>
          </a:p>
        </p:txBody>
      </p:sp>
    </p:spTree>
    <p:extLst>
      <p:ext uri="{BB962C8B-B14F-4D97-AF65-F5344CB8AC3E}">
        <p14:creationId xmlns:p14="http://schemas.microsoft.com/office/powerpoint/2010/main" val="418240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DB7AF1-2BAC-447C-B737-A3A23C3E2CA1}" type="slidenum">
              <a:rPr lang="en-US"/>
              <a:pPr/>
              <a:t>‹#›</a:t>
            </a:fld>
            <a:endParaRPr lang="en-US" dirty="0"/>
          </a:p>
        </p:txBody>
      </p:sp>
    </p:spTree>
    <p:extLst>
      <p:ext uri="{BB962C8B-B14F-4D97-AF65-F5344CB8AC3E}">
        <p14:creationId xmlns:p14="http://schemas.microsoft.com/office/powerpoint/2010/main" val="244987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14ACFD-9BD4-437E-882D-B0D465C3843F}" type="slidenum">
              <a:rPr lang="en-US"/>
              <a:pPr/>
              <a:t>‹#›</a:t>
            </a:fld>
            <a:endParaRPr lang="en-US" dirty="0"/>
          </a:p>
        </p:txBody>
      </p:sp>
    </p:spTree>
    <p:extLst>
      <p:ext uri="{BB962C8B-B14F-4D97-AF65-F5344CB8AC3E}">
        <p14:creationId xmlns:p14="http://schemas.microsoft.com/office/powerpoint/2010/main" val="74889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EA3C753-512B-4259-9358-7D44320C2D3D}" type="slidenum">
              <a:rPr lang="en-US"/>
              <a:pPr/>
              <a:t>‹#›</a:t>
            </a:fld>
            <a:endParaRPr lang="en-US" dirty="0"/>
          </a:p>
        </p:txBody>
      </p:sp>
    </p:spTree>
    <p:extLst>
      <p:ext uri="{BB962C8B-B14F-4D97-AF65-F5344CB8AC3E}">
        <p14:creationId xmlns:p14="http://schemas.microsoft.com/office/powerpoint/2010/main" val="296688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75F5FCC-8CFC-43F9-A6C1-5E8DDD3CFA75}" type="slidenum">
              <a:rPr lang="en-US"/>
              <a:pPr/>
              <a:t>‹#›</a:t>
            </a:fld>
            <a:endParaRPr lang="en-US" dirty="0"/>
          </a:p>
        </p:txBody>
      </p:sp>
    </p:spTree>
    <p:extLst>
      <p:ext uri="{BB962C8B-B14F-4D97-AF65-F5344CB8AC3E}">
        <p14:creationId xmlns:p14="http://schemas.microsoft.com/office/powerpoint/2010/main" val="401289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87D7ADF-FCC8-4BA5-AF5B-AA490578AF38}" type="slidenum">
              <a:rPr lang="en-US"/>
              <a:pPr/>
              <a:t>‹#›</a:t>
            </a:fld>
            <a:endParaRPr lang="en-US" dirty="0"/>
          </a:p>
        </p:txBody>
      </p:sp>
    </p:spTree>
    <p:extLst>
      <p:ext uri="{BB962C8B-B14F-4D97-AF65-F5344CB8AC3E}">
        <p14:creationId xmlns:p14="http://schemas.microsoft.com/office/powerpoint/2010/main" val="375784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300CF7B-0095-40BD-B827-06F9DBF45370}" type="slidenum">
              <a:rPr lang="en-US"/>
              <a:pPr/>
              <a:t>‹#›</a:t>
            </a:fld>
            <a:endParaRPr lang="en-US" dirty="0"/>
          </a:p>
        </p:txBody>
      </p:sp>
    </p:spTree>
    <p:extLst>
      <p:ext uri="{BB962C8B-B14F-4D97-AF65-F5344CB8AC3E}">
        <p14:creationId xmlns:p14="http://schemas.microsoft.com/office/powerpoint/2010/main" val="9797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21348FC-ADD0-402A-95CE-0C0073A68986}" type="slidenum">
              <a:rPr lang="en-US"/>
              <a:pPr/>
              <a:t>‹#›</a:t>
            </a:fld>
            <a:endParaRPr lang="en-US" dirty="0"/>
          </a:p>
        </p:txBody>
      </p:sp>
    </p:spTree>
    <p:extLst>
      <p:ext uri="{BB962C8B-B14F-4D97-AF65-F5344CB8AC3E}">
        <p14:creationId xmlns:p14="http://schemas.microsoft.com/office/powerpoint/2010/main" val="18376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C6A9DAC-4B96-4E33-A126-320B9390A498}" type="slidenum">
              <a:rPr lang="en-US"/>
              <a:pPr/>
              <a:t>‹#›</a:t>
            </a:fld>
            <a:endParaRPr lang="en-US" dirty="0"/>
          </a:p>
        </p:txBody>
      </p:sp>
    </p:spTree>
    <p:extLst>
      <p:ext uri="{BB962C8B-B14F-4D97-AF65-F5344CB8AC3E}">
        <p14:creationId xmlns:p14="http://schemas.microsoft.com/office/powerpoint/2010/main" val="18802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438400"/>
            <a:ext cx="7772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019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CD816CF3-5DAE-4527-B300-011E1CDB049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32" charset="-128"/>
        </a:defRPr>
      </a:lvl2pPr>
      <a:lvl3pPr algn="ctr" rtl="0" eaLnBrk="1" fontAlgn="base" hangingPunct="1">
        <a:spcBef>
          <a:spcPct val="0"/>
        </a:spcBef>
        <a:spcAft>
          <a:spcPct val="0"/>
        </a:spcAft>
        <a:defRPr sz="4400">
          <a:solidFill>
            <a:schemeClr val="tx2"/>
          </a:solidFill>
          <a:latin typeface="Arial" charset="0"/>
          <a:ea typeface="ＭＳ Ｐゴシック" pitchFamily="-32" charset="-128"/>
        </a:defRPr>
      </a:lvl3pPr>
      <a:lvl4pPr algn="ctr" rtl="0" eaLnBrk="1" fontAlgn="base" hangingPunct="1">
        <a:spcBef>
          <a:spcPct val="0"/>
        </a:spcBef>
        <a:spcAft>
          <a:spcPct val="0"/>
        </a:spcAft>
        <a:defRPr sz="4400">
          <a:solidFill>
            <a:schemeClr val="tx2"/>
          </a:solidFill>
          <a:latin typeface="Arial" charset="0"/>
          <a:ea typeface="ＭＳ Ｐゴシック" pitchFamily="-32" charset="-128"/>
        </a:defRPr>
      </a:lvl4pPr>
      <a:lvl5pPr algn="ctr" rtl="0" eaLnBrk="1" fontAlgn="base" hangingPunct="1">
        <a:spcBef>
          <a:spcPct val="0"/>
        </a:spcBef>
        <a:spcAft>
          <a:spcPct val="0"/>
        </a:spcAft>
        <a:defRPr sz="4400">
          <a:solidFill>
            <a:schemeClr val="tx2"/>
          </a:solidFill>
          <a:latin typeface="Arial" charset="0"/>
          <a:ea typeface="ＭＳ Ｐゴシック" pitchFamily="-3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3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3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3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7.xml"/><Relationship Id="rId7" Type="http://schemas.openxmlformats.org/officeDocument/2006/relationships/slide" Target="slide25.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17.xml"/><Relationship Id="rId5" Type="http://schemas.openxmlformats.org/officeDocument/2006/relationships/slide" Target="slide24.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byuctl#p/u/0/-oy6ztc1kq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upload.wikimedia.org/wikipedia/en/f/f3/NCACS_logo.png" TargetMode="External"/><Relationship Id="rId13"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8.png"/><Relationship Id="rId12" Type="http://schemas.openxmlformats.org/officeDocument/2006/relationships/hyperlink" Target="http://upload.wikimedia.org/wikipedia/en/5/59/SACS_logo.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upload.wikimedia.org/wikipedia/en/9/92/NEASC_logo.png" TargetMode="External"/><Relationship Id="rId11" Type="http://schemas.openxmlformats.org/officeDocument/2006/relationships/image" Target="../media/image10.jpeg"/><Relationship Id="rId5" Type="http://schemas.openxmlformats.org/officeDocument/2006/relationships/image" Target="../media/image7.gif"/><Relationship Id="rId15" Type="http://schemas.openxmlformats.org/officeDocument/2006/relationships/image" Target="../media/image12.png"/><Relationship Id="rId10" Type="http://schemas.openxmlformats.org/officeDocument/2006/relationships/hyperlink" Target="http://upload.wikimedia.org/wikipedia/en/f/f6/WASC_logo.jpg" TargetMode="External"/><Relationship Id="rId4" Type="http://schemas.openxmlformats.org/officeDocument/2006/relationships/hyperlink" Target="http://www.msche.org/" TargetMode="External"/><Relationship Id="rId9" Type="http://schemas.openxmlformats.org/officeDocument/2006/relationships/image" Target="../media/image9.png"/><Relationship Id="rId14" Type="http://schemas.openxmlformats.org/officeDocument/2006/relationships/hyperlink" Target="http://en.wikipedia.org/wiki/File:NWAC_logo.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47800"/>
            <a:ext cx="7772400" cy="1219200"/>
          </a:xfrm>
        </p:spPr>
        <p:txBody>
          <a:bodyPr/>
          <a:lstStyle/>
          <a:p>
            <a:r>
              <a:rPr lang="en-US" sz="4000" dirty="0" smtClean="0"/>
              <a:t>Learning Outcomes Made Easy</a:t>
            </a:r>
            <a:r>
              <a:rPr lang="en-US" dirty="0" smtClean="0"/>
              <a:t/>
            </a:r>
            <a:br>
              <a:rPr lang="en-US" dirty="0" smtClean="0"/>
            </a:br>
            <a:r>
              <a:rPr lang="en-US" dirty="0" smtClean="0"/>
              <a:t>Using the Best Tools</a:t>
            </a:r>
            <a:endParaRPr lang="en-US" dirty="0"/>
          </a:p>
        </p:txBody>
      </p:sp>
      <p:sp>
        <p:nvSpPr>
          <p:cNvPr id="2" name="Subtitle 1"/>
          <p:cNvSpPr>
            <a:spLocks noGrp="1"/>
          </p:cNvSpPr>
          <p:nvPr>
            <p:ph type="subTitle" idx="1"/>
          </p:nvPr>
        </p:nvSpPr>
        <p:spPr>
          <a:xfrm>
            <a:off x="1143000" y="2895600"/>
            <a:ext cx="6400800" cy="1752600"/>
          </a:xfrm>
        </p:spPr>
        <p:txBody>
          <a:bodyPr/>
          <a:lstStyle/>
          <a:p>
            <a:r>
              <a:rPr lang="en-US" sz="2400" dirty="0" smtClean="0"/>
              <a:t>Jeffrey D. Keith, Ph.D.</a:t>
            </a:r>
          </a:p>
          <a:p>
            <a:r>
              <a:rPr lang="en-US" sz="2400" dirty="0" smtClean="0"/>
              <a:t>J. Kelly Flanagan, Ph.D.</a:t>
            </a:r>
          </a:p>
          <a:p>
            <a:r>
              <a:rPr lang="en-US" sz="2400" dirty="0" smtClean="0"/>
              <a:t>Russell T. </a:t>
            </a:r>
            <a:r>
              <a:rPr lang="en-US" sz="2400" dirty="0" err="1" smtClean="0"/>
              <a:t>Osguthorpe</a:t>
            </a:r>
            <a:r>
              <a:rPr lang="en-US" sz="2400" dirty="0" smtClean="0"/>
              <a:t>, Ph.D.</a:t>
            </a:r>
          </a:p>
          <a:p>
            <a:r>
              <a:rPr lang="en-US" sz="2400" dirty="0" smtClean="0"/>
              <a:t>Danny R. Olsen, Ph.D.</a:t>
            </a:r>
          </a:p>
          <a:p>
            <a:r>
              <a:rPr lang="en-US" sz="2400" dirty="0" smtClean="0"/>
              <a:t>Tom Mallory</a:t>
            </a:r>
          </a:p>
          <a:p>
            <a:r>
              <a:rPr lang="en-US" sz="2400" dirty="0" smtClean="0"/>
              <a:t>Jeff Fox, Ph.D.</a:t>
            </a:r>
          </a:p>
          <a:p>
            <a:endParaRPr lang="en-US" sz="1400" dirty="0"/>
          </a:p>
          <a:p>
            <a:r>
              <a:rPr lang="en-US" sz="2400" dirty="0" smtClean="0"/>
              <a:t>Brigham Young University, Provo UT</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1143000"/>
          </a:xfrm>
        </p:spPr>
        <p:txBody>
          <a:bodyPr/>
          <a:lstStyle/>
          <a:p>
            <a:r>
              <a:rPr lang="en-US" sz="3200" dirty="0" smtClean="0">
                <a:solidFill>
                  <a:srgbClr val="00B0F0"/>
                </a:solidFill>
              </a:rPr>
              <a:t>University Goal Awareness</a:t>
            </a:r>
            <a:br>
              <a:rPr lang="en-US" sz="3200" dirty="0" smtClean="0">
                <a:solidFill>
                  <a:srgbClr val="00B0F0"/>
                </a:solidFill>
              </a:rPr>
            </a:br>
            <a:r>
              <a:rPr lang="en-US" sz="2000" dirty="0" smtClean="0">
                <a:solidFill>
                  <a:srgbClr val="002060"/>
                </a:solidFill>
              </a:rPr>
              <a:t>To Publish Course Level Learning Outcomes by August 31, 2011</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078701"/>
              </p:ext>
            </p:extLst>
          </p:nvPr>
        </p:nvGraphicFramePr>
        <p:xfrm>
          <a:off x="685800" y="2133600"/>
          <a:ext cx="7772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5DB7AF1-2BAC-447C-B737-A3A23C3E2CA1}" type="slidenum">
              <a:rPr lang="en-US" smtClean="0"/>
              <a:pPr/>
              <a:t>10</a:t>
            </a:fld>
            <a:endParaRPr lang="en-US" dirty="0"/>
          </a:p>
        </p:txBody>
      </p:sp>
    </p:spTree>
    <p:extLst>
      <p:ext uri="{BB962C8B-B14F-4D97-AF65-F5344CB8AC3E}">
        <p14:creationId xmlns:p14="http://schemas.microsoft.com/office/powerpoint/2010/main" val="211572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p:spPr>
        <p:txBody>
          <a:bodyPr/>
          <a:lstStyle/>
          <a:p>
            <a:r>
              <a:rPr lang="en-US" sz="3200" dirty="0" smtClean="0">
                <a:solidFill>
                  <a:srgbClr val="00B0F0"/>
                </a:solidFill>
              </a:rPr>
              <a:t>Published, Mapped Course Outcomes</a:t>
            </a:r>
            <a:endParaRPr lang="en-US" sz="3200"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463362"/>
              </p:ext>
            </p:extLst>
          </p:nvPr>
        </p:nvGraphicFramePr>
        <p:xfrm>
          <a:off x="685800" y="1905000"/>
          <a:ext cx="7772400" cy="388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5715000" y="3048000"/>
            <a:ext cx="1676400" cy="1371600"/>
          </a:xfrm>
          <a:prstGeom prst="line">
            <a:avLst/>
          </a:prstGeom>
          <a:solidFill>
            <a:schemeClr val="accent1"/>
          </a:solidFill>
          <a:ln w="50800"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667000" y="5867400"/>
            <a:ext cx="5562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667000" y="5878742"/>
            <a:ext cx="5562600" cy="338554"/>
          </a:xfrm>
          <a:prstGeom prst="rect">
            <a:avLst/>
          </a:prstGeom>
          <a:noFill/>
        </p:spPr>
        <p:txBody>
          <a:bodyPr wrap="square" rtlCol="0">
            <a:spAutoFit/>
          </a:bodyPr>
          <a:lstStyle/>
          <a:p>
            <a:pPr algn="ctr"/>
            <a:r>
              <a:rPr lang="en-US" sz="1600" dirty="0" smtClean="0"/>
              <a:t>2011</a:t>
            </a:r>
            <a:endParaRPr lang="en-US" sz="1600" dirty="0"/>
          </a:p>
        </p:txBody>
      </p:sp>
      <p:sp>
        <p:nvSpPr>
          <p:cNvPr id="17" name="Slide Number Placeholder 16"/>
          <p:cNvSpPr>
            <a:spLocks noGrp="1"/>
          </p:cNvSpPr>
          <p:nvPr>
            <p:ph type="sldNum" sz="quarter" idx="12"/>
          </p:nvPr>
        </p:nvSpPr>
        <p:spPr/>
        <p:txBody>
          <a:bodyPr/>
          <a:lstStyle/>
          <a:p>
            <a:fld id="{D5DB7AF1-2BAC-447C-B737-A3A23C3E2CA1}" type="slidenum">
              <a:rPr lang="en-US" smtClean="0"/>
              <a:pPr/>
              <a:t>11</a:t>
            </a:fld>
            <a:endParaRPr lang="en-US" dirty="0"/>
          </a:p>
        </p:txBody>
      </p:sp>
    </p:spTree>
    <p:extLst>
      <p:ext uri="{BB962C8B-B14F-4D97-AF65-F5344CB8AC3E}">
        <p14:creationId xmlns:p14="http://schemas.microsoft.com/office/powerpoint/2010/main" val="371310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BBBA8373-75E5-4294-9A90-C10D877F8144}" type="slidenum">
              <a:rPr lang="en-US" smtClean="0">
                <a:solidFill>
                  <a:schemeClr val="tx1"/>
                </a:solidFill>
              </a:rPr>
              <a:pPr eaLnBrk="1" hangingPunct="1"/>
              <a:t>12</a:t>
            </a:fld>
            <a:endParaRPr lang="en-US" smtClean="0">
              <a:solidFill>
                <a:schemeClr val="tx1"/>
              </a:solidFill>
            </a:endParaRPr>
          </a:p>
        </p:txBody>
      </p:sp>
      <p:sp>
        <p:nvSpPr>
          <p:cNvPr id="9219" name="Rectangle 2"/>
          <p:cNvSpPr>
            <a:spLocks noGrp="1" noChangeArrowheads="1"/>
          </p:cNvSpPr>
          <p:nvPr>
            <p:ph type="title"/>
          </p:nvPr>
        </p:nvSpPr>
        <p:spPr>
          <a:xfrm>
            <a:off x="685800" y="914400"/>
            <a:ext cx="7831138" cy="1122363"/>
          </a:xfrm>
        </p:spPr>
        <p:txBody>
          <a:bodyPr/>
          <a:lstStyle/>
          <a:p>
            <a:r>
              <a:rPr lang="en-US" sz="3600" dirty="0" smtClean="0">
                <a:solidFill>
                  <a:srgbClr val="00B0F0"/>
                </a:solidFill>
              </a:rPr>
              <a:t>Obstacles &amp; Challenges</a:t>
            </a:r>
          </a:p>
        </p:txBody>
      </p:sp>
      <p:sp>
        <p:nvSpPr>
          <p:cNvPr id="9220" name="Content Placeholder 10"/>
          <p:cNvSpPr>
            <a:spLocks noGrp="1"/>
          </p:cNvSpPr>
          <p:nvPr>
            <p:ph idx="1"/>
          </p:nvPr>
        </p:nvSpPr>
        <p:spPr>
          <a:xfrm>
            <a:off x="762000" y="1752600"/>
            <a:ext cx="7848600" cy="4419600"/>
          </a:xfrm>
        </p:spPr>
        <p:txBody>
          <a:bodyPr/>
          <a:lstStyle/>
          <a:p>
            <a:pPr>
              <a:buFont typeface="Wingdings" pitchFamily="2" charset="2"/>
              <a:buChar char="§"/>
            </a:pPr>
            <a:r>
              <a:rPr lang="en-US" sz="2400" dirty="0" smtClean="0"/>
              <a:t>Culture of assessment disparity across campus.</a:t>
            </a:r>
          </a:p>
          <a:p>
            <a:pPr>
              <a:buFont typeface="Wingdings" pitchFamily="2" charset="2"/>
              <a:buChar char="§"/>
            </a:pPr>
            <a:r>
              <a:rPr lang="en-US" sz="2400" dirty="0" smtClean="0"/>
              <a:t>Quality of stated “Expected Learning Outcomes”.</a:t>
            </a:r>
          </a:p>
          <a:p>
            <a:pPr>
              <a:buFont typeface="Wingdings" pitchFamily="2" charset="2"/>
              <a:buChar char="§"/>
            </a:pPr>
            <a:r>
              <a:rPr lang="en-US" sz="2400" dirty="0" smtClean="0"/>
              <a:t>Obtaining faculty consensus within departments. </a:t>
            </a:r>
          </a:p>
          <a:p>
            <a:pPr>
              <a:buFont typeface="Wingdings" pitchFamily="2" charset="2"/>
              <a:buChar char="§"/>
            </a:pPr>
            <a:r>
              <a:rPr lang="en-US" sz="2400" dirty="0" smtClean="0"/>
              <a:t>Faculty engagement in the process as part of the status quo without any extra compensation.</a:t>
            </a:r>
          </a:p>
          <a:p>
            <a:pPr>
              <a:buFont typeface="Wingdings" pitchFamily="2" charset="2"/>
              <a:buChar char="§"/>
            </a:pPr>
            <a:r>
              <a:rPr lang="en-US" sz="2400" dirty="0" smtClean="0"/>
              <a:t>Moving from a faculty-centric to a student centric language of stated outcomes.</a:t>
            </a:r>
          </a:p>
          <a:p>
            <a:pPr>
              <a:buFont typeface="Wingdings" pitchFamily="2" charset="2"/>
              <a:buChar char="§"/>
            </a:pPr>
            <a:r>
              <a:rPr lang="en-US" sz="2400" dirty="0" smtClean="0"/>
              <a:t>Appropriate channels of evidence—direct, indirect.</a:t>
            </a:r>
          </a:p>
          <a:p>
            <a:pPr>
              <a:buFont typeface="Wingdings" pitchFamily="2" charset="2"/>
              <a:buChar char="§"/>
            </a:pPr>
            <a:r>
              <a:rPr lang="en-US" sz="2400" dirty="0" smtClean="0"/>
              <a:t>Demonstrating closing the assessment loop </a:t>
            </a:r>
          </a:p>
          <a:p>
            <a:pPr>
              <a:buFont typeface="Wingdings" pitchFamily="2" charset="2"/>
              <a:buChar char="§"/>
            </a:pPr>
            <a:r>
              <a:rPr lang="en-US" sz="2400" dirty="0" smtClean="0">
                <a:solidFill>
                  <a:srgbClr val="00B0F0"/>
                </a:solidFill>
              </a:rPr>
              <a:t>Applied Technology—cost, time, scalability, usability</a:t>
            </a:r>
          </a:p>
        </p:txBody>
      </p:sp>
    </p:spTree>
    <p:extLst>
      <p:ext uri="{BB962C8B-B14F-4D97-AF65-F5344CB8AC3E}">
        <p14:creationId xmlns:p14="http://schemas.microsoft.com/office/powerpoint/2010/main" val="209115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z="4000" dirty="0" smtClean="0">
                <a:solidFill>
                  <a:srgbClr val="00B0F0"/>
                </a:solidFill>
              </a:rPr>
              <a:t>Design Goals</a:t>
            </a:r>
            <a:endParaRPr lang="en-US" sz="4000" dirty="0">
              <a:solidFill>
                <a:srgbClr val="00B0F0"/>
              </a:solidFill>
            </a:endParaRPr>
          </a:p>
        </p:txBody>
      </p:sp>
      <p:sp>
        <p:nvSpPr>
          <p:cNvPr id="3" name="Content Placeholder 2"/>
          <p:cNvSpPr>
            <a:spLocks noGrp="1"/>
          </p:cNvSpPr>
          <p:nvPr>
            <p:ph idx="1"/>
          </p:nvPr>
        </p:nvSpPr>
        <p:spPr>
          <a:xfrm>
            <a:off x="762000" y="1676400"/>
            <a:ext cx="7772400" cy="4800600"/>
          </a:xfrm>
        </p:spPr>
        <p:txBody>
          <a:bodyPr/>
          <a:lstStyle/>
          <a:p>
            <a:r>
              <a:rPr lang="en-US" b="1" dirty="0" smtClean="0">
                <a:solidFill>
                  <a:schemeClr val="accent2"/>
                </a:solidFill>
              </a:rPr>
              <a:t>Ease of use</a:t>
            </a:r>
          </a:p>
          <a:p>
            <a:pPr lvl="1">
              <a:buFont typeface="Wingdings" pitchFamily="2" charset="2"/>
              <a:buChar char="§"/>
            </a:pPr>
            <a:r>
              <a:rPr lang="en-US" dirty="0" smtClean="0"/>
              <a:t>Editing, viewing, and linking of program and course outcomes must be easy</a:t>
            </a:r>
          </a:p>
          <a:p>
            <a:r>
              <a:rPr lang="en-US" b="1" dirty="0" smtClean="0">
                <a:solidFill>
                  <a:schemeClr val="accent2"/>
                </a:solidFill>
              </a:rPr>
              <a:t>Leverage existing IT web services</a:t>
            </a:r>
          </a:p>
          <a:p>
            <a:pPr lvl="1">
              <a:buFont typeface="Wingdings" pitchFamily="2" charset="2"/>
              <a:buChar char="§"/>
            </a:pPr>
            <a:r>
              <a:rPr lang="en-US" dirty="0" smtClean="0"/>
              <a:t>Security, identity, course information</a:t>
            </a:r>
          </a:p>
          <a:p>
            <a:r>
              <a:rPr lang="en-US" b="1" dirty="0" smtClean="0">
                <a:solidFill>
                  <a:schemeClr val="accent2"/>
                </a:solidFill>
              </a:rPr>
              <a:t>Data accessibility</a:t>
            </a:r>
          </a:p>
          <a:p>
            <a:pPr lvl="1">
              <a:buFont typeface="Wingdings" pitchFamily="2" charset="2"/>
              <a:buChar char="§"/>
            </a:pPr>
            <a:r>
              <a:rPr lang="en-US" dirty="0" smtClean="0"/>
              <a:t>Existing university applications</a:t>
            </a:r>
          </a:p>
          <a:p>
            <a:pPr lvl="2">
              <a:buFont typeface="Wingdings" pitchFamily="2" charset="2"/>
              <a:buChar char="§"/>
            </a:pPr>
            <a:r>
              <a:rPr lang="en-US" sz="2800" dirty="0" smtClean="0"/>
              <a:t>Course catalog, registration, syllabus builder</a:t>
            </a:r>
            <a:endParaRPr lang="en-US" sz="3200" dirty="0" smtClean="0"/>
          </a:p>
          <a:p>
            <a:pPr marL="0" indent="0">
              <a:buNone/>
            </a:pPr>
            <a:endParaRPr lang="en-US" dirty="0" smtClean="0"/>
          </a:p>
        </p:txBody>
      </p:sp>
    </p:spTree>
    <p:extLst>
      <p:ext uri="{BB962C8B-B14F-4D97-AF65-F5344CB8AC3E}">
        <p14:creationId xmlns:p14="http://schemas.microsoft.com/office/powerpoint/2010/main" val="327574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85800"/>
          </a:xfrm>
        </p:spPr>
        <p:txBody>
          <a:bodyPr/>
          <a:lstStyle/>
          <a:p>
            <a:r>
              <a:rPr lang="en-US" sz="3200" dirty="0" smtClean="0">
                <a:solidFill>
                  <a:srgbClr val="00B0F0"/>
                </a:solidFill>
              </a:rPr>
              <a:t>Achieving Design Goals</a:t>
            </a:r>
            <a:endParaRPr lang="en-US" sz="3200" dirty="0">
              <a:solidFill>
                <a:srgbClr val="00B0F0"/>
              </a:solidFill>
            </a:endParaRPr>
          </a:p>
        </p:txBody>
      </p:sp>
      <p:sp>
        <p:nvSpPr>
          <p:cNvPr id="4" name="Slide Number Placeholder 3"/>
          <p:cNvSpPr>
            <a:spLocks noGrp="1"/>
          </p:cNvSpPr>
          <p:nvPr>
            <p:ph type="sldNum" sz="quarter" idx="12"/>
          </p:nvPr>
        </p:nvSpPr>
        <p:spPr/>
        <p:txBody>
          <a:bodyPr/>
          <a:lstStyle/>
          <a:p>
            <a:fld id="{D5DB7AF1-2BAC-447C-B737-A3A23C3E2CA1}" type="slidenum">
              <a:rPr lang="en-US" smtClean="0"/>
              <a:pPr/>
              <a:t>14</a:t>
            </a:fld>
            <a:endParaRPr lang="en-US" dirty="0"/>
          </a:p>
        </p:txBody>
      </p:sp>
      <p:sp>
        <p:nvSpPr>
          <p:cNvPr id="5" name="Content Placeholder 2"/>
          <p:cNvSpPr>
            <a:spLocks noGrp="1"/>
          </p:cNvSpPr>
          <p:nvPr>
            <p:ph idx="1"/>
          </p:nvPr>
        </p:nvSpPr>
        <p:spPr>
          <a:xfrm>
            <a:off x="609600" y="1676400"/>
            <a:ext cx="7772400" cy="4953000"/>
          </a:xfrm>
        </p:spPr>
        <p:txBody>
          <a:bodyPr/>
          <a:lstStyle/>
          <a:p>
            <a:r>
              <a:rPr lang="en-US" sz="2800" b="1" dirty="0" smtClean="0">
                <a:solidFill>
                  <a:schemeClr val="accent2"/>
                </a:solidFill>
              </a:rPr>
              <a:t>Ease of use</a:t>
            </a:r>
          </a:p>
          <a:p>
            <a:pPr lvl="1">
              <a:buFont typeface="Wingdings" pitchFamily="2" charset="2"/>
              <a:buChar char="§"/>
            </a:pPr>
            <a:r>
              <a:rPr lang="en-US" sz="2400" dirty="0" smtClean="0"/>
              <a:t>Usability</a:t>
            </a:r>
          </a:p>
          <a:p>
            <a:r>
              <a:rPr lang="en-US" sz="2800" b="1" dirty="0" smtClean="0">
                <a:solidFill>
                  <a:schemeClr val="accent2"/>
                </a:solidFill>
              </a:rPr>
              <a:t>Leverage existing OIT web services</a:t>
            </a:r>
          </a:p>
          <a:p>
            <a:pPr lvl="1">
              <a:buFont typeface="Wingdings" pitchFamily="2" charset="2"/>
              <a:buChar char="§"/>
            </a:pPr>
            <a:r>
              <a:rPr lang="en-US" sz="2400" dirty="0" smtClean="0"/>
              <a:t>University IT department adopted SOA</a:t>
            </a:r>
          </a:p>
          <a:p>
            <a:pPr lvl="1">
              <a:buFont typeface="Wingdings" pitchFamily="2" charset="2"/>
              <a:buChar char="§"/>
            </a:pPr>
            <a:r>
              <a:rPr lang="en-US" sz="2400" dirty="0" smtClean="0"/>
              <a:t>SOA registry</a:t>
            </a:r>
          </a:p>
          <a:p>
            <a:r>
              <a:rPr lang="en-US" sz="2800" b="1" dirty="0" smtClean="0">
                <a:solidFill>
                  <a:schemeClr val="accent2"/>
                </a:solidFill>
              </a:rPr>
              <a:t>Data accessibility</a:t>
            </a:r>
          </a:p>
          <a:p>
            <a:pPr lvl="1">
              <a:buFont typeface="Wingdings" pitchFamily="2" charset="2"/>
              <a:buChar char="§"/>
            </a:pPr>
            <a:r>
              <a:rPr lang="en-US" sz="2400" dirty="0" smtClean="0"/>
              <a:t>Adopted a service model</a:t>
            </a:r>
          </a:p>
          <a:p>
            <a:pPr lvl="2">
              <a:buFont typeface="Wingdings" pitchFamily="2" charset="2"/>
              <a:buChar char="§"/>
            </a:pPr>
            <a:r>
              <a:rPr lang="en-US" dirty="0" smtClean="0"/>
              <a:t>Common interfaces for interoperability</a:t>
            </a:r>
          </a:p>
          <a:p>
            <a:pPr lvl="2">
              <a:buFont typeface="Wingdings" pitchFamily="2" charset="2"/>
              <a:buChar char="§"/>
            </a:pPr>
            <a:r>
              <a:rPr lang="en-US" dirty="0" smtClean="0"/>
              <a:t>Service registered in SOA </a:t>
            </a:r>
            <a:r>
              <a:rPr lang="en-US" dirty="0" smtClean="0"/>
              <a:t>registry</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3810000" y="2971799"/>
            <a:ext cx="1676400" cy="1601085"/>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7" name="TextBox 6"/>
          <p:cNvSpPr txBox="1"/>
          <p:nvPr/>
        </p:nvSpPr>
        <p:spPr>
          <a:xfrm>
            <a:off x="3810000" y="3282661"/>
            <a:ext cx="1676400" cy="1015663"/>
          </a:xfrm>
          <a:prstGeom prst="rect">
            <a:avLst/>
          </a:prstGeom>
          <a:noFill/>
        </p:spPr>
        <p:txBody>
          <a:bodyPr wrap="square" rtlCol="0">
            <a:spAutoFit/>
          </a:bodyPr>
          <a:lstStyle/>
          <a:p>
            <a:pPr algn="ctr"/>
            <a:r>
              <a:rPr lang="en-US" sz="2000" dirty="0" smtClean="0">
                <a:solidFill>
                  <a:schemeClr val="bg1"/>
                </a:solidFill>
                <a:latin typeface="Bookman Old Style" pitchFamily="18" charset="0"/>
              </a:rPr>
              <a:t>Learning Outcomes Service</a:t>
            </a:r>
            <a:endParaRPr lang="en-US" sz="2000" dirty="0">
              <a:solidFill>
                <a:schemeClr val="bg1"/>
              </a:solidFill>
              <a:latin typeface="Bookman Old Style" pitchFamily="18" charset="0"/>
            </a:endParaRPr>
          </a:p>
        </p:txBody>
      </p:sp>
      <p:sp>
        <p:nvSpPr>
          <p:cNvPr id="8" name="Oval 7">
            <a:hlinkClick r:id="rId2" action="ppaction://hlinksldjump"/>
          </p:cNvPr>
          <p:cNvSpPr/>
          <p:nvPr/>
        </p:nvSpPr>
        <p:spPr bwMode="auto">
          <a:xfrm>
            <a:off x="3946259" y="940866"/>
            <a:ext cx="1371600" cy="1295400"/>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9" name="TextBox 8"/>
          <p:cNvSpPr txBox="1"/>
          <p:nvPr/>
        </p:nvSpPr>
        <p:spPr>
          <a:xfrm>
            <a:off x="3962400" y="1126901"/>
            <a:ext cx="1371600" cy="923330"/>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3" action="ppaction://hlinksldjump"/>
              </a:rPr>
              <a:t>Learning Outcomes Web site</a:t>
            </a:r>
            <a:endParaRPr lang="en-US" sz="1800" dirty="0">
              <a:solidFill>
                <a:srgbClr val="0070C0"/>
              </a:solidFill>
              <a:latin typeface="Bookman Old Style" pitchFamily="18" charset="0"/>
            </a:endParaRPr>
          </a:p>
        </p:txBody>
      </p:sp>
      <p:sp>
        <p:nvSpPr>
          <p:cNvPr id="10" name="Oval 9">
            <a:hlinkClick r:id="rId4" action="ppaction://hlinksldjump"/>
          </p:cNvPr>
          <p:cNvSpPr/>
          <p:nvPr/>
        </p:nvSpPr>
        <p:spPr bwMode="auto">
          <a:xfrm>
            <a:off x="1905000" y="2674379"/>
            <a:ext cx="1219200" cy="10623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11" name="TextBox 10"/>
          <p:cNvSpPr txBox="1"/>
          <p:nvPr/>
        </p:nvSpPr>
        <p:spPr>
          <a:xfrm>
            <a:off x="1828800" y="3020880"/>
            <a:ext cx="1371600" cy="369332"/>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5" action="ppaction://hlinksldjump"/>
              </a:rPr>
              <a:t>Exams</a:t>
            </a:r>
            <a:endParaRPr lang="en-US" sz="1800" dirty="0">
              <a:solidFill>
                <a:srgbClr val="0070C0"/>
              </a:solidFill>
              <a:latin typeface="Bookman Old Style" pitchFamily="18" charset="0"/>
            </a:endParaRPr>
          </a:p>
        </p:txBody>
      </p:sp>
      <p:sp>
        <p:nvSpPr>
          <p:cNvPr id="13" name="Oval 12">
            <a:hlinkClick r:id="rId6" action="ppaction://hlinksldjump"/>
          </p:cNvPr>
          <p:cNvSpPr/>
          <p:nvPr/>
        </p:nvSpPr>
        <p:spPr bwMode="auto">
          <a:xfrm>
            <a:off x="2590800" y="1625262"/>
            <a:ext cx="1219200" cy="10623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14" name="TextBox 13"/>
          <p:cNvSpPr txBox="1"/>
          <p:nvPr/>
        </p:nvSpPr>
        <p:spPr>
          <a:xfrm>
            <a:off x="2514600" y="1833263"/>
            <a:ext cx="1371600" cy="646331"/>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7" action="ppaction://hlinksldjump"/>
              </a:rPr>
              <a:t>Syllabus </a:t>
            </a:r>
          </a:p>
          <a:p>
            <a:pPr algn="ctr"/>
            <a:r>
              <a:rPr lang="en-US" sz="1800" dirty="0" smtClean="0">
                <a:solidFill>
                  <a:srgbClr val="0070C0"/>
                </a:solidFill>
                <a:latin typeface="Bookman Old Style" pitchFamily="18" charset="0"/>
                <a:hlinkClick r:id="rId7" action="ppaction://hlinksldjump"/>
              </a:rPr>
              <a:t>Builder</a:t>
            </a:r>
            <a:endParaRPr lang="en-US" sz="1800" dirty="0">
              <a:solidFill>
                <a:srgbClr val="0070C0"/>
              </a:solidFill>
              <a:latin typeface="Bookman Old Style" pitchFamily="18" charset="0"/>
            </a:endParaRPr>
          </a:p>
        </p:txBody>
      </p:sp>
      <p:sp>
        <p:nvSpPr>
          <p:cNvPr id="18" name="Oval 17">
            <a:hlinkClick r:id="rId4" action="ppaction://hlinksldjump"/>
          </p:cNvPr>
          <p:cNvSpPr/>
          <p:nvPr/>
        </p:nvSpPr>
        <p:spPr bwMode="auto">
          <a:xfrm>
            <a:off x="1649506" y="3885077"/>
            <a:ext cx="1407348" cy="1266552"/>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19" name="TextBox 18"/>
          <p:cNvSpPr txBox="1"/>
          <p:nvPr/>
        </p:nvSpPr>
        <p:spPr>
          <a:xfrm>
            <a:off x="1561547" y="4278749"/>
            <a:ext cx="1583266" cy="369332"/>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8" action="ppaction://hlinksldjump"/>
              </a:rPr>
              <a:t>Discussions</a:t>
            </a:r>
            <a:endParaRPr lang="en-US" sz="1800" dirty="0">
              <a:solidFill>
                <a:srgbClr val="0070C0"/>
              </a:solidFill>
              <a:latin typeface="Bookman Old Style" pitchFamily="18" charset="0"/>
            </a:endParaRPr>
          </a:p>
        </p:txBody>
      </p:sp>
      <p:sp>
        <p:nvSpPr>
          <p:cNvPr id="21" name="Oval 20">
            <a:hlinkClick r:id="rId9" action="ppaction://hlinksldjump"/>
          </p:cNvPr>
          <p:cNvSpPr/>
          <p:nvPr/>
        </p:nvSpPr>
        <p:spPr bwMode="auto">
          <a:xfrm>
            <a:off x="2509218" y="5105400"/>
            <a:ext cx="1219200" cy="10623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22" name="TextBox 21"/>
          <p:cNvSpPr txBox="1"/>
          <p:nvPr/>
        </p:nvSpPr>
        <p:spPr>
          <a:xfrm>
            <a:off x="2433018" y="5313401"/>
            <a:ext cx="1371600" cy="646331"/>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10" action="ppaction://hlinksldjump"/>
              </a:rPr>
              <a:t>Course</a:t>
            </a:r>
          </a:p>
          <a:p>
            <a:pPr algn="ctr"/>
            <a:r>
              <a:rPr lang="en-US" sz="1800" dirty="0" smtClean="0">
                <a:solidFill>
                  <a:srgbClr val="0070C0"/>
                </a:solidFill>
                <a:latin typeface="Bookman Old Style" pitchFamily="18" charset="0"/>
                <a:hlinkClick r:id="rId10" action="ppaction://hlinksldjump"/>
              </a:rPr>
              <a:t>Content</a:t>
            </a:r>
            <a:endParaRPr lang="en-US" sz="1800" dirty="0">
              <a:solidFill>
                <a:srgbClr val="0070C0"/>
              </a:solidFill>
              <a:latin typeface="Bookman Old Style" pitchFamily="18" charset="0"/>
            </a:endParaRPr>
          </a:p>
        </p:txBody>
      </p:sp>
      <p:sp>
        <p:nvSpPr>
          <p:cNvPr id="24" name="Oval 23">
            <a:hlinkClick r:id="rId11" action="ppaction://hlinksldjump"/>
          </p:cNvPr>
          <p:cNvSpPr/>
          <p:nvPr/>
        </p:nvSpPr>
        <p:spPr bwMode="auto">
          <a:xfrm>
            <a:off x="3848100" y="5090589"/>
            <a:ext cx="1416175" cy="1303951"/>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25" name="TextBox 24"/>
          <p:cNvSpPr txBox="1"/>
          <p:nvPr/>
        </p:nvSpPr>
        <p:spPr>
          <a:xfrm>
            <a:off x="3810000" y="5280898"/>
            <a:ext cx="1524000" cy="923330"/>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2" action="ppaction://hlinksldjump"/>
              </a:rPr>
              <a:t>Program </a:t>
            </a:r>
          </a:p>
          <a:p>
            <a:pPr algn="ctr"/>
            <a:r>
              <a:rPr lang="en-US" sz="1800" dirty="0" smtClean="0">
                <a:solidFill>
                  <a:srgbClr val="0070C0"/>
                </a:solidFill>
                <a:latin typeface="Bookman Old Style" pitchFamily="18" charset="0"/>
                <a:hlinkClick r:id="rId2" action="ppaction://hlinksldjump"/>
              </a:rPr>
              <a:t>Assessment</a:t>
            </a:r>
          </a:p>
          <a:p>
            <a:pPr algn="ctr"/>
            <a:r>
              <a:rPr lang="en-US" sz="1800" dirty="0" smtClean="0">
                <a:solidFill>
                  <a:srgbClr val="0070C0"/>
                </a:solidFill>
                <a:latin typeface="Bookman Old Style" pitchFamily="18" charset="0"/>
                <a:hlinkClick r:id="rId2" action="ppaction://hlinksldjump"/>
              </a:rPr>
              <a:t>Tool</a:t>
            </a:r>
            <a:endParaRPr lang="en-US" sz="1800" dirty="0">
              <a:solidFill>
                <a:srgbClr val="0070C0"/>
              </a:solidFill>
              <a:latin typeface="Bookman Old Style" pitchFamily="18" charset="0"/>
            </a:endParaRPr>
          </a:p>
        </p:txBody>
      </p:sp>
      <p:sp>
        <p:nvSpPr>
          <p:cNvPr id="27" name="Oval 26">
            <a:hlinkClick r:id="rId11" action="ppaction://hlinksldjump"/>
          </p:cNvPr>
          <p:cNvSpPr/>
          <p:nvPr/>
        </p:nvSpPr>
        <p:spPr bwMode="auto">
          <a:xfrm>
            <a:off x="5348192" y="1679708"/>
            <a:ext cx="1554661" cy="11430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28" name="TextBox 27"/>
          <p:cNvSpPr txBox="1"/>
          <p:nvPr/>
        </p:nvSpPr>
        <p:spPr>
          <a:xfrm>
            <a:off x="5159575" y="1889972"/>
            <a:ext cx="1931894" cy="993471"/>
          </a:xfrm>
          <a:prstGeom prst="rect">
            <a:avLst/>
          </a:prstGeom>
          <a:noFill/>
        </p:spPr>
        <p:txBody>
          <a:bodyPr wrap="square" rtlCol="0">
            <a:spAutoFit/>
          </a:bodyPr>
          <a:lstStyle/>
          <a:p>
            <a:pPr algn="ctr"/>
            <a:r>
              <a:rPr lang="en-US" sz="1800" dirty="0" smtClean="0">
                <a:solidFill>
                  <a:srgbClr val="0070C0"/>
                </a:solidFill>
                <a:latin typeface="Bookman Old Style" pitchFamily="18" charset="0"/>
              </a:rPr>
              <a:t>Course</a:t>
            </a:r>
          </a:p>
          <a:p>
            <a:pPr algn="ctr"/>
            <a:r>
              <a:rPr lang="en-US" sz="1800" dirty="0" smtClean="0">
                <a:solidFill>
                  <a:srgbClr val="0070C0"/>
                </a:solidFill>
                <a:latin typeface="Bookman Old Style" pitchFamily="18" charset="0"/>
              </a:rPr>
              <a:t>Registration</a:t>
            </a:r>
            <a:endParaRPr lang="en-US" sz="1800" dirty="0">
              <a:solidFill>
                <a:srgbClr val="0070C0"/>
              </a:solidFill>
              <a:latin typeface="Bookman Old Style" pitchFamily="18" charset="0"/>
            </a:endParaRPr>
          </a:p>
        </p:txBody>
      </p:sp>
      <p:sp>
        <p:nvSpPr>
          <p:cNvPr id="30" name="Oval 29"/>
          <p:cNvSpPr/>
          <p:nvPr/>
        </p:nvSpPr>
        <p:spPr bwMode="auto">
          <a:xfrm>
            <a:off x="6155063" y="2822742"/>
            <a:ext cx="1219200" cy="10623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31" name="TextBox 30">
            <a:hlinkClick r:id="" action="ppaction://noaction"/>
          </p:cNvPr>
          <p:cNvSpPr txBox="1"/>
          <p:nvPr/>
        </p:nvSpPr>
        <p:spPr>
          <a:xfrm>
            <a:off x="6101275" y="3030743"/>
            <a:ext cx="1371600" cy="646331"/>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4" action="ppaction://hlinksldjump"/>
              </a:rPr>
              <a:t>Course</a:t>
            </a:r>
          </a:p>
          <a:p>
            <a:pPr algn="ctr"/>
            <a:r>
              <a:rPr lang="en-US" sz="1800" dirty="0" smtClean="0">
                <a:solidFill>
                  <a:srgbClr val="0070C0"/>
                </a:solidFill>
                <a:latin typeface="Bookman Old Style" pitchFamily="18" charset="0"/>
                <a:hlinkClick r:id="rId4" action="ppaction://hlinksldjump"/>
              </a:rPr>
              <a:t>Catalog</a:t>
            </a:r>
            <a:endParaRPr lang="en-US" sz="1800" dirty="0">
              <a:solidFill>
                <a:srgbClr val="0070C0"/>
              </a:solidFill>
              <a:latin typeface="Bookman Old Style" pitchFamily="18" charset="0"/>
            </a:endParaRPr>
          </a:p>
        </p:txBody>
      </p:sp>
      <p:sp>
        <p:nvSpPr>
          <p:cNvPr id="33" name="Oval 32"/>
          <p:cNvSpPr/>
          <p:nvPr/>
        </p:nvSpPr>
        <p:spPr bwMode="auto">
          <a:xfrm>
            <a:off x="5385280" y="5033230"/>
            <a:ext cx="1528205" cy="1082747"/>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34" name="TextBox 33">
            <a:hlinkClick r:id="rId4" action="ppaction://hlinksldjump"/>
          </p:cNvPr>
          <p:cNvSpPr txBox="1"/>
          <p:nvPr/>
        </p:nvSpPr>
        <p:spPr>
          <a:xfrm>
            <a:off x="5317859" y="5151629"/>
            <a:ext cx="1719231" cy="923330"/>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2" action="ppaction://hlinksldjump"/>
              </a:rPr>
              <a:t>Course Assessment Tool</a:t>
            </a:r>
            <a:endParaRPr lang="en-US" sz="1800" dirty="0">
              <a:solidFill>
                <a:srgbClr val="0070C0"/>
              </a:solidFill>
              <a:latin typeface="Bookman Old Style" pitchFamily="18" charset="0"/>
            </a:endParaRPr>
          </a:p>
        </p:txBody>
      </p:sp>
      <p:sp>
        <p:nvSpPr>
          <p:cNvPr id="36" name="Oval 35">
            <a:hlinkClick r:id="" action="ppaction://noaction"/>
          </p:cNvPr>
          <p:cNvSpPr/>
          <p:nvPr/>
        </p:nvSpPr>
        <p:spPr bwMode="auto">
          <a:xfrm>
            <a:off x="6233494" y="4041718"/>
            <a:ext cx="1548321" cy="1062335"/>
          </a:xfrm>
          <a:prstGeom prst="ellipse">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ＭＳ Ｐゴシック" pitchFamily="-32" charset="-128"/>
            </a:endParaRPr>
          </a:p>
        </p:txBody>
      </p:sp>
      <p:sp>
        <p:nvSpPr>
          <p:cNvPr id="37" name="TextBox 36"/>
          <p:cNvSpPr txBox="1"/>
          <p:nvPr/>
        </p:nvSpPr>
        <p:spPr>
          <a:xfrm>
            <a:off x="6233494" y="4228299"/>
            <a:ext cx="1611517" cy="646331"/>
          </a:xfrm>
          <a:prstGeom prst="rect">
            <a:avLst/>
          </a:prstGeom>
          <a:noFill/>
        </p:spPr>
        <p:txBody>
          <a:bodyPr wrap="square" rtlCol="0">
            <a:spAutoFit/>
          </a:bodyPr>
          <a:lstStyle/>
          <a:p>
            <a:pPr algn="ctr"/>
            <a:r>
              <a:rPr lang="en-US" sz="1800" dirty="0" smtClean="0">
                <a:solidFill>
                  <a:srgbClr val="0070C0"/>
                </a:solidFill>
                <a:latin typeface="Bookman Old Style" pitchFamily="18" charset="0"/>
                <a:hlinkClick r:id="rId6" action="ppaction://hlinksldjump"/>
              </a:rPr>
              <a:t>Course</a:t>
            </a:r>
          </a:p>
          <a:p>
            <a:pPr algn="ctr"/>
            <a:r>
              <a:rPr lang="en-US" sz="1800" dirty="0" smtClean="0">
                <a:solidFill>
                  <a:srgbClr val="0070C0"/>
                </a:solidFill>
                <a:latin typeface="Bookman Old Style" pitchFamily="18" charset="0"/>
                <a:hlinkClick r:id="rId6" action="ppaction://hlinksldjump"/>
              </a:rPr>
              <a:t>Evaluations</a:t>
            </a:r>
            <a:endParaRPr lang="en-US" sz="1800" dirty="0">
              <a:solidFill>
                <a:srgbClr val="0070C0"/>
              </a:solidFill>
              <a:latin typeface="Bookman Old Style" pitchFamily="18" charset="0"/>
            </a:endParaRPr>
          </a:p>
        </p:txBody>
      </p:sp>
      <p:cxnSp>
        <p:nvCxnSpPr>
          <p:cNvPr id="39" name="Straight Arrow Connector 38"/>
          <p:cNvCxnSpPr/>
          <p:nvPr/>
        </p:nvCxnSpPr>
        <p:spPr bwMode="auto">
          <a:xfrm flipV="1">
            <a:off x="5486400" y="3467326"/>
            <a:ext cx="639122" cy="20974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V="1">
            <a:off x="5264275" y="2765156"/>
            <a:ext cx="319561" cy="33283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5400041" y="4251466"/>
            <a:ext cx="777433" cy="32141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5163724" y="4503929"/>
            <a:ext cx="420112" cy="52930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a:endCxn id="24" idx="0"/>
          </p:cNvCxnSpPr>
          <p:nvPr/>
        </p:nvCxnSpPr>
        <p:spPr bwMode="auto">
          <a:xfrm flipH="1">
            <a:off x="4556188" y="4643748"/>
            <a:ext cx="15812" cy="44684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flipV="1">
            <a:off x="4648200" y="2268420"/>
            <a:ext cx="0" cy="663155"/>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H="1" flipV="1">
            <a:off x="3657600" y="2599997"/>
            <a:ext cx="381000" cy="572954"/>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flipH="1" flipV="1">
            <a:off x="3207566" y="3467326"/>
            <a:ext cx="512787" cy="203622"/>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flipH="1">
            <a:off x="3207566" y="4166022"/>
            <a:ext cx="640535" cy="246153"/>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H="1">
            <a:off x="3720353" y="4505108"/>
            <a:ext cx="443534" cy="585481"/>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9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p:bldP spid="13" grpId="0" animBg="1"/>
      <p:bldP spid="14" grpId="0"/>
      <p:bldP spid="18" grpId="0" animBg="1"/>
      <p:bldP spid="19" grpId="0"/>
      <p:bldP spid="21" grpId="0" animBg="1"/>
      <p:bldP spid="22" grpId="0"/>
      <p:bldP spid="24" grpId="0" animBg="1"/>
      <p:bldP spid="25" grpId="0"/>
      <p:bldP spid="27" grpId="0" animBg="1"/>
      <p:bldP spid="28" grpId="0"/>
      <p:bldP spid="30" grpId="0" animBg="1"/>
      <p:bldP spid="31" grpId="0"/>
      <p:bldP spid="33" grpId="0" animBg="1"/>
      <p:bldP spid="34" grpId="0"/>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457200"/>
          </a:xfrm>
        </p:spPr>
        <p:txBody>
          <a:bodyPr/>
          <a:lstStyle/>
          <a:p>
            <a:r>
              <a:rPr lang="en-US" sz="3600" dirty="0" smtClean="0">
                <a:solidFill>
                  <a:srgbClr val="00B0F0"/>
                </a:solidFill>
              </a:rPr>
              <a:t>Challenges</a:t>
            </a:r>
            <a:r>
              <a:rPr lang="en-US" dirty="0" smtClean="0"/>
              <a:t/>
            </a:r>
            <a:br>
              <a:rPr lang="en-US" dirty="0" smtClean="0"/>
            </a:br>
            <a:endParaRPr lang="en-US" dirty="0"/>
          </a:p>
        </p:txBody>
      </p:sp>
      <p:sp>
        <p:nvSpPr>
          <p:cNvPr id="3" name="Content Placeholder 2"/>
          <p:cNvSpPr>
            <a:spLocks noGrp="1"/>
          </p:cNvSpPr>
          <p:nvPr>
            <p:ph idx="1"/>
          </p:nvPr>
        </p:nvSpPr>
        <p:spPr>
          <a:xfrm>
            <a:off x="609600" y="1905000"/>
            <a:ext cx="7772400" cy="4267200"/>
          </a:xfrm>
        </p:spPr>
        <p:txBody>
          <a:bodyPr/>
          <a:lstStyle/>
          <a:p>
            <a:r>
              <a:rPr lang="en-US" sz="2800" dirty="0" smtClean="0"/>
              <a:t>Course Learning Outcome </a:t>
            </a:r>
            <a:r>
              <a:rPr lang="en-US" sz="2800" dirty="0" smtClean="0"/>
              <a:t>Outliers</a:t>
            </a:r>
          </a:p>
          <a:p>
            <a:pPr lvl="1">
              <a:buFont typeface="Wingdings" pitchFamily="2" charset="2"/>
              <a:buChar char="§"/>
            </a:pPr>
            <a:r>
              <a:rPr lang="en-US" dirty="0" smtClean="0"/>
              <a:t>Certificates</a:t>
            </a:r>
          </a:p>
          <a:p>
            <a:pPr lvl="1">
              <a:buFont typeface="Wingdings" pitchFamily="2" charset="2"/>
              <a:buChar char="§"/>
            </a:pPr>
            <a:r>
              <a:rPr lang="en-US" dirty="0" smtClean="0"/>
              <a:t>Emphases</a:t>
            </a:r>
          </a:p>
          <a:p>
            <a:pPr lvl="1">
              <a:buFont typeface="Wingdings" pitchFamily="2" charset="2"/>
              <a:buChar char="§"/>
            </a:pPr>
            <a:r>
              <a:rPr lang="en-US" dirty="0" smtClean="0"/>
              <a:t>GE</a:t>
            </a:r>
          </a:p>
          <a:p>
            <a:pPr lvl="1">
              <a:buFont typeface="Wingdings" pitchFamily="2" charset="2"/>
              <a:buChar char="§"/>
            </a:pPr>
            <a:r>
              <a:rPr lang="en-US" dirty="0" smtClean="0"/>
              <a:t>Service Course</a:t>
            </a:r>
          </a:p>
          <a:p>
            <a:r>
              <a:rPr lang="en-US" sz="2800" dirty="0" smtClean="0"/>
              <a:t>Building a Learning Outcomes Assessment tool that meets disparate needs. </a:t>
            </a:r>
          </a:p>
          <a:p>
            <a:pPr>
              <a:buNone/>
            </a:pPr>
            <a:endParaRPr lang="en-US" dirty="0" smtClean="0"/>
          </a:p>
        </p:txBody>
      </p:sp>
    </p:spTree>
    <p:extLst>
      <p:ext uri="{BB962C8B-B14F-4D97-AF65-F5344CB8AC3E}">
        <p14:creationId xmlns:p14="http://schemas.microsoft.com/office/powerpoint/2010/main" val="338479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ir2.shiftingpixel.com/slir/w900/wp-content/uploads/2008/05/claude-bre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362200"/>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raphicdesignbasics.com/uploadedfiles/2009/09/board-of-dire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295274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arm3.static.flickr.com/2245/2538526391_0c3e137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74776"/>
            <a:ext cx="2914650" cy="194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6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z="3600" smtClean="0">
                <a:solidFill>
                  <a:srgbClr val="00B0F0"/>
                </a:solidFill>
                <a:latin typeface="Californian FB" pitchFamily="18" charset="0"/>
              </a:rPr>
              <a:t>Faculty Involvement</a:t>
            </a:r>
            <a:endParaRPr lang="en-US" sz="3600" dirty="0">
              <a:solidFill>
                <a:srgbClr val="00B0F0"/>
              </a:solidFill>
              <a:latin typeface="Californian FB" pitchFamily="18" charset="0"/>
            </a:endParaRPr>
          </a:p>
        </p:txBody>
      </p:sp>
      <p:sp>
        <p:nvSpPr>
          <p:cNvPr id="3" name="Content Placeholder 2"/>
          <p:cNvSpPr>
            <a:spLocks noGrp="1"/>
          </p:cNvSpPr>
          <p:nvPr>
            <p:ph idx="1"/>
          </p:nvPr>
        </p:nvSpPr>
        <p:spPr>
          <a:xfrm>
            <a:off x="685800" y="1676400"/>
            <a:ext cx="7772400" cy="4572000"/>
          </a:xfrm>
        </p:spPr>
        <p:txBody>
          <a:bodyPr>
            <a:normAutofit/>
          </a:bodyPr>
          <a:lstStyle/>
          <a:p>
            <a:pPr marL="0" indent="0">
              <a:buNone/>
            </a:pPr>
            <a:r>
              <a:rPr lang="en-US" dirty="0">
                <a:hlinkClick r:id="rId3"/>
              </a:rPr>
              <a:t>http://www.youtube.com/byuctl#p/u/0/-oy6ztc1kq0</a:t>
            </a:r>
            <a:endParaRPr lang="en-US" dirty="0">
              <a:latin typeface="Californian FB" pitchFamily="18" charset="0"/>
            </a:endParaRPr>
          </a:p>
        </p:txBody>
      </p:sp>
    </p:spTree>
    <p:extLst>
      <p:ext uri="{BB962C8B-B14F-4D97-AF65-F5344CB8AC3E}">
        <p14:creationId xmlns:p14="http://schemas.microsoft.com/office/powerpoint/2010/main" val="2021932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Course Catalog</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8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DB7AF1-2BAC-447C-B737-A3A23C3E2CA1}"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66"/>
          <a:stretch/>
        </p:blipFill>
        <p:spPr bwMode="auto">
          <a:xfrm>
            <a:off x="13447" y="0"/>
            <a:ext cx="9326656"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27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Evaluations</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29" y="26894"/>
            <a:ext cx="9143998" cy="7364506"/>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172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Program Assessment Tool</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Just Beginning Design…</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763" y="2286000"/>
            <a:ext cx="3805237"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935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65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31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endParaRPr lang="en-US"/>
          </a:p>
        </p:txBody>
      </p:sp>
      <p:pic>
        <p:nvPicPr>
          <p:cNvPr id="5" name="Picture 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65"/>
            <a:ext cx="9144000" cy="618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97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9163" y="6477000"/>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388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Builder</a:t>
            </a:r>
            <a:endParaRPr lang="en-US" dirty="0"/>
          </a:p>
        </p:txBody>
      </p:sp>
      <p:sp>
        <p:nvSpPr>
          <p:cNvPr id="3" name="Content Placeholder 2"/>
          <p:cNvSpPr>
            <a:spLocks noGrp="1"/>
          </p:cNvSpPr>
          <p:nvPr>
            <p:ph idx="1"/>
          </p:nvPr>
        </p:nvSpPr>
        <p:spPr/>
        <p:txBody>
          <a:bodyPr/>
          <a:lstStyle/>
          <a:p>
            <a:endParaRPr lang="en-US"/>
          </a:p>
        </p:txBody>
      </p:sp>
      <p:pic>
        <p:nvPicPr>
          <p:cNvPr id="6" name="Picture 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6533956"/>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9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76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DB7AF1-2BAC-447C-B737-A3A23C3E2CA1}" type="slidenum">
              <a:rPr lang="en-US" smtClean="0"/>
              <a:pPr/>
              <a:t>26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481013"/>
            <a:ext cx="875347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378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Website 1</a:t>
            </a:r>
            <a:endParaRPr lang="en-US" dirty="0"/>
          </a:p>
        </p:txBody>
      </p:sp>
      <p:sp>
        <p:nvSpPr>
          <p:cNvPr id="3" name="Content Placeholder 2"/>
          <p:cNvSpPr>
            <a:spLocks noGrp="1"/>
          </p:cNvSpPr>
          <p:nvPr>
            <p:ph idx="1"/>
          </p:nvPr>
        </p:nvSpPr>
        <p:spPr/>
        <p:txBody>
          <a:bodyPr/>
          <a:lstStyle/>
          <a:p>
            <a:endParaRPr lang="en-US"/>
          </a:p>
        </p:txBody>
      </p:sp>
      <p:pic>
        <p:nvPicPr>
          <p:cNvPr id="8" name="Picture 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6477000"/>
            <a:ext cx="300037" cy="3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00038"/>
            <a:ext cx="82677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935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
            <a:ext cx="7848600" cy="69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37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DB7AF1-2BAC-447C-B737-A3A23C3E2CA1}" type="slidenum">
              <a:rPr lang="en-US" smtClean="0"/>
              <a:pPr/>
              <a:t>29</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010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vert="horz" anchor="b" anchorCtr="0">
            <a:normAutofit fontScale="90000"/>
          </a:bodyPr>
          <a:lstStyle/>
          <a:p>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2" name="Content Placeholder 11"/>
          <p:cNvSpPr>
            <a:spLocks noGrp="1"/>
          </p:cNvSpPr>
          <p:nvPr>
            <p:ph sz="quarter" idx="1"/>
          </p:nvPr>
        </p:nvSpPr>
        <p:spPr>
          <a:xfrm>
            <a:off x="786653" y="1643886"/>
            <a:ext cx="3810000" cy="2590800"/>
          </a:xfrm>
        </p:spPr>
        <p:txBody>
          <a:bodyPr/>
          <a:lstStyle/>
          <a:p>
            <a:pPr marL="342900" lvl="4" indent="-342900">
              <a:buFont typeface="Wingdings" pitchFamily="2" charset="2"/>
              <a:buChar char="§"/>
            </a:pPr>
            <a:r>
              <a:rPr lang="en-US" dirty="0" smtClean="0"/>
              <a:t>11 </a:t>
            </a:r>
            <a:r>
              <a:rPr lang="en-US" dirty="0"/>
              <a:t>Academic Colleges</a:t>
            </a:r>
          </a:p>
          <a:p>
            <a:pPr>
              <a:buFont typeface="Wingdings" pitchFamily="2" charset="2"/>
              <a:buChar char="§"/>
            </a:pPr>
            <a:r>
              <a:rPr lang="en-US" sz="2000" dirty="0" smtClean="0">
                <a:latin typeface="+mj-lt"/>
              </a:rPr>
              <a:t>56 Academic Departments</a:t>
            </a:r>
          </a:p>
          <a:p>
            <a:pPr>
              <a:buFont typeface="Wingdings" pitchFamily="2" charset="2"/>
              <a:buChar char="§"/>
            </a:pPr>
            <a:r>
              <a:rPr lang="en-US" sz="2000" dirty="0" smtClean="0">
                <a:latin typeface="+mj-lt"/>
              </a:rPr>
              <a:t>400 Degree Programs</a:t>
            </a:r>
          </a:p>
          <a:p>
            <a:pPr lvl="0">
              <a:buFont typeface="Wingdings" pitchFamily="2" charset="2"/>
              <a:buChar char="§"/>
            </a:pPr>
            <a:r>
              <a:rPr lang="en-US" sz="2000" kern="1200" dirty="0"/>
              <a:t>1,600+ </a:t>
            </a:r>
            <a:r>
              <a:rPr lang="en-US" sz="2000" kern="1200" dirty="0" smtClean="0"/>
              <a:t>Faculty</a:t>
            </a:r>
            <a:endParaRPr lang="en-US" sz="2000" dirty="0" smtClean="0">
              <a:latin typeface="+mj-lt"/>
            </a:endParaRPr>
          </a:p>
          <a:p>
            <a:pPr>
              <a:buFont typeface="Wingdings" pitchFamily="2" charset="2"/>
              <a:buChar char="§"/>
            </a:pPr>
            <a:r>
              <a:rPr lang="en-US" sz="2000" dirty="0" smtClean="0">
                <a:latin typeface="+mj-lt"/>
              </a:rPr>
              <a:t>8,000+ Courses</a:t>
            </a:r>
          </a:p>
          <a:p>
            <a:pPr lvl="0" fontAlgn="auto">
              <a:spcBef>
                <a:spcPct val="50000"/>
              </a:spcBef>
              <a:spcAft>
                <a:spcPts val="0"/>
              </a:spcAft>
              <a:buSzPct val="100000"/>
              <a:buFont typeface="Wingdings" pitchFamily="2" charset="2"/>
              <a:buChar char="§"/>
              <a:defRPr/>
            </a:pPr>
            <a:r>
              <a:rPr lang="en-US" sz="2000" kern="1200" dirty="0" smtClean="0"/>
              <a:t>33,000</a:t>
            </a:r>
            <a:r>
              <a:rPr lang="en-US" sz="2000" kern="1200" dirty="0" smtClean="0"/>
              <a:t>+ Students</a:t>
            </a:r>
            <a:endParaRPr lang="en-US" sz="2000" kern="1200" dirty="0"/>
          </a:p>
          <a:p>
            <a:pPr>
              <a:buFont typeface="Wingdings" pitchFamily="2" charset="2"/>
              <a:buChar char="§"/>
            </a:pPr>
            <a:endParaRPr lang="en-US" sz="2000" dirty="0" smtClean="0">
              <a:latin typeface="+mj-lt"/>
            </a:endParaRPr>
          </a:p>
          <a:p>
            <a:pPr>
              <a:spcBef>
                <a:spcPct val="50000"/>
              </a:spcBef>
            </a:pPr>
            <a:endParaRPr lang="en-US" sz="2400" dirty="0" smtClean="0">
              <a:latin typeface="+mj-lt"/>
            </a:endParaRPr>
          </a:p>
          <a:p>
            <a:pPr>
              <a:spcBef>
                <a:spcPct val="50000"/>
              </a:spcBef>
              <a:buNone/>
            </a:pPr>
            <a:endParaRPr lang="en-US" sz="2400" dirty="0" smtClean="0">
              <a:latin typeface="+mj-lt"/>
            </a:endParaRPr>
          </a:p>
          <a:p>
            <a:pPr>
              <a:spcBef>
                <a:spcPct val="50000"/>
              </a:spcBef>
            </a:pPr>
            <a:endParaRPr lang="en-US" sz="2400" dirty="0" smtClean="0">
              <a:latin typeface="+mj-lt"/>
            </a:endParaRPr>
          </a:p>
          <a:p>
            <a:endParaRPr lang="en-US" dirty="0">
              <a:latin typeface="+mj-lt"/>
            </a:endParaRPr>
          </a:p>
        </p:txBody>
      </p:sp>
      <p:sp>
        <p:nvSpPr>
          <p:cNvPr id="8" name="Slide Number Placeholder 5"/>
          <p:cNvSpPr>
            <a:spLocks noGrp="1"/>
          </p:cNvSpPr>
          <p:nvPr>
            <p:ph type="sldNum" sz="quarter" idx="4294967295"/>
          </p:nvPr>
        </p:nvSpPr>
        <p:spPr>
          <a:xfrm>
            <a:off x="0" y="6356350"/>
            <a:ext cx="1981200" cy="365125"/>
          </a:xfrm>
          <a:prstGeom prst="rect">
            <a:avLst/>
          </a:prstGeom>
        </p:spPr>
        <p:txBody>
          <a:bodyPr/>
          <a:lstStyle/>
          <a:p>
            <a:fld id="{293DFF9C-0C59-47B1-8B97-FEF90AF390B4}" type="slidenum">
              <a:rPr lang="en-US">
                <a:latin typeface="+mj-lt"/>
              </a:rPr>
              <a:pPr/>
              <a:t>3</a:t>
            </a:fld>
            <a:endParaRPr lang="en-US">
              <a:latin typeface="+mj-lt"/>
            </a:endParaRPr>
          </a:p>
        </p:txBody>
      </p:sp>
      <p:pic>
        <p:nvPicPr>
          <p:cNvPr id="5" name="Picture 4" descr="Campus"/>
          <p:cNvPicPr>
            <a:picLocks noChangeAspect="1" noChangeArrowheads="1"/>
          </p:cNvPicPr>
          <p:nvPr/>
        </p:nvPicPr>
        <p:blipFill>
          <a:blip r:embed="rId3" cstate="print"/>
          <a:srcRect/>
          <a:stretch>
            <a:fillRect/>
          </a:stretch>
        </p:blipFill>
        <p:spPr bwMode="auto">
          <a:xfrm>
            <a:off x="625289" y="4065494"/>
            <a:ext cx="7924800" cy="2278380"/>
          </a:xfrm>
          <a:prstGeom prst="rect">
            <a:avLst/>
          </a:prstGeom>
          <a:noFill/>
        </p:spPr>
      </p:pic>
      <p:sp>
        <p:nvSpPr>
          <p:cNvPr id="9" name="Content Placeholder 11"/>
          <p:cNvSpPr txBox="1">
            <a:spLocks/>
          </p:cNvSpPr>
          <p:nvPr/>
        </p:nvSpPr>
        <p:spPr>
          <a:xfrm>
            <a:off x="4596653" y="1600200"/>
            <a:ext cx="3984812" cy="3884729"/>
          </a:xfrm>
          <a:prstGeom prst="rect">
            <a:avLst/>
          </a:prstGeom>
        </p:spPr>
        <p:txBody>
          <a:bodyPr vert="horz">
            <a:normAutofit/>
          </a:bodyPr>
          <a:lstStyle/>
          <a:p>
            <a:pPr marL="342900" marR="0" lvl="0" indent="-342900" algn="l" defTabSz="914400" rtl="0" eaLnBrk="1" fontAlgn="auto" latinLnBrk="0" hangingPunct="1">
              <a:lnSpc>
                <a:spcPct val="100000"/>
              </a:lnSpc>
              <a:spcBef>
                <a:spcPct val="50000"/>
              </a:spcBef>
              <a:spcAft>
                <a:spcPts val="0"/>
              </a:spcAft>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Carnegie Classification:  Research University (High Research Activity)</a:t>
            </a:r>
          </a:p>
          <a:p>
            <a:pPr marL="342900" marR="0" lvl="0" indent="-342900" algn="l" defTabSz="914400" rtl="0" eaLnBrk="1" fontAlgn="auto" latinLnBrk="0" hangingPunct="1">
              <a:lnSpc>
                <a:spcPct val="100000"/>
              </a:lnSpc>
              <a:spcBef>
                <a:spcPct val="50000"/>
              </a:spcBef>
              <a:spcAft>
                <a:spcPts val="0"/>
              </a:spcAft>
              <a:buSzPct val="100000"/>
              <a:buFont typeface="Wingdings" pitchFamily="2" charset="2"/>
              <a:buChar char="§"/>
              <a:tabLst/>
              <a:defRPr/>
            </a:pPr>
            <a:r>
              <a:rPr lang="en-US" sz="2000" dirty="0" smtClean="0"/>
              <a:t>Northwest </a:t>
            </a:r>
            <a:r>
              <a:rPr lang="en-US" sz="2000" dirty="0"/>
              <a:t>Commission on Colleges and </a:t>
            </a:r>
            <a:r>
              <a:rPr lang="en-US" sz="2000" dirty="0" smtClean="0"/>
              <a:t>Universities</a:t>
            </a:r>
          </a:p>
          <a:p>
            <a:pPr marL="342900" marR="0" lvl="0" indent="-342900" algn="l" defTabSz="914400" rtl="0" eaLnBrk="1" fontAlgn="auto" latinLnBrk="0" hangingPunct="1">
              <a:lnSpc>
                <a:spcPct val="100000"/>
              </a:lnSpc>
              <a:spcBef>
                <a:spcPct val="50000"/>
              </a:spcBef>
              <a:spcAft>
                <a:spcPts val="0"/>
              </a:spcAft>
              <a:buSzPct val="100000"/>
              <a:buFont typeface="Wingdings" pitchFamily="2" charset="2"/>
              <a:buChar char="§"/>
              <a:tabLst/>
              <a:defRPr/>
            </a:pPr>
            <a:r>
              <a:rPr lang="en-US" sz="2000" dirty="0" smtClean="0"/>
              <a:t>30 </a:t>
            </a:r>
            <a:r>
              <a:rPr lang="en-US" sz="2000" dirty="0"/>
              <a:t>Specialized Accrediting Organizations</a:t>
            </a:r>
          </a:p>
          <a:p>
            <a:pPr marL="274320" marR="0" lvl="0" indent="-274320" algn="l" defTabSz="914400" rtl="0" eaLnBrk="1" fontAlgn="auto" latinLnBrk="0" hangingPunct="1">
              <a:lnSpc>
                <a:spcPct val="100000"/>
              </a:lnSpc>
              <a:spcBef>
                <a:spcPct val="500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50000"/>
              </a:spcBef>
              <a:spcAft>
                <a:spcPts val="0"/>
              </a:spcAft>
              <a:buClr>
                <a:schemeClr val="accent1"/>
              </a:buClr>
              <a:buSzPct val="76000"/>
              <a:buFont typeface="Wingdings 3"/>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50000"/>
              </a:spcBef>
              <a:spcAft>
                <a:spcPts val="0"/>
              </a:spcAft>
              <a:buClr>
                <a:schemeClr val="accent1"/>
              </a:buClr>
              <a:buSzPct val="76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Title 3"/>
          <p:cNvSpPr txBox="1">
            <a:spLocks/>
          </p:cNvSpPr>
          <p:nvPr/>
        </p:nvSpPr>
        <p:spPr>
          <a:xfrm>
            <a:off x="609600" y="825489"/>
            <a:ext cx="7924800" cy="787021"/>
          </a:xfrm>
          <a:prstGeom prst="rect">
            <a:avLst/>
          </a:prstGeom>
        </p:spPr>
        <p:txBody>
          <a:bodyPr vert="horz" anchor="b" anchorCtr="0">
            <a:normAutofit/>
          </a:bodyPr>
          <a:lstStyle/>
          <a:p>
            <a:pPr lvl="0" algn="ctr">
              <a:spcBef>
                <a:spcPct val="0"/>
              </a:spcBef>
            </a:pPr>
            <a:r>
              <a:rPr lang="en-US" sz="3200" dirty="0" smtClean="0">
                <a:solidFill>
                  <a:srgbClr val="0070C0"/>
                </a:solidFill>
                <a:latin typeface="+mj-lt"/>
              </a:rPr>
              <a:t>BRIGHAM YOUNG UNIVERSITY</a:t>
            </a:r>
            <a:endParaRPr kumimoji="0" lang="en-US" sz="3200" b="0" i="0" u="none" strike="noStrike" kern="1200" cap="none"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390211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Regional Accreditors</a:t>
            </a:r>
            <a:endParaRPr lang="en-US" dirty="0"/>
          </a:p>
        </p:txBody>
      </p:sp>
      <p:pic>
        <p:nvPicPr>
          <p:cNvPr id="2050" name="Picture 2" descr="NWCCU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284" y="2876551"/>
            <a:ext cx="1666875" cy="590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ddle States Commission on Higher Edu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129" y="3791791"/>
            <a:ext cx="44291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NEASC logo.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40982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NCACS logo.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2539276"/>
            <a:ext cx="15240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WASC logo.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5986" y="3652836"/>
            <a:ext cx="1239679" cy="12527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ile:SACS logo.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09875" y="4572000"/>
            <a:ext cx="13906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upload.wikimedia.org/wikipedia/en/thumb/6/6b/NWAC_logo.png/200px-NWAC_logo.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10825" y="5053293"/>
            <a:ext cx="1905000" cy="923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DB7AF1-2BAC-447C-B737-A3A23C3E2CA1}" type="slidenum">
              <a:rPr lang="en-US" smtClean="0"/>
              <a:pPr/>
              <a:t>4</a:t>
            </a:fld>
            <a:endParaRPr lang="en-US" dirty="0"/>
          </a:p>
        </p:txBody>
      </p:sp>
    </p:spTree>
    <p:extLst>
      <p:ext uri="{BB962C8B-B14F-4D97-AF65-F5344CB8AC3E}">
        <p14:creationId xmlns:p14="http://schemas.microsoft.com/office/powerpoint/2010/main" val="201789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320BB621-EB9A-4B20-B62B-0593561E14B2}" type="slidenum">
              <a:rPr lang="en-US" smtClean="0">
                <a:solidFill>
                  <a:schemeClr val="tx1"/>
                </a:solidFill>
              </a:rPr>
              <a:pPr eaLnBrk="1" hangingPunct="1"/>
              <a:t>5</a:t>
            </a:fld>
            <a:endParaRPr lang="en-US" smtClean="0">
              <a:solidFill>
                <a:schemeClr val="tx1"/>
              </a:solidFill>
            </a:endParaRPr>
          </a:p>
        </p:txBody>
      </p:sp>
      <p:sp>
        <p:nvSpPr>
          <p:cNvPr id="6147" name="Rectangle 2"/>
          <p:cNvSpPr>
            <a:spLocks noGrp="1" noChangeArrowheads="1"/>
          </p:cNvSpPr>
          <p:nvPr>
            <p:ph type="title"/>
          </p:nvPr>
        </p:nvSpPr>
        <p:spPr>
          <a:xfrm>
            <a:off x="808831" y="990600"/>
            <a:ext cx="7602538" cy="533400"/>
          </a:xfrm>
        </p:spPr>
        <p:txBody>
          <a:bodyPr/>
          <a:lstStyle/>
          <a:p>
            <a:r>
              <a:rPr lang="en-US" sz="3600" dirty="0" smtClean="0">
                <a:solidFill>
                  <a:srgbClr val="00B0F0"/>
                </a:solidFill>
              </a:rPr>
              <a:t>Assessment Charge</a:t>
            </a:r>
          </a:p>
        </p:txBody>
      </p:sp>
      <p:sp>
        <p:nvSpPr>
          <p:cNvPr id="6148" name="Content Placeholder 11"/>
          <p:cNvSpPr>
            <a:spLocks noGrp="1"/>
          </p:cNvSpPr>
          <p:nvPr>
            <p:ph idx="1"/>
          </p:nvPr>
        </p:nvSpPr>
        <p:spPr>
          <a:xfrm>
            <a:off x="762000" y="2971800"/>
            <a:ext cx="7508875" cy="3352800"/>
          </a:xfrm>
        </p:spPr>
        <p:txBody>
          <a:bodyPr/>
          <a:lstStyle/>
          <a:p>
            <a:pPr>
              <a:spcBef>
                <a:spcPct val="50000"/>
              </a:spcBef>
              <a:buFont typeface="Wingdings" pitchFamily="2" charset="2"/>
              <a:buChar char="§"/>
            </a:pPr>
            <a:r>
              <a:rPr lang="en-US" sz="2400" dirty="0" smtClean="0"/>
              <a:t>Publish expected learning outcomes for all of their courses and programs</a:t>
            </a:r>
          </a:p>
          <a:p>
            <a:pPr>
              <a:spcBef>
                <a:spcPct val="50000"/>
              </a:spcBef>
              <a:buFont typeface="Wingdings" pitchFamily="2" charset="2"/>
              <a:buChar char="§"/>
            </a:pPr>
            <a:r>
              <a:rPr lang="en-US" sz="2400" dirty="0" smtClean="0"/>
              <a:t>Provide evidence that the expected learning outcomes are realized by students</a:t>
            </a:r>
          </a:p>
          <a:p>
            <a:pPr>
              <a:spcBef>
                <a:spcPct val="50000"/>
              </a:spcBef>
              <a:buFont typeface="Wingdings" pitchFamily="2" charset="2"/>
              <a:buChar char="§"/>
            </a:pPr>
            <a:r>
              <a:rPr lang="en-US" sz="2400" dirty="0" smtClean="0">
                <a:latin typeface="TimesNewRoman"/>
              </a:rPr>
              <a:t>Demonstrate how such data collection and analyses leads to continuous improvement of student learning, the curriculum and the university</a:t>
            </a:r>
            <a:endParaRPr lang="en-US" sz="2400" dirty="0" smtClean="0"/>
          </a:p>
          <a:p>
            <a:pPr>
              <a:spcBef>
                <a:spcPct val="50000"/>
              </a:spcBef>
              <a:buFont typeface="Wingdings" pitchFamily="2" charset="2"/>
              <a:buNone/>
            </a:pPr>
            <a:endParaRPr lang="en-US" sz="2400" dirty="0" smtClean="0"/>
          </a:p>
          <a:p>
            <a:endParaRPr lang="en-US" dirty="0" smtClean="0"/>
          </a:p>
        </p:txBody>
      </p:sp>
      <p:sp>
        <p:nvSpPr>
          <p:cNvPr id="6149" name="TextBox 4"/>
          <p:cNvSpPr txBox="1">
            <a:spLocks noChangeArrowheads="1"/>
          </p:cNvSpPr>
          <p:nvPr/>
        </p:nvSpPr>
        <p:spPr bwMode="auto">
          <a:xfrm>
            <a:off x="1030941" y="1752600"/>
            <a:ext cx="7086600" cy="95410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algn="ctr" eaLnBrk="1" hangingPunct="1"/>
            <a:r>
              <a:rPr lang="en-US" sz="2800" dirty="0">
                <a:solidFill>
                  <a:schemeClr val="bg1"/>
                </a:solidFill>
              </a:rPr>
              <a:t>Colleges and universities </a:t>
            </a:r>
            <a:endParaRPr lang="en-US" sz="2800" dirty="0" smtClean="0">
              <a:solidFill>
                <a:schemeClr val="bg1"/>
              </a:solidFill>
            </a:endParaRPr>
          </a:p>
          <a:p>
            <a:pPr algn="ctr" eaLnBrk="1" hangingPunct="1"/>
            <a:r>
              <a:rPr lang="en-US" sz="2800" dirty="0" smtClean="0">
                <a:solidFill>
                  <a:schemeClr val="bg1"/>
                </a:solidFill>
              </a:rPr>
              <a:t>across </a:t>
            </a:r>
            <a:r>
              <a:rPr lang="en-US" sz="2800" dirty="0">
                <a:solidFill>
                  <a:schemeClr val="bg1"/>
                </a:solidFill>
              </a:rPr>
              <a:t>the country </a:t>
            </a:r>
            <a:r>
              <a:rPr lang="en-US" sz="2800" dirty="0" smtClean="0">
                <a:solidFill>
                  <a:schemeClr val="bg1"/>
                </a:solidFill>
              </a:rPr>
              <a:t>are </a:t>
            </a:r>
            <a:r>
              <a:rPr lang="en-US" sz="2800" dirty="0">
                <a:solidFill>
                  <a:schemeClr val="bg1"/>
                </a:solidFill>
              </a:rPr>
              <a:t>being asked to:</a:t>
            </a:r>
          </a:p>
        </p:txBody>
      </p:sp>
    </p:spTree>
    <p:extLst>
      <p:ext uri="{BB962C8B-B14F-4D97-AF65-F5344CB8AC3E}">
        <p14:creationId xmlns:p14="http://schemas.microsoft.com/office/powerpoint/2010/main" val="349437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05CB5322-B74B-496B-B347-05F62660DFDC}" type="slidenum">
              <a:rPr lang="en-US" smtClean="0">
                <a:solidFill>
                  <a:schemeClr val="tx1"/>
                </a:solidFill>
              </a:rPr>
              <a:pPr eaLnBrk="1" hangingPunct="1"/>
              <a:t>6</a:t>
            </a:fld>
            <a:endParaRPr lang="en-US" smtClean="0">
              <a:solidFill>
                <a:schemeClr val="tx1"/>
              </a:solidFill>
            </a:endParaRPr>
          </a:p>
        </p:txBody>
      </p:sp>
      <p:sp>
        <p:nvSpPr>
          <p:cNvPr id="10243" name="Rectangle 2"/>
          <p:cNvSpPr>
            <a:spLocks noGrp="1" noChangeArrowheads="1"/>
          </p:cNvSpPr>
          <p:nvPr>
            <p:ph type="title"/>
          </p:nvPr>
        </p:nvSpPr>
        <p:spPr>
          <a:xfrm>
            <a:off x="591391" y="1143000"/>
            <a:ext cx="7907337" cy="685800"/>
          </a:xfrm>
        </p:spPr>
        <p:txBody>
          <a:bodyPr/>
          <a:lstStyle/>
          <a:p>
            <a:pPr eaLnBrk="1" hangingPunct="1"/>
            <a:r>
              <a:rPr lang="en-US" sz="3600" dirty="0" smtClean="0">
                <a:solidFill>
                  <a:srgbClr val="00B0F0"/>
                </a:solidFill>
              </a:rPr>
              <a:t>Why “Student Learning Outcomes”?</a:t>
            </a:r>
            <a:br>
              <a:rPr lang="en-US" sz="3600" dirty="0" smtClean="0">
                <a:solidFill>
                  <a:srgbClr val="00B0F0"/>
                </a:solidFill>
              </a:rPr>
            </a:br>
            <a:endParaRPr lang="en-US" sz="3600" b="1" i="1" dirty="0" smtClean="0">
              <a:solidFill>
                <a:srgbClr val="00B0F0"/>
              </a:solidFill>
            </a:endParaRPr>
          </a:p>
        </p:txBody>
      </p:sp>
      <p:sp>
        <p:nvSpPr>
          <p:cNvPr id="5124" name="Rectangle 3"/>
          <p:cNvSpPr>
            <a:spLocks noGrp="1" noChangeArrowheads="1"/>
          </p:cNvSpPr>
          <p:nvPr>
            <p:ph type="body" idx="1"/>
          </p:nvPr>
        </p:nvSpPr>
        <p:spPr>
          <a:xfrm>
            <a:off x="762000" y="1752600"/>
            <a:ext cx="7620000" cy="4495800"/>
          </a:xfrm>
        </p:spPr>
        <p:txBody>
          <a:bodyPr/>
          <a:lstStyle/>
          <a:p>
            <a:pPr marL="457200" indent="-457200" eaLnBrk="1" hangingPunct="1">
              <a:lnSpc>
                <a:spcPct val="80000"/>
              </a:lnSpc>
              <a:buClrTx/>
              <a:buSzPct val="100000"/>
              <a:buFont typeface="+mj-lt"/>
              <a:buAutoNum type="arabicPeriod"/>
              <a:defRPr/>
            </a:pPr>
            <a:r>
              <a:rPr lang="en-US" sz="2800" b="1" dirty="0" smtClean="0">
                <a:solidFill>
                  <a:schemeClr val="accent2"/>
                </a:solidFill>
              </a:rPr>
              <a:t>Ethics</a:t>
            </a:r>
            <a:r>
              <a:rPr lang="en-US" sz="2800" dirty="0" smtClean="0">
                <a:solidFill>
                  <a:schemeClr val="accent2"/>
                </a:solidFill>
              </a:rPr>
              <a:t>: </a:t>
            </a:r>
            <a:r>
              <a:rPr lang="en-US" sz="2800" dirty="0" smtClean="0"/>
              <a:t>Assessment should ultimately (first and always) be about student learning</a:t>
            </a:r>
          </a:p>
          <a:p>
            <a:pPr marL="514350" indent="-514350" eaLnBrk="1" hangingPunct="1">
              <a:lnSpc>
                <a:spcPct val="80000"/>
              </a:lnSpc>
              <a:buClr>
                <a:schemeClr val="accent2">
                  <a:lumMod val="50000"/>
                </a:schemeClr>
              </a:buClr>
              <a:buSzPct val="100000"/>
              <a:buFont typeface="Wingdings" pitchFamily="2" charset="2"/>
              <a:buNone/>
              <a:defRPr/>
            </a:pPr>
            <a:endParaRPr lang="en-US" sz="800" i="1" dirty="0" smtClean="0"/>
          </a:p>
          <a:p>
            <a:pPr marL="804862" eaLnBrk="1" hangingPunct="1">
              <a:lnSpc>
                <a:spcPct val="80000"/>
              </a:lnSpc>
              <a:buClr>
                <a:schemeClr val="accent2">
                  <a:lumMod val="50000"/>
                </a:schemeClr>
              </a:buClr>
              <a:buSzPct val="100000"/>
              <a:buFont typeface="Wingdings" pitchFamily="2" charset="2"/>
              <a:buChar char="§"/>
              <a:defRPr/>
            </a:pPr>
            <a:r>
              <a:rPr lang="en-US" sz="2400" dirty="0" smtClean="0"/>
              <a:t>Student major selection</a:t>
            </a:r>
          </a:p>
          <a:p>
            <a:pPr marL="804862" eaLnBrk="1" hangingPunct="1">
              <a:lnSpc>
                <a:spcPct val="80000"/>
              </a:lnSpc>
              <a:buClr>
                <a:schemeClr val="accent2">
                  <a:lumMod val="50000"/>
                </a:schemeClr>
              </a:buClr>
              <a:buSzPct val="100000"/>
              <a:buFont typeface="Wingdings" pitchFamily="2" charset="2"/>
              <a:buChar char="§"/>
              <a:defRPr/>
            </a:pPr>
            <a:r>
              <a:rPr lang="en-US" sz="2400" dirty="0" smtClean="0"/>
              <a:t>Aligning institutional, department goals</a:t>
            </a:r>
          </a:p>
          <a:p>
            <a:pPr marL="804862" eaLnBrk="1" hangingPunct="1">
              <a:lnSpc>
                <a:spcPct val="80000"/>
              </a:lnSpc>
              <a:buClr>
                <a:schemeClr val="accent2">
                  <a:lumMod val="50000"/>
                </a:schemeClr>
              </a:buClr>
              <a:buSzPct val="100000"/>
              <a:buFont typeface="Wingdings" pitchFamily="2" charset="2"/>
              <a:buChar char="§"/>
              <a:defRPr/>
            </a:pPr>
            <a:r>
              <a:rPr lang="en-US" sz="2400" dirty="0" smtClean="0"/>
              <a:t>Student “take-</a:t>
            </a:r>
            <a:r>
              <a:rPr lang="en-US" sz="2400" dirty="0" err="1" smtClean="0"/>
              <a:t>aways</a:t>
            </a:r>
            <a:r>
              <a:rPr lang="en-US" sz="2400" dirty="0" smtClean="0"/>
              <a:t>”</a:t>
            </a:r>
          </a:p>
          <a:p>
            <a:pPr marL="514350" indent="-514350" eaLnBrk="1" hangingPunct="1">
              <a:lnSpc>
                <a:spcPct val="80000"/>
              </a:lnSpc>
              <a:buClr>
                <a:schemeClr val="accent2">
                  <a:lumMod val="50000"/>
                </a:schemeClr>
              </a:buClr>
              <a:buSzPct val="100000"/>
              <a:buFont typeface="Wingdings" pitchFamily="2" charset="2"/>
              <a:buNone/>
              <a:defRPr/>
            </a:pPr>
            <a:endParaRPr lang="en-US" sz="1200" i="1" dirty="0" smtClean="0"/>
          </a:p>
          <a:p>
            <a:pPr marL="457200" indent="-457200" eaLnBrk="1" hangingPunct="1">
              <a:lnSpc>
                <a:spcPct val="80000"/>
              </a:lnSpc>
              <a:buClrTx/>
              <a:buSzPct val="100000"/>
              <a:buFont typeface="+mj-lt"/>
              <a:buAutoNum type="arabicPeriod" startAt="2"/>
              <a:defRPr/>
            </a:pPr>
            <a:r>
              <a:rPr lang="en-US" sz="2800" b="1" dirty="0" smtClean="0">
                <a:solidFill>
                  <a:schemeClr val="accent2"/>
                </a:solidFill>
              </a:rPr>
              <a:t>Pressure</a:t>
            </a:r>
            <a:r>
              <a:rPr lang="en-US" sz="2800" dirty="0" smtClean="0">
                <a:solidFill>
                  <a:srgbClr val="292929"/>
                </a:solidFill>
              </a:rPr>
              <a:t>: </a:t>
            </a:r>
          </a:p>
          <a:p>
            <a:pPr marL="806450" lvl="1" indent="-344488" eaLnBrk="1" hangingPunct="1">
              <a:lnSpc>
                <a:spcPct val="80000"/>
              </a:lnSpc>
              <a:buClr>
                <a:schemeClr val="accent2">
                  <a:lumMod val="50000"/>
                </a:schemeClr>
              </a:buClr>
              <a:buSzPct val="100000"/>
              <a:buFont typeface="Wingdings" pitchFamily="2" charset="2"/>
              <a:buChar char="§"/>
              <a:defRPr/>
            </a:pPr>
            <a:r>
              <a:rPr lang="en-US" sz="2400" dirty="0" smtClean="0">
                <a:solidFill>
                  <a:srgbClr val="292929"/>
                </a:solidFill>
              </a:rPr>
              <a:t>Stakeholders</a:t>
            </a:r>
          </a:p>
          <a:p>
            <a:pPr marL="806450" lvl="1" indent="-344488" eaLnBrk="1" hangingPunct="1">
              <a:lnSpc>
                <a:spcPct val="80000"/>
              </a:lnSpc>
              <a:buClr>
                <a:schemeClr val="accent2">
                  <a:lumMod val="50000"/>
                </a:schemeClr>
              </a:buClr>
              <a:buSzPct val="100000"/>
              <a:buFont typeface="Wingdings" pitchFamily="2" charset="2"/>
              <a:buChar char="§"/>
              <a:defRPr/>
            </a:pPr>
            <a:r>
              <a:rPr lang="en-US" sz="2400" dirty="0" smtClean="0">
                <a:solidFill>
                  <a:srgbClr val="292929"/>
                </a:solidFill>
              </a:rPr>
              <a:t>Accrediting entities</a:t>
            </a:r>
          </a:p>
          <a:p>
            <a:pPr marL="806450" lvl="1" indent="-344488" eaLnBrk="1" hangingPunct="1">
              <a:lnSpc>
                <a:spcPct val="80000"/>
              </a:lnSpc>
              <a:buClr>
                <a:schemeClr val="accent2">
                  <a:lumMod val="50000"/>
                </a:schemeClr>
              </a:buClr>
              <a:buSzPct val="100000"/>
              <a:buFont typeface="Wingdings" pitchFamily="2" charset="2"/>
              <a:buChar char="§"/>
              <a:defRPr/>
            </a:pPr>
            <a:r>
              <a:rPr lang="en-US" sz="2400" dirty="0" smtClean="0">
                <a:solidFill>
                  <a:srgbClr val="292929"/>
                </a:solidFill>
              </a:rPr>
              <a:t>Government agencies</a:t>
            </a:r>
          </a:p>
          <a:p>
            <a:pPr marL="806450" lvl="1" indent="-344488" eaLnBrk="1" hangingPunct="1">
              <a:lnSpc>
                <a:spcPct val="80000"/>
              </a:lnSpc>
              <a:buClr>
                <a:schemeClr val="accent2">
                  <a:lumMod val="50000"/>
                </a:schemeClr>
              </a:buClr>
              <a:buSzPct val="100000"/>
              <a:buFont typeface="Wingdings" pitchFamily="2" charset="2"/>
              <a:buChar char="§"/>
              <a:defRPr/>
            </a:pPr>
            <a:r>
              <a:rPr lang="en-US" sz="2400" dirty="0" smtClean="0">
                <a:solidFill>
                  <a:srgbClr val="292929"/>
                </a:solidFill>
              </a:rPr>
              <a:t>Employers</a:t>
            </a:r>
            <a:endParaRPr lang="en-US" sz="1600" dirty="0" smtClean="0"/>
          </a:p>
          <a:p>
            <a:pPr marL="514350" indent="-514350" eaLnBrk="1" hangingPunct="1">
              <a:lnSpc>
                <a:spcPct val="80000"/>
              </a:lnSpc>
              <a:buClr>
                <a:schemeClr val="accent2">
                  <a:lumMod val="50000"/>
                </a:schemeClr>
              </a:buClr>
              <a:buSzPct val="100000"/>
              <a:buFont typeface="Wingdings" pitchFamily="2" charset="2"/>
              <a:buNone/>
              <a:defRPr/>
            </a:pPr>
            <a:endParaRPr lang="en-US" sz="2800" i="1" dirty="0" smtClean="0"/>
          </a:p>
          <a:p>
            <a:pPr marL="514350" indent="-514350" eaLnBrk="1" hangingPunct="1">
              <a:lnSpc>
                <a:spcPct val="80000"/>
              </a:lnSpc>
              <a:buClr>
                <a:schemeClr val="accent2">
                  <a:lumMod val="50000"/>
                </a:schemeClr>
              </a:buClr>
              <a:buSzPct val="100000"/>
              <a:buFont typeface="+mj-lt"/>
              <a:buAutoNum type="arabicPeriod"/>
              <a:defRPr/>
            </a:pPr>
            <a:endParaRPr lang="en-US" sz="2800" i="1" dirty="0" smtClean="0"/>
          </a:p>
          <a:p>
            <a:pPr marL="228600" indent="0" eaLnBrk="1" hangingPunct="1">
              <a:lnSpc>
                <a:spcPct val="80000"/>
              </a:lnSpc>
              <a:buFont typeface="Wingdings" pitchFamily="2" charset="2"/>
              <a:buNone/>
              <a:defRPr/>
            </a:pPr>
            <a:endParaRPr lang="en-US" sz="2000" i="1" dirty="0" smtClean="0"/>
          </a:p>
        </p:txBody>
      </p:sp>
      <p:pic>
        <p:nvPicPr>
          <p:cNvPr id="1024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13367"/>
            <a:ext cx="2781158" cy="273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6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0E1478FF-BF56-469F-8F09-93C8CEFA0BBC}" type="slidenum">
              <a:rPr lang="en-US" smtClean="0">
                <a:solidFill>
                  <a:schemeClr val="tx1"/>
                </a:solidFill>
              </a:rPr>
              <a:pPr eaLnBrk="1" hangingPunct="1"/>
              <a:t>7</a:t>
            </a:fld>
            <a:endParaRPr lang="en-US" smtClean="0">
              <a:solidFill>
                <a:schemeClr val="tx1"/>
              </a:solidFill>
            </a:endParaRPr>
          </a:p>
        </p:txBody>
      </p:sp>
      <p:sp>
        <p:nvSpPr>
          <p:cNvPr id="11267" name="Rectangle 2"/>
          <p:cNvSpPr>
            <a:spLocks noGrp="1" noChangeArrowheads="1"/>
          </p:cNvSpPr>
          <p:nvPr>
            <p:ph type="title"/>
          </p:nvPr>
        </p:nvSpPr>
        <p:spPr>
          <a:xfrm>
            <a:off x="685800" y="990600"/>
            <a:ext cx="7848600" cy="609600"/>
          </a:xfrm>
        </p:spPr>
        <p:txBody>
          <a:bodyPr/>
          <a:lstStyle/>
          <a:p>
            <a:pPr eaLnBrk="1" hangingPunct="1"/>
            <a:r>
              <a:rPr lang="en-US" sz="3200" dirty="0" smtClean="0">
                <a:solidFill>
                  <a:srgbClr val="00B0F0"/>
                </a:solidFill>
              </a:rPr>
              <a:t>What are Student Learning Outcomes?</a:t>
            </a:r>
          </a:p>
        </p:txBody>
      </p:sp>
      <p:sp>
        <p:nvSpPr>
          <p:cNvPr id="11268" name="Rectangle 3"/>
          <p:cNvSpPr>
            <a:spLocks noGrp="1" noChangeArrowheads="1"/>
          </p:cNvSpPr>
          <p:nvPr>
            <p:ph type="body" idx="1"/>
          </p:nvPr>
        </p:nvSpPr>
        <p:spPr>
          <a:xfrm>
            <a:off x="762000" y="1676400"/>
            <a:ext cx="7696200" cy="4038600"/>
          </a:xfrm>
        </p:spPr>
        <p:txBody>
          <a:bodyPr/>
          <a:lstStyle/>
          <a:p>
            <a:pPr marL="514350" indent="-514350" eaLnBrk="1" hangingPunct="1">
              <a:lnSpc>
                <a:spcPct val="80000"/>
              </a:lnSpc>
              <a:buClrTx/>
              <a:buSzPct val="100000"/>
              <a:buFont typeface="Arial" pitchFamily="34" charset="0"/>
              <a:buAutoNum type="arabicPeriod"/>
            </a:pPr>
            <a:r>
              <a:rPr lang="en-US" sz="2400" b="1" dirty="0" smtClean="0">
                <a:solidFill>
                  <a:schemeClr val="accent2"/>
                </a:solidFill>
              </a:rPr>
              <a:t>Definition:</a:t>
            </a:r>
            <a:r>
              <a:rPr lang="en-US" sz="2400" dirty="0" smtClean="0">
                <a:solidFill>
                  <a:schemeClr val="accent2"/>
                </a:solidFill>
              </a:rPr>
              <a:t> </a:t>
            </a:r>
            <a:r>
              <a:rPr lang="en-US" sz="2400" dirty="0" smtClean="0"/>
              <a:t>Statements defining what students should know, understand and/or be able to do as a result of their learning experiences in a degree program</a:t>
            </a:r>
          </a:p>
          <a:p>
            <a:pPr lvl="1" eaLnBrk="1" hangingPunct="1">
              <a:lnSpc>
                <a:spcPct val="80000"/>
              </a:lnSpc>
              <a:buSzPct val="100000"/>
              <a:buFont typeface="Wingdings" pitchFamily="2" charset="2"/>
              <a:buChar char="§"/>
            </a:pPr>
            <a:r>
              <a:rPr lang="en-US" sz="2400" dirty="0" smtClean="0"/>
              <a:t>Cognitive (knowledge)</a:t>
            </a:r>
          </a:p>
          <a:p>
            <a:pPr lvl="1" eaLnBrk="1" hangingPunct="1">
              <a:lnSpc>
                <a:spcPct val="80000"/>
              </a:lnSpc>
              <a:buSzPct val="100000"/>
              <a:buFont typeface="Wingdings" pitchFamily="2" charset="2"/>
              <a:buChar char="§"/>
            </a:pPr>
            <a:r>
              <a:rPr lang="en-US" sz="2400" dirty="0" smtClean="0"/>
              <a:t>Behavioral (skills)</a:t>
            </a:r>
          </a:p>
          <a:p>
            <a:pPr lvl="1" eaLnBrk="1" hangingPunct="1">
              <a:lnSpc>
                <a:spcPct val="80000"/>
              </a:lnSpc>
              <a:buSzPct val="100000"/>
              <a:buFont typeface="Wingdings" pitchFamily="2" charset="2"/>
              <a:buChar char="§"/>
            </a:pPr>
            <a:r>
              <a:rPr lang="en-US" sz="2400" dirty="0" smtClean="0"/>
              <a:t>Affective (attitudes)</a:t>
            </a:r>
          </a:p>
          <a:p>
            <a:pPr marL="514350" indent="-514350" eaLnBrk="1" hangingPunct="1">
              <a:lnSpc>
                <a:spcPct val="80000"/>
              </a:lnSpc>
              <a:buClrTx/>
              <a:buSzPct val="100000"/>
              <a:buFont typeface="Arial" pitchFamily="34" charset="0"/>
              <a:buAutoNum type="arabicPeriod"/>
            </a:pPr>
            <a:r>
              <a:rPr lang="en-US" sz="2400" b="1" dirty="0" smtClean="0">
                <a:solidFill>
                  <a:schemeClr val="accent2"/>
                </a:solidFill>
              </a:rPr>
              <a:t>Assessment: </a:t>
            </a:r>
            <a:r>
              <a:rPr lang="en-US" sz="2400" dirty="0" smtClean="0"/>
              <a:t>What counts as evidence that a given level of competence has been achieved.</a:t>
            </a:r>
          </a:p>
          <a:p>
            <a:pPr marL="514350" indent="-514350" eaLnBrk="1" hangingPunct="1">
              <a:lnSpc>
                <a:spcPct val="80000"/>
              </a:lnSpc>
              <a:buClrTx/>
              <a:buSzPct val="100000"/>
              <a:buFont typeface="Arial" pitchFamily="34" charset="0"/>
              <a:buAutoNum type="arabicPeriod"/>
            </a:pPr>
            <a:r>
              <a:rPr lang="en-US" sz="2400" b="1" dirty="0" smtClean="0">
                <a:solidFill>
                  <a:schemeClr val="accent2"/>
                </a:solidFill>
              </a:rPr>
              <a:t>Clear and assessable statements </a:t>
            </a:r>
            <a:r>
              <a:rPr lang="en-US" sz="2400" dirty="0" smtClean="0"/>
              <a:t>of the “essential and enduring knowledge, abilities, and attitudes or dispositions” that enable a learner to apply what he or she has learned to situations encountered in the real world. </a:t>
            </a:r>
          </a:p>
        </p:txBody>
      </p:sp>
    </p:spTree>
    <p:extLst>
      <p:ext uri="{BB962C8B-B14F-4D97-AF65-F5344CB8AC3E}">
        <p14:creationId xmlns:p14="http://schemas.microsoft.com/office/powerpoint/2010/main" val="22981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914400"/>
            <a:ext cx="7772400" cy="609600"/>
          </a:xfrm>
        </p:spPr>
        <p:txBody>
          <a:bodyPr/>
          <a:lstStyle/>
          <a:p>
            <a:r>
              <a:rPr lang="en-US" sz="3600" dirty="0" smtClean="0">
                <a:solidFill>
                  <a:srgbClr val="00B0F0"/>
                </a:solidFill>
              </a:rPr>
              <a:t>Direct &amp; Indirect Evidence</a:t>
            </a:r>
          </a:p>
        </p:txBody>
      </p:sp>
      <p:sp>
        <p:nvSpPr>
          <p:cNvPr id="2" name="Content Placeholder 1"/>
          <p:cNvSpPr>
            <a:spLocks noGrp="1"/>
          </p:cNvSpPr>
          <p:nvPr>
            <p:ph sz="half" idx="1"/>
          </p:nvPr>
        </p:nvSpPr>
        <p:spPr>
          <a:xfrm>
            <a:off x="838200" y="1447800"/>
            <a:ext cx="3810000" cy="3352800"/>
          </a:xfrm>
        </p:spPr>
        <p:txBody>
          <a:bodyPr/>
          <a:lstStyle/>
          <a:p>
            <a:pPr marL="0" indent="0">
              <a:buNone/>
            </a:pPr>
            <a:r>
              <a:rPr lang="en-US" sz="1800" b="1" dirty="0" smtClean="0">
                <a:solidFill>
                  <a:schemeClr val="accent2"/>
                </a:solidFill>
              </a:rPr>
              <a:t>DIRECT MEASURES</a:t>
            </a:r>
          </a:p>
          <a:p>
            <a:pPr>
              <a:buFont typeface="Wingdings" pitchFamily="2" charset="2"/>
              <a:buChar char="§"/>
            </a:pPr>
            <a:r>
              <a:rPr lang="en-US" sz="1800" dirty="0" smtClean="0"/>
              <a:t>Imbedded </a:t>
            </a:r>
            <a:r>
              <a:rPr lang="en-US" sz="1800" dirty="0"/>
              <a:t>performance assessment mapped to learning objectives</a:t>
            </a:r>
          </a:p>
          <a:p>
            <a:pPr>
              <a:buFont typeface="Wingdings" pitchFamily="2" charset="2"/>
              <a:buChar char="§"/>
            </a:pPr>
            <a:r>
              <a:rPr lang="en-US" sz="1800" dirty="0" smtClean="0"/>
              <a:t>Course and homework assignments</a:t>
            </a:r>
          </a:p>
          <a:p>
            <a:pPr>
              <a:buFont typeface="Wingdings" pitchFamily="2" charset="2"/>
              <a:buChar char="§"/>
            </a:pPr>
            <a:r>
              <a:rPr lang="en-US" sz="1800" dirty="0" smtClean="0"/>
              <a:t>Exams, quizzes</a:t>
            </a:r>
          </a:p>
          <a:p>
            <a:pPr>
              <a:buFont typeface="Wingdings" pitchFamily="2" charset="2"/>
              <a:buChar char="§"/>
            </a:pPr>
            <a:r>
              <a:rPr lang="en-US" sz="1800" dirty="0" smtClean="0"/>
              <a:t>Standardized tests</a:t>
            </a:r>
          </a:p>
          <a:p>
            <a:pPr>
              <a:buFont typeface="Wingdings" pitchFamily="2" charset="2"/>
              <a:buChar char="§"/>
            </a:pPr>
            <a:r>
              <a:rPr lang="en-US" sz="1800" dirty="0" smtClean="0"/>
              <a:t>Term papers, reports</a:t>
            </a:r>
          </a:p>
          <a:p>
            <a:pPr>
              <a:buFont typeface="Wingdings" pitchFamily="2" charset="2"/>
              <a:buChar char="§"/>
            </a:pPr>
            <a:r>
              <a:rPr lang="en-US" sz="1800" dirty="0" smtClean="0"/>
              <a:t>Research projects</a:t>
            </a:r>
          </a:p>
          <a:p>
            <a:pPr>
              <a:buFont typeface="Wingdings" pitchFamily="2" charset="2"/>
              <a:buChar char="§"/>
            </a:pPr>
            <a:r>
              <a:rPr lang="en-US" sz="1800" dirty="0" smtClean="0"/>
              <a:t>Capstone projects, senior theses, exhibits or performances</a:t>
            </a:r>
          </a:p>
          <a:p>
            <a:pPr>
              <a:buFont typeface="Wingdings" pitchFamily="2" charset="2"/>
              <a:buChar char="§"/>
            </a:pPr>
            <a:r>
              <a:rPr lang="en-US" sz="1800" dirty="0" smtClean="0"/>
              <a:t>Pass rates, scores on licensure, certification, area tests</a:t>
            </a:r>
          </a:p>
          <a:p>
            <a:pPr>
              <a:buFont typeface="Wingdings" pitchFamily="2" charset="2"/>
              <a:buChar char="§"/>
            </a:pPr>
            <a:r>
              <a:rPr lang="en-US" sz="1800" dirty="0" smtClean="0"/>
              <a:t>Rubric scores</a:t>
            </a:r>
          </a:p>
        </p:txBody>
      </p:sp>
      <p:sp>
        <p:nvSpPr>
          <p:cNvPr id="3" name="Content Placeholder 2"/>
          <p:cNvSpPr>
            <a:spLocks noGrp="1"/>
          </p:cNvSpPr>
          <p:nvPr>
            <p:ph sz="half" idx="2"/>
          </p:nvPr>
        </p:nvSpPr>
        <p:spPr>
          <a:xfrm>
            <a:off x="4648200" y="1447800"/>
            <a:ext cx="3810000" cy="4419600"/>
          </a:xfrm>
        </p:spPr>
        <p:txBody>
          <a:bodyPr/>
          <a:lstStyle/>
          <a:p>
            <a:pPr marL="0" indent="0">
              <a:buNone/>
            </a:pPr>
            <a:r>
              <a:rPr lang="en-US" sz="1800" b="1" dirty="0" smtClean="0">
                <a:solidFill>
                  <a:schemeClr val="accent2"/>
                </a:solidFill>
              </a:rPr>
              <a:t>INDIRECT </a:t>
            </a:r>
            <a:r>
              <a:rPr lang="en-US" sz="1800" b="1" dirty="0">
                <a:solidFill>
                  <a:schemeClr val="accent2"/>
                </a:solidFill>
              </a:rPr>
              <a:t>MEASURES</a:t>
            </a:r>
          </a:p>
          <a:p>
            <a:pPr>
              <a:buFont typeface="Wingdings" pitchFamily="2" charset="2"/>
              <a:buChar char="§"/>
            </a:pPr>
            <a:r>
              <a:rPr lang="en-US" sz="1800" dirty="0" smtClean="0"/>
              <a:t>Course evaluations</a:t>
            </a:r>
            <a:endParaRPr lang="en-US" sz="1800" dirty="0"/>
          </a:p>
          <a:p>
            <a:pPr>
              <a:buFont typeface="Wingdings" pitchFamily="2" charset="2"/>
              <a:buChar char="§"/>
            </a:pPr>
            <a:r>
              <a:rPr lang="en-US" sz="1800" dirty="0" smtClean="0"/>
              <a:t>Alumni questionnaire data</a:t>
            </a:r>
            <a:endParaRPr lang="en-US" sz="1800" dirty="0"/>
          </a:p>
          <a:p>
            <a:pPr>
              <a:buFont typeface="Wingdings" pitchFamily="2" charset="2"/>
              <a:buChar char="§"/>
            </a:pPr>
            <a:r>
              <a:rPr lang="en-US" sz="1800" dirty="0" smtClean="0"/>
              <a:t>Senior survey data</a:t>
            </a:r>
            <a:endParaRPr lang="en-US" sz="1800" dirty="0"/>
          </a:p>
          <a:p>
            <a:pPr>
              <a:buFont typeface="Wingdings" pitchFamily="2" charset="2"/>
              <a:buChar char="§"/>
            </a:pPr>
            <a:r>
              <a:rPr lang="en-US" sz="1800" dirty="0" smtClean="0"/>
              <a:t>National Survey of Student Engagement data</a:t>
            </a:r>
            <a:endParaRPr lang="en-US" sz="1800" dirty="0"/>
          </a:p>
          <a:p>
            <a:pPr>
              <a:buFont typeface="Wingdings" pitchFamily="2" charset="2"/>
              <a:buChar char="§"/>
            </a:pPr>
            <a:r>
              <a:rPr lang="en-US" sz="1800" dirty="0" smtClean="0"/>
              <a:t>Employer surveys</a:t>
            </a:r>
            <a:endParaRPr lang="en-US" sz="1800" dirty="0"/>
          </a:p>
          <a:p>
            <a:pPr>
              <a:buFont typeface="Wingdings" pitchFamily="2" charset="2"/>
              <a:buChar char="§"/>
            </a:pPr>
            <a:r>
              <a:rPr lang="en-US" sz="1800" dirty="0" smtClean="0"/>
              <a:t>Graduate school placement rates</a:t>
            </a:r>
            <a:endParaRPr lang="en-US" sz="1800" dirty="0"/>
          </a:p>
          <a:p>
            <a:pPr>
              <a:buFont typeface="Wingdings" pitchFamily="2" charset="2"/>
              <a:buChar char="§"/>
            </a:pPr>
            <a:r>
              <a:rPr lang="en-US" sz="1800" dirty="0" smtClean="0"/>
              <a:t>Department exit interviews</a:t>
            </a:r>
            <a:endParaRPr lang="en-US" sz="1800" dirty="0"/>
          </a:p>
          <a:p>
            <a:pPr>
              <a:buFont typeface="Wingdings" pitchFamily="2" charset="2"/>
              <a:buChar char="§"/>
            </a:pPr>
            <a:r>
              <a:rPr lang="en-US" sz="1800" dirty="0" smtClean="0"/>
              <a:t>Focus group interviews with students, faculty, etc.</a:t>
            </a:r>
          </a:p>
          <a:p>
            <a:pPr>
              <a:buFont typeface="Wingdings" pitchFamily="2" charset="2"/>
              <a:buChar char="§"/>
            </a:pPr>
            <a:r>
              <a:rPr lang="en-US" sz="1800" dirty="0" smtClean="0"/>
              <a:t>Job placement</a:t>
            </a:r>
          </a:p>
          <a:p>
            <a:pPr>
              <a:buFont typeface="Wingdings" pitchFamily="2" charset="2"/>
              <a:buChar char="§"/>
            </a:pPr>
            <a:r>
              <a:rPr lang="en-US" sz="1800" dirty="0" smtClean="0"/>
              <a:t>Registration or course enrollment information</a:t>
            </a:r>
            <a:endParaRPr lang="en-US" sz="1800" dirty="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eaLnBrk="1" hangingPunct="1"/>
            <a:fld id="{2F7548A1-C02F-4EA5-B51E-0EC88CFB1DFC}" type="slidenum">
              <a:rPr lang="en-US" smtClean="0">
                <a:solidFill>
                  <a:schemeClr val="tx1"/>
                </a:solidFill>
              </a:rPr>
              <a:pPr eaLnBrk="1" hangingPunct="1"/>
              <a:t>8</a:t>
            </a:fld>
            <a:endParaRPr lang="en-US" dirty="0" smtClean="0">
              <a:solidFill>
                <a:schemeClr val="tx1"/>
              </a:solidFill>
            </a:endParaRPr>
          </a:p>
        </p:txBody>
      </p:sp>
    </p:spTree>
    <p:extLst>
      <p:ext uri="{BB962C8B-B14F-4D97-AF65-F5344CB8AC3E}">
        <p14:creationId xmlns:p14="http://schemas.microsoft.com/office/powerpoint/2010/main" val="31108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071" y="990600"/>
            <a:ext cx="6682929" cy="5334000"/>
          </a:xfrm>
          <a:prstGeom prst="rect">
            <a:avLst/>
          </a:prstGeom>
        </p:spPr>
      </p:pic>
      <p:sp>
        <p:nvSpPr>
          <p:cNvPr id="2" name="Title 1"/>
          <p:cNvSpPr>
            <a:spLocks noGrp="1"/>
          </p:cNvSpPr>
          <p:nvPr>
            <p:ph type="title"/>
          </p:nvPr>
        </p:nvSpPr>
        <p:spPr>
          <a:xfrm>
            <a:off x="609600" y="900953"/>
            <a:ext cx="6019800" cy="470647"/>
          </a:xfrm>
        </p:spPr>
        <p:txBody>
          <a:bodyPr>
            <a:noAutofit/>
          </a:bodyPr>
          <a:lstStyle/>
          <a:p>
            <a:pPr lvl="0" algn="l"/>
            <a:r>
              <a:rPr lang="en-US" sz="2000" dirty="0">
                <a:solidFill>
                  <a:srgbClr val="00B0F0"/>
                </a:solidFill>
              </a:rPr>
              <a:t>Evidences of </a:t>
            </a:r>
            <a:r>
              <a:rPr lang="en-US" sz="2000" dirty="0" smtClean="0">
                <a:solidFill>
                  <a:srgbClr val="00B0F0"/>
                </a:solidFill>
                <a:effectLst/>
              </a:rPr>
              <a:t>Learning</a:t>
            </a:r>
            <a:r>
              <a:rPr lang="en-US" sz="2000" dirty="0" smtClean="0">
                <a:solidFill>
                  <a:srgbClr val="00B0F0"/>
                </a:solidFill>
              </a:rPr>
              <a:t> on </a:t>
            </a:r>
            <a:r>
              <a:rPr lang="en-US" sz="2000" dirty="0">
                <a:solidFill>
                  <a:srgbClr val="00B0F0"/>
                </a:solidFill>
              </a:rPr>
              <a:t>Pathways to Graduation</a:t>
            </a:r>
          </a:p>
        </p:txBody>
      </p:sp>
      <p:sp>
        <p:nvSpPr>
          <p:cNvPr id="4" name="Slide Number Placeholder 3"/>
          <p:cNvSpPr>
            <a:spLocks noGrp="1"/>
          </p:cNvSpPr>
          <p:nvPr>
            <p:ph type="sldNum" sz="quarter" idx="12"/>
          </p:nvPr>
        </p:nvSpPr>
        <p:spPr/>
        <p:txBody>
          <a:bodyPr/>
          <a:lstStyle/>
          <a:p>
            <a:fld id="{787D7ADF-FCC8-4BA5-AF5B-AA490578AF38}" type="slidenum">
              <a:rPr lang="en-US" smtClean="0"/>
              <a:pPr/>
              <a:t>9</a:t>
            </a:fld>
            <a:endParaRPr lang="en-US" dirty="0"/>
          </a:p>
        </p:txBody>
      </p:sp>
    </p:spTree>
    <p:extLst>
      <p:ext uri="{BB962C8B-B14F-4D97-AF65-F5344CB8AC3E}">
        <p14:creationId xmlns:p14="http://schemas.microsoft.com/office/powerpoint/2010/main" val="7755113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T_2011_PRESENTER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CT_2011_PRESENTER SLIDES</Template>
  <TotalTime>3594</TotalTime>
  <Words>1414</Words>
  <Application>Microsoft Office PowerPoint</Application>
  <PresentationFormat>On-screen Show (4:3)</PresentationFormat>
  <Paragraphs>212</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CT_2011_PRESENTER SLIDES</vt:lpstr>
      <vt:lpstr>Learning Outcomes Made Easy Using the Best Tools</vt:lpstr>
      <vt:lpstr>PowerPoint Presentation</vt:lpstr>
      <vt:lpstr> </vt:lpstr>
      <vt:lpstr>U.S. Regional Accreditors</vt:lpstr>
      <vt:lpstr>Assessment Charge</vt:lpstr>
      <vt:lpstr>Why “Student Learning Outcomes”? </vt:lpstr>
      <vt:lpstr>What are Student Learning Outcomes?</vt:lpstr>
      <vt:lpstr>Direct &amp; Indirect Evidence</vt:lpstr>
      <vt:lpstr>Evidences of Learning on Pathways to Graduation</vt:lpstr>
      <vt:lpstr>University Goal Awareness To Publish Course Level Learning Outcomes by August 31, 2011</vt:lpstr>
      <vt:lpstr>Published, Mapped Course Outcomes</vt:lpstr>
      <vt:lpstr>Obstacles &amp; Challenges</vt:lpstr>
      <vt:lpstr>Design Goals</vt:lpstr>
      <vt:lpstr>Achieving Design Goals</vt:lpstr>
      <vt:lpstr>PowerPoint Presentation</vt:lpstr>
      <vt:lpstr>Challenges </vt:lpstr>
      <vt:lpstr>PowerPoint Presentation</vt:lpstr>
      <vt:lpstr>Faculty Involvement</vt:lpstr>
      <vt:lpstr>Course Catalog</vt:lpstr>
      <vt:lpstr>Course Evaluations</vt:lpstr>
      <vt:lpstr>Program Assessment Tool</vt:lpstr>
      <vt:lpstr>Course Content</vt:lpstr>
      <vt:lpstr>Discussions</vt:lpstr>
      <vt:lpstr>Exams</vt:lpstr>
      <vt:lpstr>Syllabus Builder</vt:lpstr>
      <vt:lpstr>PowerPoint Presentation</vt:lpstr>
      <vt:lpstr>LO Website 1</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jcfox</dc:creator>
  <cp:lastModifiedBy>jcfox</cp:lastModifiedBy>
  <cp:revision>89</cp:revision>
  <cp:lastPrinted>2011-07-21T22:06:02Z</cp:lastPrinted>
  <dcterms:created xsi:type="dcterms:W3CDTF">2011-07-20T14:26:56Z</dcterms:created>
  <dcterms:modified xsi:type="dcterms:W3CDTF">2011-07-26T20:32:20Z</dcterms:modified>
</cp:coreProperties>
</file>