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notesSlides/notesSlide45.xml" ContentType="application/vnd.openxmlformats-officedocument.presentationml.notesSlide+xml"/>
  <Override PartName="/ppt/slides/slide9.xml" ContentType="application/vnd.openxmlformats-officedocument.presentationml.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tags/tag1.xml" ContentType="application/vnd.openxmlformats-officedocument.presentationml.tags+xml"/>
  <Default Extension="vml" ContentType="application/vnd.openxmlformats-officedocument.vmlDrawing"/>
  <Override PartName="/ppt/slides/slide66.xml" ContentType="application/vnd.openxmlformats-officedocument.presentationml.slide+xml"/>
  <Override PartName="/ppt/theme/theme1.xml" ContentType="application/vnd.openxmlformats-officedocument.theme+xml"/>
  <Override PartName="/ppt/notesSlides/notesSlide74.xml" ContentType="application/vnd.openxmlformats-officedocument.presentationml.notesSlide+xml"/>
  <Override PartName="/ppt/notesSlides/notesSlide2.xml" ContentType="application/vnd.openxmlformats-officedocument.presentationml.notesSlide+xml"/>
  <Override PartName="/ppt/slides/slide75.xml" ContentType="application/vnd.openxmlformats-officedocument.presentationml.slide+xml"/>
  <Default Extension="xls" ContentType="application/vnd.ms-exce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Default Extension="doc" ContentType="application/msword"/>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tags/tag2.xml" ContentType="application/vnd.openxmlformats-officedocument.presentationml.tags+xml"/>
  <Override PartName="/ppt/slides/slide67.xml" ContentType="application/vnd.openxmlformats-officedocument.presentationml.slide+xml"/>
  <Override PartName="/ppt/theme/theme2.xml" ContentType="application/vnd.openxmlformats-officedocument.theme+xml"/>
  <Override PartName="/ppt/notesSlides/notesSlide75.xml" ContentType="application/vnd.openxmlformats-officedocument.presentationml.notesSlide+xml"/>
  <Override PartName="/ppt/notesSlides/notesSlide3.xml" ContentType="application/vnd.openxmlformats-officedocument.presentationml.notesSlide+xml"/>
  <Override PartName="/ppt/slides/slide7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notesSlides/notesSlide70.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notesSlides/notesSlide66.xml" ContentType="application/vnd.openxmlformats-officedocument.presentationml.notesSlide+xml"/>
  <Override PartName="/ppt/slides/slide68.xml" ContentType="application/vnd.openxmlformats-officedocument.presentationml.slide+xml"/>
  <Override PartName="/ppt/theme/theme3.xml" ContentType="application/vnd.openxmlformats-officedocument.theme+xml"/>
  <Override PartName="/ppt/notesSlides/notesSlide76.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71.xml" ContentType="application/vnd.openxmlformats-officedocument.presentationml.notesSlide+xml"/>
  <Override PartName="/ppt/slides/slide72.xml" ContentType="application/vnd.openxmlformats-officedocument.presentationml.slide+xml"/>
  <Override PartName="/ppt/notesSlides/notesSlide48.xml" ContentType="application/vnd.openxmlformats-officedocument.presentationml.notes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67.xml" ContentType="application/vnd.openxmlformats-officedocument.presentationml.notes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Default Extension="pict" ContentType="image/pict"/>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72.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notesSlides/notesSlide59.xml" ContentType="application/vnd.openxmlformats-officedocument.presentationml.notesSlide+xml"/>
  <Default Extension="tiff" ContentType="image/tiff"/>
  <Override PartName="/ppt/notesSlides/notesSlide68.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Default Extension="pdf" ContentType="application/pdf"/>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74.xml" ContentType="application/vnd.openxmlformats-officedocument.presentationml.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1" r:id="rId1"/>
  </p:sldMasterIdLst>
  <p:notesMasterIdLst>
    <p:notesMasterId r:id="rId78"/>
  </p:notesMasterIdLst>
  <p:handoutMasterIdLst>
    <p:handoutMasterId r:id="rId79"/>
  </p:handoutMasterIdLst>
  <p:sldIdLst>
    <p:sldId id="692" r:id="rId2"/>
    <p:sldId id="982" r:id="rId3"/>
    <p:sldId id="984" r:id="rId4"/>
    <p:sldId id="935" r:id="rId5"/>
    <p:sldId id="933" r:id="rId6"/>
    <p:sldId id="923" r:id="rId7"/>
    <p:sldId id="924" r:id="rId8"/>
    <p:sldId id="925" r:id="rId9"/>
    <p:sldId id="926" r:id="rId10"/>
    <p:sldId id="927" r:id="rId11"/>
    <p:sldId id="929" r:id="rId12"/>
    <p:sldId id="928" r:id="rId13"/>
    <p:sldId id="930" r:id="rId14"/>
    <p:sldId id="949" r:id="rId15"/>
    <p:sldId id="937" r:id="rId16"/>
    <p:sldId id="938" r:id="rId17"/>
    <p:sldId id="931" r:id="rId18"/>
    <p:sldId id="953" r:id="rId19"/>
    <p:sldId id="943" r:id="rId20"/>
    <p:sldId id="944" r:id="rId21"/>
    <p:sldId id="945" r:id="rId22"/>
    <p:sldId id="952" r:id="rId23"/>
    <p:sldId id="951" r:id="rId24"/>
    <p:sldId id="954" r:id="rId25"/>
    <p:sldId id="981" r:id="rId26"/>
    <p:sldId id="958" r:id="rId27"/>
    <p:sldId id="956" r:id="rId28"/>
    <p:sldId id="932" r:id="rId29"/>
    <p:sldId id="979" r:id="rId30"/>
    <p:sldId id="997" r:id="rId31"/>
    <p:sldId id="998" r:id="rId32"/>
    <p:sldId id="999" r:id="rId33"/>
    <p:sldId id="987" r:id="rId34"/>
    <p:sldId id="988" r:id="rId35"/>
    <p:sldId id="989" r:id="rId36"/>
    <p:sldId id="990" r:id="rId37"/>
    <p:sldId id="991" r:id="rId38"/>
    <p:sldId id="992" r:id="rId39"/>
    <p:sldId id="993" r:id="rId40"/>
    <p:sldId id="994" r:id="rId41"/>
    <p:sldId id="1011" r:id="rId42"/>
    <p:sldId id="1012" r:id="rId43"/>
    <p:sldId id="1013" r:id="rId44"/>
    <p:sldId id="1010" r:id="rId45"/>
    <p:sldId id="1014" r:id="rId46"/>
    <p:sldId id="1018" r:id="rId47"/>
    <p:sldId id="1019" r:id="rId48"/>
    <p:sldId id="1020" r:id="rId49"/>
    <p:sldId id="1021" r:id="rId50"/>
    <p:sldId id="1022" r:id="rId51"/>
    <p:sldId id="1023" r:id="rId52"/>
    <p:sldId id="1024" r:id="rId53"/>
    <p:sldId id="1025" r:id="rId54"/>
    <p:sldId id="1026" r:id="rId55"/>
    <p:sldId id="1028" r:id="rId56"/>
    <p:sldId id="1029" r:id="rId57"/>
    <p:sldId id="1030" r:id="rId58"/>
    <p:sldId id="1032" r:id="rId59"/>
    <p:sldId id="986" r:id="rId60"/>
    <p:sldId id="995" r:id="rId61"/>
    <p:sldId id="996" r:id="rId62"/>
    <p:sldId id="1000" r:id="rId63"/>
    <p:sldId id="1001" r:id="rId64"/>
    <p:sldId id="1004" r:id="rId65"/>
    <p:sldId id="1005" r:id="rId66"/>
    <p:sldId id="1006" r:id="rId67"/>
    <p:sldId id="1007" r:id="rId68"/>
    <p:sldId id="1008" r:id="rId69"/>
    <p:sldId id="1009" r:id="rId70"/>
    <p:sldId id="1002" r:id="rId71"/>
    <p:sldId id="1003" r:id="rId72"/>
    <p:sldId id="1015" r:id="rId73"/>
    <p:sldId id="1016" r:id="rId74"/>
    <p:sldId id="1017" r:id="rId75"/>
    <p:sldId id="950" r:id="rId76"/>
    <p:sldId id="955"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65" charset="0"/>
        <a:ea typeface="Arial" pitchFamily="-65" charset="0"/>
        <a:cs typeface="Arial" pitchFamily="-65" charset="0"/>
      </a:defRPr>
    </a:lvl1pPr>
    <a:lvl2pPr marL="457200" algn="l" rtl="0" fontAlgn="base">
      <a:spcBef>
        <a:spcPct val="0"/>
      </a:spcBef>
      <a:spcAft>
        <a:spcPct val="0"/>
      </a:spcAft>
      <a:defRPr kern="1200">
        <a:solidFill>
          <a:schemeClr val="tx1"/>
        </a:solidFill>
        <a:latin typeface="Arial" pitchFamily="-65" charset="0"/>
        <a:ea typeface="Arial" pitchFamily="-65" charset="0"/>
        <a:cs typeface="Arial" pitchFamily="-65" charset="0"/>
      </a:defRPr>
    </a:lvl2pPr>
    <a:lvl3pPr marL="914400" algn="l" rtl="0" fontAlgn="base">
      <a:spcBef>
        <a:spcPct val="0"/>
      </a:spcBef>
      <a:spcAft>
        <a:spcPct val="0"/>
      </a:spcAft>
      <a:defRPr kern="1200">
        <a:solidFill>
          <a:schemeClr val="tx1"/>
        </a:solidFill>
        <a:latin typeface="Arial" pitchFamily="-65" charset="0"/>
        <a:ea typeface="Arial" pitchFamily="-65" charset="0"/>
        <a:cs typeface="Arial" pitchFamily="-65" charset="0"/>
      </a:defRPr>
    </a:lvl3pPr>
    <a:lvl4pPr marL="1371600" algn="l" rtl="0" fontAlgn="base">
      <a:spcBef>
        <a:spcPct val="0"/>
      </a:spcBef>
      <a:spcAft>
        <a:spcPct val="0"/>
      </a:spcAft>
      <a:defRPr kern="1200">
        <a:solidFill>
          <a:schemeClr val="tx1"/>
        </a:solidFill>
        <a:latin typeface="Arial" pitchFamily="-65" charset="0"/>
        <a:ea typeface="Arial" pitchFamily="-65" charset="0"/>
        <a:cs typeface="Arial" pitchFamily="-65" charset="0"/>
      </a:defRPr>
    </a:lvl4pPr>
    <a:lvl5pPr marL="1828800" algn="l" rtl="0" fontAlgn="base">
      <a:spcBef>
        <a:spcPct val="0"/>
      </a:spcBef>
      <a:spcAft>
        <a:spcPct val="0"/>
      </a:spcAft>
      <a:defRPr kern="1200">
        <a:solidFill>
          <a:schemeClr val="tx1"/>
        </a:solidFill>
        <a:latin typeface="Arial" pitchFamily="-65" charset="0"/>
        <a:ea typeface="Arial" pitchFamily="-65" charset="0"/>
        <a:cs typeface="Arial" pitchFamily="-65" charset="0"/>
      </a:defRPr>
    </a:lvl5pPr>
    <a:lvl6pPr marL="2286000" algn="l" defTabSz="457200" rtl="0" eaLnBrk="1" latinLnBrk="0" hangingPunct="1">
      <a:defRPr kern="1200">
        <a:solidFill>
          <a:schemeClr val="tx1"/>
        </a:solidFill>
        <a:latin typeface="Arial" pitchFamily="-65" charset="0"/>
        <a:ea typeface="Arial" pitchFamily="-65" charset="0"/>
        <a:cs typeface="Arial" pitchFamily="-65" charset="0"/>
      </a:defRPr>
    </a:lvl6pPr>
    <a:lvl7pPr marL="2743200" algn="l" defTabSz="457200" rtl="0" eaLnBrk="1" latinLnBrk="0" hangingPunct="1">
      <a:defRPr kern="1200">
        <a:solidFill>
          <a:schemeClr val="tx1"/>
        </a:solidFill>
        <a:latin typeface="Arial" pitchFamily="-65" charset="0"/>
        <a:ea typeface="Arial" pitchFamily="-65" charset="0"/>
        <a:cs typeface="Arial" pitchFamily="-65" charset="0"/>
      </a:defRPr>
    </a:lvl7pPr>
    <a:lvl8pPr marL="3200400" algn="l" defTabSz="457200" rtl="0" eaLnBrk="1" latinLnBrk="0" hangingPunct="1">
      <a:defRPr kern="1200">
        <a:solidFill>
          <a:schemeClr val="tx1"/>
        </a:solidFill>
        <a:latin typeface="Arial" pitchFamily="-65" charset="0"/>
        <a:ea typeface="Arial" pitchFamily="-65" charset="0"/>
        <a:cs typeface="Arial" pitchFamily="-65" charset="0"/>
      </a:defRPr>
    </a:lvl8pPr>
    <a:lvl9pPr marL="3657600" algn="l" defTabSz="457200" rtl="0" eaLnBrk="1" latinLnBrk="0" hangingPunct="1">
      <a:defRPr kern="1200">
        <a:solidFill>
          <a:schemeClr val="tx1"/>
        </a:solidFill>
        <a:latin typeface="Arial" pitchFamily="-65" charset="0"/>
        <a:ea typeface="Arial" pitchFamily="-65" charset="0"/>
        <a:cs typeface="Arial" pitchFamily="-65"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bw"/>
  <p:showPr showNarration="1" useTimings="0">
    <p:present/>
    <p:sldAll/>
    <p:penClr>
      <a:schemeClr val="tx1"/>
    </p:penClr>
  </p:showPr>
  <p:clrMru>
    <a:srgbClr val="6B3B9F"/>
    <a:srgbClr val="EDEDED"/>
    <a:srgbClr val="FF7B1D"/>
    <a:srgbClr val="FFAF8B"/>
    <a:srgbClr val="7B30D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showComments="0">
  <p:normalViewPr>
    <p:restoredLeft sz="21570" autoAdjust="0"/>
    <p:restoredTop sz="94737" autoAdjust="0"/>
  </p:normalViewPr>
  <p:slideViewPr>
    <p:cSldViewPr>
      <p:cViewPr>
        <p:scale>
          <a:sx n="100" d="100"/>
          <a:sy n="100" d="100"/>
        </p:scale>
        <p:origin x="-608" y="104"/>
      </p:cViewPr>
      <p:guideLst>
        <p:guide orient="horz" pos="2160"/>
        <p:guide pos="2880"/>
      </p:guideLst>
    </p:cSldViewPr>
  </p:slideViewPr>
  <p:outlineViewPr>
    <p:cViewPr>
      <p:scale>
        <a:sx n="33" d="100"/>
        <a:sy n="33" d="100"/>
      </p:scale>
      <p:origin x="0" y="32776"/>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p:scale>
          <a:sx n="100" d="100"/>
          <a:sy n="100" d="100"/>
        </p:scale>
        <p:origin x="-2376" y="5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0"/>
            <a:ext cx="2895600" cy="609600"/>
          </a:xfrm>
          <a:prstGeom prst="rect">
            <a:avLst/>
          </a:prstGeom>
        </p:spPr>
        <p:txBody>
          <a:bodyPr vert="horz" lIns="91440" tIns="45720" rIns="91440" bIns="45720" rtlCol="0"/>
          <a:lstStyle>
            <a:lvl1pPr algn="l">
              <a:defRPr sz="1200"/>
            </a:lvl1pPr>
          </a:lstStyle>
          <a:p>
            <a:pPr>
              <a:defRPr/>
            </a:pPr>
            <a:r>
              <a:rPr lang="en-US" dirty="0" smtClean="0">
                <a:solidFill>
                  <a:srgbClr val="0A780F"/>
                </a:solidFill>
              </a:rPr>
              <a:t>Learner Success and Retention:   Principles and Practices That Work</a:t>
            </a:r>
          </a:p>
          <a:p>
            <a:pPr>
              <a:defRPr/>
            </a:pPr>
            <a:r>
              <a:rPr lang="en-US" dirty="0" smtClean="0">
                <a:solidFill>
                  <a:srgbClr val="0A780F"/>
                </a:solidFill>
              </a:rPr>
              <a:t> </a:t>
            </a:r>
            <a:endParaRPr lang="en-US" dirty="0"/>
          </a:p>
        </p:txBody>
      </p:sp>
      <p:sp>
        <p:nvSpPr>
          <p:cNvPr id="3" name="Date Placeholder 2"/>
          <p:cNvSpPr>
            <a:spLocks noGrp="1"/>
          </p:cNvSpPr>
          <p:nvPr>
            <p:ph type="dt" sz="quarter" idx="1"/>
          </p:nvPr>
        </p:nvSpPr>
        <p:spPr>
          <a:xfrm>
            <a:off x="3884613" y="0"/>
            <a:ext cx="2592387" cy="457200"/>
          </a:xfrm>
          <a:prstGeom prst="rect">
            <a:avLst/>
          </a:prstGeom>
        </p:spPr>
        <p:txBody>
          <a:bodyPr vert="horz" lIns="91440" tIns="45720" rIns="91440" bIns="45720" rtlCol="0"/>
          <a:lstStyle>
            <a:lvl1pPr algn="r">
              <a:defRPr sz="1200"/>
            </a:lvl1pPr>
          </a:lstStyle>
          <a:p>
            <a:pPr>
              <a:defRPr/>
            </a:pPr>
            <a:r>
              <a:rPr lang="en-US" dirty="0" smtClean="0"/>
              <a:t>Northwest Vista Alamo Colleges</a:t>
            </a:r>
          </a:p>
          <a:p>
            <a:pPr>
              <a:defRPr/>
            </a:pPr>
            <a:r>
              <a:rPr lang="en-US" dirty="0" smtClean="0"/>
              <a:t>March 25, 2011</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dirty="0" smtClean="0"/>
              <a:t>Boettcher, Judith V </a:t>
            </a:r>
          </a:p>
          <a:p>
            <a:pPr>
              <a:defRPr/>
            </a:pPr>
            <a:r>
              <a:rPr lang="en-US" dirty="0" err="1" smtClean="0"/>
              <a:t>www.designingforlearning.info</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r>
              <a:rPr lang="en-US" dirty="0" smtClean="0"/>
              <a:t>Judith@designingforlearning.org </a:t>
            </a:r>
            <a:fld id="{11037268-7620-564D-918D-8F7A62C872F8}"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65" charset="0"/>
                <a:ea typeface="Arial" pitchFamily="-65" charset="0"/>
                <a:cs typeface="Arial" pitchFamily="-65" charset="0"/>
              </a:defRPr>
            </a:lvl1pPr>
          </a:lstStyle>
          <a:p>
            <a:pPr>
              <a:defRPr/>
            </a:pPr>
            <a:endParaRPr lang="en-US"/>
          </a:p>
        </p:txBody>
      </p:sp>
      <p:sp>
        <p:nvSpPr>
          <p:cNvPr id="88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65" charset="0"/>
                <a:ea typeface="Arial" pitchFamily="-65" charset="0"/>
                <a:cs typeface="Arial" pitchFamily="-65"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8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65" charset="0"/>
                <a:ea typeface="Arial" pitchFamily="-65" charset="0"/>
                <a:cs typeface="Arial" pitchFamily="-65" charset="0"/>
              </a:defRPr>
            </a:lvl1pPr>
          </a:lstStyle>
          <a:p>
            <a:pPr>
              <a:defRPr/>
            </a:pPr>
            <a:endParaRPr lang="en-US"/>
          </a:p>
        </p:txBody>
      </p:sp>
      <p:sp>
        <p:nvSpPr>
          <p:cNvPr id="88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65" charset="0"/>
                <a:ea typeface="Arial" pitchFamily="-65" charset="0"/>
                <a:cs typeface="Arial" pitchFamily="-65" charset="0"/>
              </a:defRPr>
            </a:lvl1pPr>
          </a:lstStyle>
          <a:p>
            <a:pPr>
              <a:defRPr/>
            </a:pPr>
            <a:fld id="{FC70AD5F-A0F8-214F-B9DE-84FCEB16844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a:ea typeface="Arial" pitchFamily="-65" charset="0"/>
        <a:cs typeface="Arial"/>
      </a:defRPr>
    </a:lvl1pPr>
    <a:lvl2pPr marL="457200" algn="l" rtl="0" eaLnBrk="0" fontAlgn="base" hangingPunct="0">
      <a:spcBef>
        <a:spcPct val="30000"/>
      </a:spcBef>
      <a:spcAft>
        <a:spcPct val="0"/>
      </a:spcAft>
      <a:defRPr sz="1200" kern="1200">
        <a:solidFill>
          <a:schemeClr val="tx1"/>
        </a:solidFill>
        <a:latin typeface="Arial"/>
        <a:ea typeface="Arial" pitchFamily="-65" charset="0"/>
        <a:cs typeface="Arial"/>
      </a:defRPr>
    </a:lvl2pPr>
    <a:lvl3pPr marL="914400" algn="l" rtl="0" eaLnBrk="0" fontAlgn="base" hangingPunct="0">
      <a:spcBef>
        <a:spcPct val="30000"/>
      </a:spcBef>
      <a:spcAft>
        <a:spcPct val="0"/>
      </a:spcAft>
      <a:defRPr sz="1200" kern="1200">
        <a:solidFill>
          <a:schemeClr val="tx1"/>
        </a:solidFill>
        <a:latin typeface="Arial"/>
        <a:ea typeface="Arial" pitchFamily="-65" charset="0"/>
        <a:cs typeface="Arial"/>
      </a:defRPr>
    </a:lvl3pPr>
    <a:lvl4pPr marL="1371600" algn="l" rtl="0" eaLnBrk="0" fontAlgn="base" hangingPunct="0">
      <a:spcBef>
        <a:spcPct val="30000"/>
      </a:spcBef>
      <a:spcAft>
        <a:spcPct val="0"/>
      </a:spcAft>
      <a:defRPr sz="1200" kern="1200">
        <a:solidFill>
          <a:schemeClr val="tx1"/>
        </a:solidFill>
        <a:latin typeface="Arial"/>
        <a:ea typeface="Arial" pitchFamily="-65" charset="0"/>
        <a:cs typeface="Arial"/>
      </a:defRPr>
    </a:lvl4pPr>
    <a:lvl5pPr marL="1828800" algn="l" rtl="0" eaLnBrk="0" fontAlgn="base" hangingPunct="0">
      <a:spcBef>
        <a:spcPct val="30000"/>
      </a:spcBef>
      <a:spcAft>
        <a:spcPct val="0"/>
      </a:spcAft>
      <a:defRPr sz="1200" kern="1200">
        <a:solidFill>
          <a:schemeClr val="tx1"/>
        </a:solidFill>
        <a:latin typeface="Arial"/>
        <a:ea typeface="Arial" pitchFamily="-65"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220788" y="0"/>
            <a:ext cx="4556125" cy="3416300"/>
          </a:xfrm>
          <a:ln/>
        </p:spPr>
      </p:sp>
      <p:sp>
        <p:nvSpPr>
          <p:cNvPr id="38915" name="Notes Placeholder 2"/>
          <p:cNvSpPr>
            <a:spLocks noGrp="1"/>
          </p:cNvSpPr>
          <p:nvPr>
            <p:ph type="body" idx="1"/>
          </p:nvPr>
        </p:nvSpPr>
        <p:spPr>
          <a:xfrm>
            <a:off x="685800" y="3581400"/>
            <a:ext cx="5715000" cy="5257800"/>
          </a:xfrm>
          <a:noFill/>
          <a:ln w="9525"/>
        </p:spPr>
        <p:txBody>
          <a:bodyPr/>
          <a:lstStyle/>
          <a:p>
            <a:endParaRPr lang="en-US" sz="1600" dirty="0">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9426" name="Rectangle 2"/>
          <p:cNvSpPr>
            <a:spLocks noGrp="1" noRot="1" noChangeAspect="1" noChangeArrowheads="1"/>
          </p:cNvSpPr>
          <p:nvPr>
            <p:ph type="sldImg"/>
          </p:nvPr>
        </p:nvSpPr>
        <p:spPr bwMode="auto">
          <a:xfrm>
            <a:off x="1220788" y="0"/>
            <a:ext cx="4556125" cy="3416300"/>
          </a:xfrm>
          <a:prstGeom prst="rect">
            <a:avLst/>
          </a:prstGeom>
          <a:solidFill>
            <a:srgbClr val="FFFFFF"/>
          </a:solidFill>
          <a:ln>
            <a:solidFill>
              <a:srgbClr val="000000"/>
            </a:solidFill>
            <a:miter lim="800000"/>
            <a:headEnd/>
            <a:tailEnd/>
          </a:ln>
        </p:spPr>
      </p:sp>
      <p:sp>
        <p:nvSpPr>
          <p:cNvPr id="999427" name="Rectangle 3"/>
          <p:cNvSpPr>
            <a:spLocks noGrp="1" noChangeArrowheads="1"/>
          </p:cNvSpPr>
          <p:nvPr>
            <p:ph type="body" idx="1"/>
          </p:nvPr>
        </p:nvSpPr>
        <p:spPr bwMode="auto">
          <a:xfrm>
            <a:off x="381000" y="3505200"/>
            <a:ext cx="6019800" cy="4876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sz="16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22" name="Rectangle 2"/>
          <p:cNvSpPr>
            <a:spLocks noGrp="1" noRot="1" noChangeAspect="1" noChangeArrowheads="1"/>
          </p:cNvSpPr>
          <p:nvPr>
            <p:ph type="sldImg"/>
          </p:nvPr>
        </p:nvSpPr>
        <p:spPr bwMode="auto">
          <a:xfrm>
            <a:off x="1219200" y="228600"/>
            <a:ext cx="4556125" cy="3416300"/>
          </a:xfrm>
          <a:prstGeom prst="rect">
            <a:avLst/>
          </a:prstGeom>
          <a:solidFill>
            <a:srgbClr val="FFFFFF"/>
          </a:solidFill>
          <a:ln>
            <a:solidFill>
              <a:srgbClr val="000000"/>
            </a:solidFill>
            <a:miter lim="800000"/>
            <a:headEnd/>
            <a:tailEnd/>
          </a:ln>
        </p:spPr>
      </p:sp>
      <p:sp>
        <p:nvSpPr>
          <p:cNvPr id="1003523" name="Rectangle 3"/>
          <p:cNvSpPr>
            <a:spLocks noGrp="1" noChangeArrowheads="1"/>
          </p:cNvSpPr>
          <p:nvPr>
            <p:ph type="body" idx="1"/>
          </p:nvPr>
        </p:nvSpPr>
        <p:spPr bwMode="auto">
          <a:xfrm>
            <a:off x="381000" y="3429000"/>
            <a:ext cx="6019800" cy="4724400"/>
          </a:xfrm>
          <a:prstGeom prst="rect">
            <a:avLst/>
          </a:prstGeom>
          <a:solidFill>
            <a:srgbClr val="FFFFFF"/>
          </a:solidFill>
          <a:ln>
            <a:solidFill>
              <a:srgbClr val="000000"/>
            </a:solidFill>
            <a:miter lim="800000"/>
            <a:headEnd/>
            <a:tailEnd/>
          </a:ln>
        </p:spPr>
        <p:txBody>
          <a:bodyPr>
            <a:prstTxWarp prst="textNoShape">
              <a:avLst/>
            </a:prstTxWarp>
          </a:bodyPr>
          <a:lstStyle/>
          <a:p>
            <a:pPr marL="266700" indent="-26670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1474" name="Rectangle 2"/>
          <p:cNvSpPr>
            <a:spLocks noGrp="1" noRot="1" noChangeAspect="1" noChangeArrowheads="1"/>
          </p:cNvSpPr>
          <p:nvPr>
            <p:ph type="sldImg"/>
          </p:nvPr>
        </p:nvSpPr>
        <p:spPr bwMode="auto">
          <a:xfrm>
            <a:off x="1220788" y="241300"/>
            <a:ext cx="4556125" cy="3416300"/>
          </a:xfrm>
          <a:prstGeom prst="rect">
            <a:avLst/>
          </a:prstGeom>
          <a:solidFill>
            <a:srgbClr val="FFFFFF"/>
          </a:solidFill>
          <a:ln>
            <a:solidFill>
              <a:srgbClr val="000000"/>
            </a:solidFill>
            <a:miter lim="800000"/>
            <a:headEnd/>
            <a:tailEnd/>
          </a:ln>
        </p:spPr>
      </p:sp>
      <p:sp>
        <p:nvSpPr>
          <p:cNvPr id="1001475" name="Rectangle 3"/>
          <p:cNvSpPr>
            <a:spLocks noGrp="1" noChangeArrowheads="1"/>
          </p:cNvSpPr>
          <p:nvPr>
            <p:ph type="body" idx="1"/>
          </p:nvPr>
        </p:nvSpPr>
        <p:spPr bwMode="auto">
          <a:xfrm>
            <a:off x="381000" y="3962400"/>
            <a:ext cx="6019800" cy="4419600"/>
          </a:xfrm>
          <a:prstGeom prst="rect">
            <a:avLst/>
          </a:prstGeom>
          <a:solidFill>
            <a:srgbClr val="FFFFFF"/>
          </a:solidFill>
          <a:ln>
            <a:solidFill>
              <a:srgbClr val="000000"/>
            </a:solidFill>
            <a:miter lim="800000"/>
            <a:headEnd/>
            <a:tailEnd/>
          </a:ln>
        </p:spPr>
        <p:txBody>
          <a:bodyPr>
            <a:prstTxWarp prst="textNoShape">
              <a:avLst/>
            </a:prstTxWarp>
          </a:bodyPr>
          <a:lstStyle/>
          <a:p>
            <a:pPr marL="228600" lvl="2">
              <a:spcAft>
                <a:spcPts val="1100"/>
              </a:spcAft>
            </a:pPr>
            <a:endParaRPr lang="en-US" sz="1400" dirty="0">
              <a:solidFill>
                <a:srgbClr val="008000"/>
              </a:solidFill>
              <a:latin typeface="Verdana"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5570" name="Rectangle 2"/>
          <p:cNvSpPr>
            <a:spLocks noGrp="1" noRot="1" noChangeAspect="1" noChangeArrowheads="1"/>
          </p:cNvSpPr>
          <p:nvPr>
            <p:ph type="sldImg"/>
          </p:nvPr>
        </p:nvSpPr>
        <p:spPr bwMode="auto">
          <a:xfrm>
            <a:off x="1220788" y="0"/>
            <a:ext cx="4556125" cy="3416300"/>
          </a:xfrm>
          <a:prstGeom prst="rect">
            <a:avLst/>
          </a:prstGeom>
          <a:solidFill>
            <a:srgbClr val="FFFFFF"/>
          </a:solidFill>
          <a:ln>
            <a:solidFill>
              <a:srgbClr val="000000"/>
            </a:solidFill>
            <a:miter lim="800000"/>
            <a:headEnd/>
            <a:tailEnd/>
          </a:ln>
        </p:spPr>
      </p:sp>
      <p:sp>
        <p:nvSpPr>
          <p:cNvPr id="1005571" name="Rectangle 3"/>
          <p:cNvSpPr>
            <a:spLocks noGrp="1" noChangeArrowheads="1"/>
          </p:cNvSpPr>
          <p:nvPr>
            <p:ph type="body" idx="1"/>
          </p:nvPr>
        </p:nvSpPr>
        <p:spPr bwMode="auto">
          <a:xfrm>
            <a:off x="685800" y="3429000"/>
            <a:ext cx="5715000" cy="49530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sz="1600" b="1" dirty="0">
              <a:solidFill>
                <a:srgbClr val="FF9933"/>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Slide Image Placeholder 1"/>
          <p:cNvSpPr>
            <a:spLocks noGrp="1" noRot="1" noChangeAspect="1"/>
          </p:cNvSpPr>
          <p:nvPr>
            <p:ph type="sldImg"/>
          </p:nvPr>
        </p:nvSpPr>
        <p:spPr>
          <a:xfrm>
            <a:off x="1101725" y="225425"/>
            <a:ext cx="4121150" cy="3090863"/>
          </a:xfrm>
          <a:ln/>
        </p:spPr>
      </p:sp>
      <p:sp>
        <p:nvSpPr>
          <p:cNvPr id="130051" name="Notes Placeholder 2"/>
          <p:cNvSpPr>
            <a:spLocks noGrp="1"/>
          </p:cNvSpPr>
          <p:nvPr>
            <p:ph type="body" idx="1"/>
          </p:nvPr>
        </p:nvSpPr>
        <p:spPr>
          <a:xfrm>
            <a:off x="457200" y="3372787"/>
            <a:ext cx="6019800" cy="5246557"/>
          </a:xfrm>
          <a:noFill/>
          <a:ln w="9525"/>
        </p:spPr>
        <p:txBody>
          <a:bodyPr/>
          <a:lstStyle/>
          <a:p>
            <a:endParaRPr dirty="0"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Slide Image Placeholder 1"/>
          <p:cNvSpPr>
            <a:spLocks noGrp="1" noRot="1" noChangeAspect="1"/>
          </p:cNvSpPr>
          <p:nvPr>
            <p:ph type="sldImg"/>
          </p:nvPr>
        </p:nvSpPr>
        <p:spPr>
          <a:xfrm>
            <a:off x="1101725" y="225425"/>
            <a:ext cx="4121150" cy="3090863"/>
          </a:xfrm>
          <a:ln/>
        </p:spPr>
      </p:sp>
      <p:sp>
        <p:nvSpPr>
          <p:cNvPr id="130051" name="Notes Placeholder 2"/>
          <p:cNvSpPr>
            <a:spLocks noGrp="1"/>
          </p:cNvSpPr>
          <p:nvPr>
            <p:ph type="body" idx="1"/>
          </p:nvPr>
        </p:nvSpPr>
        <p:spPr>
          <a:xfrm>
            <a:off x="457200" y="3372787"/>
            <a:ext cx="6019800" cy="5471410"/>
          </a:xfrm>
          <a:noFill/>
          <a:ln w="9525"/>
        </p:spPr>
        <p:txBody>
          <a:bodyPr/>
          <a:lstStyle/>
          <a:p>
            <a:endParaRPr lang="en-US" dirty="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7618" name="Rectangle 2"/>
          <p:cNvSpPr>
            <a:spLocks noGrp="1" noRot="1" noChangeAspect="1" noChangeArrowheads="1"/>
          </p:cNvSpPr>
          <p:nvPr>
            <p:ph type="sldImg"/>
          </p:nvPr>
        </p:nvSpPr>
        <p:spPr bwMode="auto">
          <a:xfrm>
            <a:off x="1220788" y="0"/>
            <a:ext cx="4556125" cy="3416300"/>
          </a:xfrm>
          <a:prstGeom prst="rect">
            <a:avLst/>
          </a:prstGeom>
          <a:solidFill>
            <a:srgbClr val="FFFFFF"/>
          </a:solidFill>
          <a:ln>
            <a:solidFill>
              <a:srgbClr val="000000"/>
            </a:solidFill>
            <a:miter lim="800000"/>
            <a:headEnd/>
            <a:tailEnd/>
          </a:ln>
        </p:spPr>
      </p:sp>
      <p:sp>
        <p:nvSpPr>
          <p:cNvPr id="1007619" name="Rectangle 3"/>
          <p:cNvSpPr>
            <a:spLocks noGrp="1" noChangeArrowheads="1"/>
          </p:cNvSpPr>
          <p:nvPr>
            <p:ph type="body" idx="1"/>
          </p:nvPr>
        </p:nvSpPr>
        <p:spPr bwMode="auto">
          <a:xfrm>
            <a:off x="381000" y="3429000"/>
            <a:ext cx="6019800" cy="49530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solidFill>
                <a:srgbClr val="0066FF"/>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Rot="1" noChangeAspect="1" noChangeArrowheads="1"/>
          </p:cNvSpPr>
          <p:nvPr>
            <p:ph type="sldImg"/>
          </p:nvPr>
        </p:nvSpPr>
        <p:spPr>
          <a:xfrm>
            <a:off x="1220788" y="0"/>
            <a:ext cx="4556125" cy="3416300"/>
          </a:xfrm>
          <a:solidFill>
            <a:srgbClr val="FFFFFF"/>
          </a:solidFill>
          <a:ln/>
        </p:spPr>
      </p:sp>
      <p:sp>
        <p:nvSpPr>
          <p:cNvPr id="88067" name="Rectangle 3"/>
          <p:cNvSpPr>
            <a:spLocks noGrp="1" noChangeArrowheads="1"/>
          </p:cNvSpPr>
          <p:nvPr>
            <p:ph type="body" idx="1"/>
          </p:nvPr>
        </p:nvSpPr>
        <p:spPr>
          <a:xfrm>
            <a:off x="381000" y="3581400"/>
            <a:ext cx="6172200" cy="5399998"/>
          </a:xfrm>
          <a:solidFill>
            <a:srgbClr val="FFFFFF"/>
          </a:solidFill>
          <a:ln>
            <a:solidFill>
              <a:srgbClr val="000000"/>
            </a:solidFill>
          </a:ln>
        </p:spPr>
        <p:txBody>
          <a:bodyPr/>
          <a:lstStyle/>
          <a:p>
            <a:pPr marL="190500" indent="-190500"/>
            <a:endParaRPr lang="en-US" sz="1000" dirty="0">
              <a:latin typeface="Arial" pitchFamily="-65" charset="0"/>
              <a:ea typeface="Times" pitchFamily="-65" charset="0"/>
              <a:cs typeface="Times" pitchFamily="-65"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992A2-7169-E14D-8A7A-3503812464D2}" type="slidenum">
              <a:rPr lang="en-US"/>
              <a:pPr/>
              <a:t>20</a:t>
            </a:fld>
            <a:endParaRPr lang="en-US"/>
          </a:p>
        </p:txBody>
      </p:sp>
      <p:sp>
        <p:nvSpPr>
          <p:cNvPr id="627714" name="Rectangle 2"/>
          <p:cNvSpPr>
            <a:spLocks noGrp="1" noRot="1" noChangeAspect="1" noChangeArrowheads="1"/>
          </p:cNvSpPr>
          <p:nvPr>
            <p:ph type="sldImg"/>
          </p:nvPr>
        </p:nvSpPr>
        <p:spPr bwMode="auto">
          <a:xfrm>
            <a:off x="1220788" y="0"/>
            <a:ext cx="4556125" cy="3416300"/>
          </a:xfrm>
          <a:prstGeom prst="rect">
            <a:avLst/>
          </a:prstGeom>
          <a:solidFill>
            <a:srgbClr val="FFFFFF"/>
          </a:solidFill>
          <a:ln>
            <a:solidFill>
              <a:srgbClr val="000000"/>
            </a:solidFill>
            <a:miter lim="800000"/>
            <a:headEnd/>
            <a:tailEnd/>
          </a:ln>
        </p:spPr>
      </p:sp>
      <p:sp>
        <p:nvSpPr>
          <p:cNvPr id="627715" name="Rectangle 3"/>
          <p:cNvSpPr>
            <a:spLocks noGrp="1" noChangeArrowheads="1"/>
          </p:cNvSpPr>
          <p:nvPr>
            <p:ph type="body" idx="1"/>
          </p:nvPr>
        </p:nvSpPr>
        <p:spPr bwMode="auto">
          <a:xfrm>
            <a:off x="457200" y="3352800"/>
            <a:ext cx="6019800" cy="4724400"/>
          </a:xfrm>
          <a:prstGeom prst="rect">
            <a:avLst/>
          </a:prstGeom>
          <a:solidFill>
            <a:srgbClr val="FFFFFF"/>
          </a:solidFill>
          <a:ln>
            <a:solidFill>
              <a:srgbClr val="000000"/>
            </a:solidFill>
            <a:miter lim="800000"/>
            <a:headEnd/>
            <a:tailEnd/>
          </a:ln>
        </p:spPr>
        <p:txBody>
          <a:bodyPr>
            <a:prstTxWarp prst="textNoShape">
              <a:avLst/>
            </a:prstTxWarp>
          </a:bodyPr>
          <a:lstStyle/>
          <a:p>
            <a:pPr marL="190500" indent="-190500"/>
            <a:r>
              <a:rPr lang="en-US" sz="1400" i="1" dirty="0" smtClean="0">
                <a:ea typeface="Times" charset="0"/>
              </a:rPr>
              <a:t> </a:t>
            </a:r>
            <a:endParaRPr lang="en-US" sz="1400" i="1" dirty="0" smtClean="0">
              <a:ea typeface="Times" charset="0"/>
            </a:endParaRPr>
          </a:p>
          <a:p>
            <a:endParaRPr lang="en-US" sz="900" dirty="0" smtClean="0"/>
          </a:p>
          <a:p>
            <a:endParaRPr lang="en-US" sz="9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992A2-7169-E14D-8A7A-3503812464D2}" type="slidenum">
              <a:rPr lang="en-US"/>
              <a:pPr/>
              <a:t>21</a:t>
            </a:fld>
            <a:endParaRPr lang="en-US"/>
          </a:p>
        </p:txBody>
      </p:sp>
      <p:sp>
        <p:nvSpPr>
          <p:cNvPr id="627714" name="Rectangle 2"/>
          <p:cNvSpPr>
            <a:spLocks noGrp="1" noRot="1" noChangeAspect="1" noChangeArrowheads="1"/>
          </p:cNvSpPr>
          <p:nvPr>
            <p:ph type="sldImg"/>
          </p:nvPr>
        </p:nvSpPr>
        <p:spPr bwMode="auto">
          <a:xfrm>
            <a:off x="1220788" y="0"/>
            <a:ext cx="4556125" cy="3416300"/>
          </a:xfrm>
          <a:prstGeom prst="rect">
            <a:avLst/>
          </a:prstGeom>
          <a:solidFill>
            <a:srgbClr val="FFFFFF"/>
          </a:solidFill>
          <a:ln>
            <a:solidFill>
              <a:srgbClr val="000000"/>
            </a:solidFill>
            <a:miter lim="800000"/>
            <a:headEnd/>
            <a:tailEnd/>
          </a:ln>
        </p:spPr>
      </p:sp>
      <p:sp>
        <p:nvSpPr>
          <p:cNvPr id="627715" name="Rectangle 3"/>
          <p:cNvSpPr>
            <a:spLocks noGrp="1" noChangeArrowheads="1"/>
          </p:cNvSpPr>
          <p:nvPr>
            <p:ph type="body" idx="1"/>
          </p:nvPr>
        </p:nvSpPr>
        <p:spPr bwMode="auto">
          <a:xfrm>
            <a:off x="457200" y="3657600"/>
            <a:ext cx="6019800" cy="44196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smtClean="0"/>
          </a:p>
          <a:p>
            <a:pPr marL="190500" indent="-190500"/>
            <a:r>
              <a:rPr lang="en-US" sz="1400" i="1" dirty="0" smtClean="0">
                <a:ea typeface="Times" charset="0"/>
              </a:rPr>
              <a:t> </a:t>
            </a:r>
          </a:p>
          <a:p>
            <a:endParaRPr lang="en-US" sz="900" dirty="0" smtClean="0"/>
          </a:p>
          <a:p>
            <a:endParaRPr lang="en-US" sz="9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9666" name="Rectangle 2"/>
          <p:cNvSpPr>
            <a:spLocks noGrp="1" noRot="1" noChangeAspect="1" noChangeArrowheads="1"/>
          </p:cNvSpPr>
          <p:nvPr>
            <p:ph type="sldImg"/>
          </p:nvPr>
        </p:nvSpPr>
        <p:spPr bwMode="auto">
          <a:xfrm>
            <a:off x="1219200" y="0"/>
            <a:ext cx="4556125" cy="3416300"/>
          </a:xfrm>
          <a:prstGeom prst="rect">
            <a:avLst/>
          </a:prstGeom>
          <a:solidFill>
            <a:srgbClr val="FFFFFF"/>
          </a:solidFill>
          <a:ln>
            <a:solidFill>
              <a:srgbClr val="000000"/>
            </a:solidFill>
            <a:miter lim="800000"/>
            <a:headEnd/>
            <a:tailEnd/>
          </a:ln>
        </p:spPr>
      </p:sp>
      <p:sp>
        <p:nvSpPr>
          <p:cNvPr id="1009667" name="Rectangle 3"/>
          <p:cNvSpPr>
            <a:spLocks noGrp="1" noChangeArrowheads="1"/>
          </p:cNvSpPr>
          <p:nvPr>
            <p:ph type="body" idx="1"/>
          </p:nvPr>
        </p:nvSpPr>
        <p:spPr bwMode="auto">
          <a:xfrm>
            <a:off x="381000" y="3657600"/>
            <a:ext cx="6019800" cy="47244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sz="1800" b="1" dirty="0">
              <a:solidFill>
                <a:srgbClr val="0066FF"/>
              </a:solidFill>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220788" y="0"/>
            <a:ext cx="4556125" cy="3416300"/>
          </a:xfrm>
          <a:ln/>
        </p:spPr>
      </p:sp>
      <p:sp>
        <p:nvSpPr>
          <p:cNvPr id="38915" name="Notes Placeholder 2"/>
          <p:cNvSpPr>
            <a:spLocks noGrp="1"/>
          </p:cNvSpPr>
          <p:nvPr>
            <p:ph type="body" idx="1"/>
          </p:nvPr>
        </p:nvSpPr>
        <p:spPr>
          <a:xfrm>
            <a:off x="685800" y="3581400"/>
            <a:ext cx="5486400" cy="5105400"/>
          </a:xfrm>
          <a:noFill/>
          <a:ln w="9525"/>
        </p:spPr>
        <p:txBody>
          <a:bodyPr/>
          <a:lstStyle/>
          <a:p>
            <a:endParaRPr lang="en-US" sz="1600" dirty="0">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220788" y="0"/>
            <a:ext cx="4556125" cy="3416300"/>
          </a:xfrm>
          <a:ln/>
        </p:spPr>
      </p:sp>
      <p:sp>
        <p:nvSpPr>
          <p:cNvPr id="38915" name="Notes Placeholder 2"/>
          <p:cNvSpPr>
            <a:spLocks noGrp="1"/>
          </p:cNvSpPr>
          <p:nvPr>
            <p:ph type="body" idx="1"/>
          </p:nvPr>
        </p:nvSpPr>
        <p:spPr>
          <a:xfrm>
            <a:off x="685800" y="3581400"/>
            <a:ext cx="5486400" cy="5105400"/>
          </a:xfrm>
          <a:noFill/>
          <a:ln w="9525"/>
        </p:spPr>
        <p:txBody>
          <a:bodyPr/>
          <a:lstStyle/>
          <a:p>
            <a:endParaRPr lang="en-US" sz="1600" dirty="0">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5029200" cy="4114800"/>
          </a:xfrm>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2" name="Rectangle 2"/>
          <p:cNvSpPr>
            <a:spLocks noGrp="1" noChangeArrowheads="1"/>
          </p:cNvSpPr>
          <p:nvPr>
            <p:ph type="body" idx="1"/>
          </p:nvPr>
        </p:nvSpPr>
        <p:spPr bwMode="auto">
          <a:xfrm>
            <a:off x="685800" y="4114800"/>
            <a:ext cx="5486400" cy="4876800"/>
          </a:xfrm>
          <a:prstGeom prst="rect">
            <a:avLst/>
          </a:prstGeom>
          <a:noFill/>
          <a:ln>
            <a:miter lim="800000"/>
            <a:headEnd/>
            <a:tailEnd/>
          </a:ln>
        </p:spPr>
        <p:txBody>
          <a:bodyPr>
            <a:prstTxWarp prst="textNoShape">
              <a:avLst/>
            </a:prstTxWarp>
          </a:bodyPr>
          <a:lstStyle/>
          <a:p>
            <a:endParaRPr lang="en-US" sz="1600" dirty="0">
              <a:solidFill>
                <a:srgbClr val="000000"/>
              </a:solidFill>
              <a:ea typeface="Gill Sans" charset="0"/>
              <a:cs typeface="Gill Sans" charset="0"/>
              <a:sym typeface="Gill San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14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normAutofit/>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07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07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sz="1600" dirty="0">
              <a:solidFill>
                <a:srgbClr val="333333"/>
              </a:solidFill>
              <a:latin typeface="Times New Roman" pitchFamily="-65"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3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3123" name="Rectangle 3"/>
          <p:cNvSpPr>
            <a:spLocks noGrp="1" noChangeArrowheads="1"/>
          </p:cNvSpPr>
          <p:nvPr>
            <p:ph type="body" idx="1"/>
          </p:nvPr>
        </p:nvSpPr>
        <p:spPr bwMode="auto">
          <a:xfrm>
            <a:off x="685800" y="4114800"/>
            <a:ext cx="5562600" cy="43434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solidFill>
                <a:srgbClr val="333333"/>
              </a:solidFill>
              <a:latin typeface="Times New Roman" pitchFamily="-65"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8" name="Rectangle 2"/>
          <p:cNvSpPr>
            <a:spLocks noGrp="1" noChangeArrowheads="1"/>
          </p:cNvSpPr>
          <p:nvPr>
            <p:ph type="body" idx="1"/>
          </p:nvPr>
        </p:nvSpPr>
        <p:spPr bwMode="auto">
          <a:xfrm>
            <a:off x="685800" y="4114800"/>
            <a:ext cx="5486400" cy="4114800"/>
          </a:xfrm>
          <a:prstGeom prst="rect">
            <a:avLst/>
          </a:prstGeom>
          <a:noFill/>
          <a:ln>
            <a:miter lim="800000"/>
            <a:headEnd/>
            <a:tailEnd/>
          </a:ln>
        </p:spPr>
        <p:txBody>
          <a:bodyPr>
            <a:prstTxWarp prst="textNoShape">
              <a:avLst/>
            </a:prstTxWarp>
          </a:bodyPr>
          <a:lstStyle/>
          <a:p>
            <a:pPr>
              <a:spcBef>
                <a:spcPts val="400"/>
              </a:spcBef>
            </a:pPr>
            <a:endParaRPr lang="en-US" sz="1400" dirty="0">
              <a:solidFill>
                <a:srgbClr val="000000"/>
              </a:solidFill>
              <a:ea typeface="Gill Sans" charset="0"/>
              <a:cs typeface="Gill Sans" charset="0"/>
              <a:sym typeface="Gill San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4466" name="Rectangle 2"/>
          <p:cNvSpPr>
            <a:spLocks noGrp="1" noRot="1" noChangeAspect="1" noChangeArrowheads="1" noTextEdit="1"/>
          </p:cNvSpPr>
          <p:nvPr>
            <p:ph type="sldImg"/>
          </p:nvPr>
        </p:nvSpPr>
        <p:spPr>
          <a:xfrm>
            <a:off x="1220788" y="0"/>
            <a:ext cx="4556125" cy="3416300"/>
          </a:xfrm>
          <a:ln/>
        </p:spPr>
      </p:sp>
      <p:sp>
        <p:nvSpPr>
          <p:cNvPr id="1214467" name="Rectangle 3"/>
          <p:cNvSpPr>
            <a:spLocks noGrp="1" noChangeArrowheads="1"/>
          </p:cNvSpPr>
          <p:nvPr>
            <p:ph type="body" idx="1"/>
          </p:nvPr>
        </p:nvSpPr>
        <p:spPr/>
        <p:txBody>
          <a:bodyPr/>
          <a:lstStyle/>
          <a:p>
            <a:endParaRPr lang="en-US" sz="18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endParaRPr lang="en-US" sz="1600" dirty="0">
              <a:solidFill>
                <a:srgbClr val="000000"/>
              </a:solidFill>
              <a:ea typeface="Gill Sans" charset="0"/>
              <a:cs typeface="Gill Sans" charset="0"/>
              <a:sym typeface="Gill San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endParaRPr lang="en-US" sz="1600" dirty="0">
              <a:solidFill>
                <a:srgbClr val="000000"/>
              </a:solidFill>
              <a:ea typeface="Gill Sans" charset="0"/>
              <a:cs typeface="Gill Sans" charset="0"/>
              <a:sym typeface="Gill San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225425"/>
            <a:ext cx="4121150" cy="3090863"/>
          </a:xfrm>
        </p:spPr>
      </p:sp>
      <p:sp>
        <p:nvSpPr>
          <p:cNvPr id="3" name="Notes Placeholder 2"/>
          <p:cNvSpPr>
            <a:spLocks noGrp="1"/>
          </p:cNvSpPr>
          <p:nvPr>
            <p:ph type="body" idx="1"/>
          </p:nvPr>
        </p:nvSpPr>
        <p:spPr>
          <a:xfrm>
            <a:off x="1101724" y="3657600"/>
            <a:ext cx="4537075" cy="4114800"/>
          </a:xfrm>
        </p:spPr>
        <p:txBody>
          <a:bodyPr>
            <a:normAutofit/>
          </a:bodyPr>
          <a:lstStyle/>
          <a:p>
            <a:endParaRPr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6818" name="Rectangle 2"/>
          <p:cNvSpPr>
            <a:spLocks noGrp="1" noRot="1" noChangeAspect="1" noChangeArrowheads="1" noTextEdit="1"/>
          </p:cNvSpPr>
          <p:nvPr>
            <p:ph type="sldImg"/>
          </p:nvPr>
        </p:nvSpPr>
        <p:spPr>
          <a:xfrm>
            <a:off x="1220788" y="0"/>
            <a:ext cx="4556125" cy="3416300"/>
          </a:xfrm>
          <a:ln/>
        </p:spPr>
      </p:sp>
      <p:sp>
        <p:nvSpPr>
          <p:cNvPr id="1186819" name="Rectangle 3"/>
          <p:cNvSpPr>
            <a:spLocks noGrp="1" noChangeArrowheads="1"/>
          </p:cNvSpPr>
          <p:nvPr>
            <p:ph type="body" idx="1"/>
          </p:nvPr>
        </p:nvSpPr>
        <p:spPr>
          <a:xfrm>
            <a:off x="685800" y="3657600"/>
            <a:ext cx="5486400" cy="4800600"/>
          </a:xfrm>
        </p:spPr>
        <p:txBody>
          <a:bodyPr/>
          <a:lstStyle/>
          <a:p>
            <a:endParaRPr lang="en-US" sz="1600" dirty="0">
              <a:latin typeface="Calibri"/>
              <a:cs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225425"/>
            <a:ext cx="4121150" cy="3090863"/>
          </a:xfrm>
        </p:spPr>
      </p:sp>
      <p:sp>
        <p:nvSpPr>
          <p:cNvPr id="3" name="Notes Placeholder 2"/>
          <p:cNvSpPr>
            <a:spLocks noGrp="1"/>
          </p:cNvSpPr>
          <p:nvPr>
            <p:ph type="body" idx="1"/>
          </p:nvPr>
        </p:nvSpPr>
        <p:spPr>
          <a:xfrm>
            <a:off x="381000" y="3747541"/>
            <a:ext cx="6019800" cy="4634459"/>
          </a:xfrm>
        </p:spPr>
        <p:txBody>
          <a:bodyPr>
            <a:normAutofit/>
          </a:bodyPr>
          <a:lstStyle/>
          <a:p>
            <a:endParaRPr sz="1800" dirty="0">
              <a:latin typeface="+mn-lt"/>
              <a:cs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225425"/>
            <a:ext cx="4121150" cy="3090863"/>
          </a:xfrm>
        </p:spPr>
      </p:sp>
      <p:sp>
        <p:nvSpPr>
          <p:cNvPr id="3" name="Notes Placeholder 2"/>
          <p:cNvSpPr>
            <a:spLocks noGrp="1"/>
          </p:cNvSpPr>
          <p:nvPr>
            <p:ph type="body" idx="1"/>
          </p:nvPr>
        </p:nvSpPr>
        <p:spPr>
          <a:xfrm>
            <a:off x="609600" y="3447738"/>
            <a:ext cx="5715000" cy="5321508"/>
          </a:xfrm>
        </p:spPr>
        <p:txBody>
          <a:bodyPr>
            <a:noAutofit/>
          </a:bodyPr>
          <a:lstStyle/>
          <a:p>
            <a:endParaRPr lang="en-US" sz="1100" baseline="0" dirty="0" smtClean="0"/>
          </a:p>
          <a:p>
            <a:r>
              <a:rPr lang="en-US" sz="1100" baseline="0" dirty="0" smtClean="0"/>
              <a:t> </a:t>
            </a:r>
            <a:endParaRPr lang="en-US" sz="11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225425"/>
            <a:ext cx="4121150" cy="3090863"/>
          </a:xfrm>
        </p:spPr>
      </p:sp>
      <p:sp>
        <p:nvSpPr>
          <p:cNvPr id="3" name="Notes Placeholder 2"/>
          <p:cNvSpPr>
            <a:spLocks noGrp="1"/>
          </p:cNvSpPr>
          <p:nvPr>
            <p:ph type="body" idx="1"/>
          </p:nvPr>
        </p:nvSpPr>
        <p:spPr>
          <a:xfrm>
            <a:off x="609600" y="3522688"/>
            <a:ext cx="5715000" cy="5171607"/>
          </a:xfrm>
        </p:spPr>
        <p:txBody>
          <a:bodyPr>
            <a:normAutofit fontScale="85000" lnSpcReduction="20000"/>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8818" name="Rectangle 2"/>
          <p:cNvSpPr>
            <a:spLocks noGrp="1" noRot="1" noChangeAspect="1" noChangeArrowheads="1" noTextEdit="1"/>
          </p:cNvSpPr>
          <p:nvPr>
            <p:ph type="sldImg"/>
          </p:nvPr>
        </p:nvSpPr>
        <p:spPr>
          <a:xfrm>
            <a:off x="1220788" y="0"/>
            <a:ext cx="4556125" cy="3416300"/>
          </a:xfrm>
          <a:ln/>
        </p:spPr>
      </p:sp>
      <p:sp>
        <p:nvSpPr>
          <p:cNvPr id="1058819" name="Rectangle 3"/>
          <p:cNvSpPr>
            <a:spLocks noGrp="1" noChangeArrowheads="1"/>
          </p:cNvSpPr>
          <p:nvPr>
            <p:ph type="body" idx="1"/>
          </p:nvPr>
        </p:nvSpPr>
        <p:spPr>
          <a:xfrm>
            <a:off x="685800" y="3733800"/>
            <a:ext cx="5486400" cy="4483100"/>
          </a:xfrm>
        </p:spPr>
        <p:txBody>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225425"/>
            <a:ext cx="4121150" cy="3090863"/>
          </a:xfrm>
        </p:spPr>
      </p:sp>
      <p:sp>
        <p:nvSpPr>
          <p:cNvPr id="3" name="Notes Placeholder 2"/>
          <p:cNvSpPr>
            <a:spLocks noGrp="1"/>
          </p:cNvSpPr>
          <p:nvPr>
            <p:ph type="body" idx="1"/>
          </p:nvPr>
        </p:nvSpPr>
        <p:spPr>
          <a:xfrm>
            <a:off x="762000" y="3505200"/>
            <a:ext cx="5638800" cy="4634459"/>
          </a:xfrm>
        </p:spPr>
        <p:txBody>
          <a:bodyPr>
            <a:normAutofit/>
          </a:bodyPr>
          <a:lstStyle/>
          <a:p>
            <a:endParaRPr lang="en-US" sz="18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500"/>
              </a:spcBef>
            </a:pPr>
            <a:r>
              <a:rPr lang="en-US" sz="1400" dirty="0">
                <a:solidFill>
                  <a:srgbClr val="000000"/>
                </a:solidFill>
                <a:latin typeface="Arial" charset="0"/>
                <a:ea typeface="Arial" charset="0"/>
                <a:cs typeface="Arial" charset="0"/>
                <a:sym typeface="Arial" charset="0"/>
              </a:rPr>
              <a:t>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endParaRPr lang="en-US" sz="1600" dirty="0">
              <a:solidFill>
                <a:srgbClr val="000000"/>
              </a:solidFill>
              <a:ea typeface="Gill Sans" charset="0"/>
              <a:cs typeface="Gill Sans" charset="0"/>
              <a:sym typeface="Gill Sans"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00"/>
              </a:spcBef>
            </a:pPr>
            <a:endParaRPr lang="en-US" sz="1600" dirty="0">
              <a:solidFill>
                <a:srgbClr val="3C8C93"/>
              </a:solidFill>
              <a:latin typeface="Arial" charset="0"/>
              <a:ea typeface="Arial" charset="0"/>
              <a:cs typeface="Arial" charset="0"/>
              <a:sym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500"/>
              </a:spcBef>
            </a:pPr>
            <a:endParaRPr lang="en-US" sz="1400" dirty="0">
              <a:solidFill>
                <a:srgbClr val="000000"/>
              </a:solidFill>
              <a:latin typeface="Arial" charset="0"/>
              <a:ea typeface="Arial" charset="0"/>
              <a:cs typeface="Arial" charset="0"/>
              <a:sym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500"/>
              </a:spcBef>
            </a:pPr>
            <a:endParaRPr lang="en-US" sz="1400" dirty="0">
              <a:solidFill>
                <a:srgbClr val="000000"/>
              </a:solidFill>
              <a:latin typeface="Arial" charset="0"/>
              <a:ea typeface="Arial" charset="0"/>
              <a:cs typeface="Arial" charset="0"/>
              <a:sym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600"/>
              </a:spcBef>
            </a:pPr>
            <a:r>
              <a:rPr lang="en-US" sz="1400" dirty="0" smtClean="0">
                <a:solidFill>
                  <a:srgbClr val="3C8C93"/>
                </a:solidFill>
                <a:latin typeface="Arial" charset="0"/>
                <a:ea typeface="Arial" charset="0"/>
                <a:cs typeface="Arial" charset="0"/>
                <a:sym typeface="Arial" charset="0"/>
              </a:rPr>
              <a:t> </a:t>
            </a:r>
            <a:endParaRPr lang="en-US" sz="1400" dirty="0">
              <a:solidFill>
                <a:srgbClr val="3C8C93"/>
              </a:solidFill>
              <a:latin typeface="Arial" charset="0"/>
              <a:ea typeface="Arial" charset="0"/>
              <a:cs typeface="Arial" charset="0"/>
              <a:sym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4226" name="Rectangle 2"/>
          <p:cNvSpPr>
            <a:spLocks noGrp="1" noRot="1" noChangeAspect="1" noChangeArrowheads="1" noTextEdit="1"/>
          </p:cNvSpPr>
          <p:nvPr>
            <p:ph type="sldImg"/>
          </p:nvPr>
        </p:nvSpPr>
        <p:spPr>
          <a:xfrm>
            <a:off x="1220788" y="0"/>
            <a:ext cx="4556125" cy="3416300"/>
          </a:xfrm>
          <a:ln/>
        </p:spPr>
      </p:sp>
      <p:sp>
        <p:nvSpPr>
          <p:cNvPr id="1204227" name="Rectangle 3"/>
          <p:cNvSpPr>
            <a:spLocks noGrp="1" noChangeArrowheads="1"/>
          </p:cNvSpPr>
          <p:nvPr>
            <p:ph type="body" idx="1"/>
          </p:nvPr>
        </p:nvSpPr>
        <p:spPr>
          <a:xfrm>
            <a:off x="838200" y="3416300"/>
            <a:ext cx="5562600" cy="4648200"/>
          </a:xfrm>
        </p:spPr>
        <p:txBody>
          <a:bodyPr/>
          <a:lstStyle/>
          <a:p>
            <a:endParaRPr lang="en-US" sz="140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5618" name="Rectangle 2"/>
          <p:cNvSpPr>
            <a:spLocks noGrp="1" noRot="1" noChangeAspect="1" noChangeArrowheads="1" noTextEdit="1"/>
          </p:cNvSpPr>
          <p:nvPr>
            <p:ph type="sldImg"/>
          </p:nvPr>
        </p:nvSpPr>
        <p:spPr>
          <a:xfrm>
            <a:off x="1220788" y="0"/>
            <a:ext cx="4556125" cy="3416300"/>
          </a:xfrm>
          <a:ln/>
        </p:spPr>
      </p:sp>
      <p:sp>
        <p:nvSpPr>
          <p:cNvPr id="1135619" name="Rectangle 3"/>
          <p:cNvSpPr>
            <a:spLocks noGrp="1" noChangeArrowheads="1"/>
          </p:cNvSpPr>
          <p:nvPr>
            <p:ph type="body" idx="1"/>
          </p:nvPr>
        </p:nvSpPr>
        <p:spPr>
          <a:xfrm>
            <a:off x="685800" y="3657600"/>
            <a:ext cx="5486400" cy="4114800"/>
          </a:xfrm>
        </p:spPr>
        <p:txBody>
          <a:bodyPr/>
          <a:lstStyle/>
          <a:p>
            <a:endParaRPr lang="en-US" sz="100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8146" name="Rectangle 2"/>
          <p:cNvSpPr>
            <a:spLocks noGrp="1" noRot="1" noChangeAspect="1" noChangeArrowheads="1" noTextEdit="1"/>
          </p:cNvSpPr>
          <p:nvPr>
            <p:ph type="sldImg"/>
          </p:nvPr>
        </p:nvSpPr>
        <p:spPr>
          <a:xfrm>
            <a:off x="1220788" y="0"/>
            <a:ext cx="4556125" cy="3416300"/>
          </a:xfrm>
          <a:ln/>
        </p:spPr>
      </p:sp>
      <p:sp>
        <p:nvSpPr>
          <p:cNvPr id="1158147" name="Rectangle 3"/>
          <p:cNvSpPr>
            <a:spLocks noGrp="1" noChangeArrowheads="1"/>
          </p:cNvSpPr>
          <p:nvPr>
            <p:ph type="body" idx="1"/>
          </p:nvPr>
        </p:nvSpPr>
        <p:spPr>
          <a:xfrm>
            <a:off x="1066800" y="3581400"/>
            <a:ext cx="5105400" cy="4800600"/>
          </a:xfrm>
        </p:spPr>
        <p:txBody>
          <a:bodyPr/>
          <a:lstStyle/>
          <a:p>
            <a:endParaRPr lang="en-US" sz="1600"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1394" name="Rectangle 2"/>
          <p:cNvSpPr>
            <a:spLocks noGrp="1" noRot="1" noChangeAspect="1" noChangeArrowheads="1" noTextEdit="1"/>
          </p:cNvSpPr>
          <p:nvPr>
            <p:ph type="sldImg"/>
          </p:nvPr>
        </p:nvSpPr>
        <p:spPr>
          <a:xfrm>
            <a:off x="1220788" y="0"/>
            <a:ext cx="4556125" cy="3416300"/>
          </a:xfrm>
          <a:ln/>
        </p:spPr>
      </p:sp>
      <p:sp>
        <p:nvSpPr>
          <p:cNvPr id="1211395" name="Rectangle 3"/>
          <p:cNvSpPr>
            <a:spLocks noGrp="1" noChangeArrowheads="1"/>
          </p:cNvSpPr>
          <p:nvPr>
            <p:ph type="body" idx="1"/>
          </p:nvPr>
        </p:nvSpPr>
        <p:spPr>
          <a:xfrm>
            <a:off x="685800" y="3733800"/>
            <a:ext cx="5486400" cy="4495800"/>
          </a:xfrm>
        </p:spPr>
        <p:txBody>
          <a:bodyPr/>
          <a:lstStyle/>
          <a:p>
            <a:pPr>
              <a:buFontTx/>
              <a:buChar char="•"/>
            </a:pPr>
            <a:endParaRPr lang="en-US" dirty="0" smtClean="0"/>
          </a:p>
          <a:p>
            <a:endParaRPr lang="en-US" dirty="0" smtClean="0"/>
          </a:p>
          <a:p>
            <a:pPr>
              <a:buFontTx/>
              <a:buChar char="•"/>
            </a:pPr>
            <a:r>
              <a:rPr lang="en-US" dirty="0" smtClean="0"/>
              <a:t>If they do everything required..-- this means a certain basic set of knowledge and skills set development,  They get a B..</a:t>
            </a:r>
          </a:p>
          <a:p>
            <a:pPr>
              <a:buFontTx/>
              <a:buChar char="•"/>
            </a:pPr>
            <a:endParaRPr lang="en-US" dirty="0" smtClean="0"/>
          </a:p>
          <a:p>
            <a:pPr>
              <a:buFontTx/>
              <a:buChar char="•"/>
            </a:pPr>
            <a:r>
              <a:rPr lang="en-US" dirty="0" smtClean="0"/>
              <a:t> IF they go beyond in supporting other students, leading, channeling and inspiring the discussion.. And have a great project, they get an A</a:t>
            </a:r>
          </a:p>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6274" name="Rectangle 2"/>
          <p:cNvSpPr>
            <a:spLocks noGrp="1" noRot="1" noChangeAspect="1" noChangeArrowheads="1" noTextEdit="1"/>
          </p:cNvSpPr>
          <p:nvPr>
            <p:ph type="sldImg"/>
          </p:nvPr>
        </p:nvSpPr>
        <p:spPr>
          <a:xfrm>
            <a:off x="1220788" y="0"/>
            <a:ext cx="4556125" cy="3416300"/>
          </a:xfrm>
          <a:ln/>
        </p:spPr>
      </p:sp>
      <p:sp>
        <p:nvSpPr>
          <p:cNvPr id="1206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9346" name="Rectangle 2"/>
          <p:cNvSpPr>
            <a:spLocks noGrp="1" noRot="1" noChangeAspect="1" noChangeArrowheads="1" noTextEdit="1"/>
          </p:cNvSpPr>
          <p:nvPr>
            <p:ph type="sldImg"/>
          </p:nvPr>
        </p:nvSpPr>
        <p:spPr>
          <a:xfrm>
            <a:off x="1220788" y="0"/>
            <a:ext cx="4556125" cy="3416300"/>
          </a:xfrm>
          <a:ln/>
        </p:spPr>
      </p:sp>
      <p:sp>
        <p:nvSpPr>
          <p:cNvPr id="1209347" name="Rectangle 3"/>
          <p:cNvSpPr>
            <a:spLocks noGrp="1" noChangeArrowheads="1"/>
          </p:cNvSpPr>
          <p:nvPr>
            <p:ph type="body" idx="1"/>
          </p:nvPr>
        </p:nvSpPr>
        <p:spPr>
          <a:xfrm>
            <a:off x="685800" y="3581400"/>
            <a:ext cx="5486400" cy="4114800"/>
          </a:xfrm>
        </p:spPr>
        <p:txBody>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14799"/>
            <a:ext cx="5486400" cy="5027613"/>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8338" name="Rectangle 2"/>
          <p:cNvSpPr>
            <a:spLocks noGrp="1" noRot="1" noChangeAspect="1" noChangeArrowheads="1"/>
          </p:cNvSpPr>
          <p:nvPr>
            <p:ph type="sldImg"/>
          </p:nvPr>
        </p:nvSpPr>
        <p:spPr bwMode="auto">
          <a:xfrm>
            <a:off x="1220788" y="0"/>
            <a:ext cx="4556125" cy="3416300"/>
          </a:xfrm>
          <a:prstGeom prst="rect">
            <a:avLst/>
          </a:prstGeom>
          <a:solidFill>
            <a:srgbClr val="FFFFFF"/>
          </a:solidFill>
          <a:ln>
            <a:solidFill>
              <a:srgbClr val="000000"/>
            </a:solidFill>
            <a:miter lim="800000"/>
            <a:headEnd/>
            <a:tailEnd/>
          </a:ln>
        </p:spPr>
      </p:sp>
      <p:sp>
        <p:nvSpPr>
          <p:cNvPr id="1038339" name="Rectangle 3"/>
          <p:cNvSpPr>
            <a:spLocks noGrp="1" noChangeArrowheads="1"/>
          </p:cNvSpPr>
          <p:nvPr>
            <p:ph type="body" idx="1"/>
          </p:nvPr>
        </p:nvSpPr>
        <p:spPr bwMode="auto">
          <a:xfrm>
            <a:off x="381000" y="3505200"/>
            <a:ext cx="6019800" cy="5257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2178" name="Rectangle 2"/>
          <p:cNvSpPr>
            <a:spLocks noGrp="1" noRot="1" noChangeAspect="1" noChangeArrowheads="1" noTextEdit="1"/>
          </p:cNvSpPr>
          <p:nvPr>
            <p:ph type="sldImg"/>
          </p:nvPr>
        </p:nvSpPr>
        <p:spPr>
          <a:xfrm>
            <a:off x="1220788" y="0"/>
            <a:ext cx="4556125" cy="3416300"/>
          </a:xfrm>
          <a:ln/>
        </p:spPr>
      </p:sp>
      <p:sp>
        <p:nvSpPr>
          <p:cNvPr id="1202179" name="Rectangle 3"/>
          <p:cNvSpPr>
            <a:spLocks noGrp="1" noChangeArrowheads="1"/>
          </p:cNvSpPr>
          <p:nvPr>
            <p:ph type="body" idx="1"/>
          </p:nvPr>
        </p:nvSpPr>
        <p:spPr>
          <a:xfrm>
            <a:off x="990600" y="3733800"/>
            <a:ext cx="4786313" cy="4648200"/>
          </a:xfrm>
        </p:spPr>
        <p:txBody>
          <a:bodyPr/>
          <a:lstStyle/>
          <a:p>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2498" name="Rectangle 2"/>
          <p:cNvSpPr>
            <a:spLocks noGrp="1" noRot="1" noChangeAspect="1" noChangeArrowheads="1"/>
          </p:cNvSpPr>
          <p:nvPr>
            <p:ph type="sldImg"/>
          </p:nvPr>
        </p:nvSpPr>
        <p:spPr bwMode="auto">
          <a:xfrm>
            <a:off x="1219200" y="228600"/>
            <a:ext cx="4556125" cy="3416300"/>
          </a:xfrm>
          <a:prstGeom prst="rect">
            <a:avLst/>
          </a:prstGeom>
          <a:solidFill>
            <a:srgbClr val="FFFFFF"/>
          </a:solidFill>
          <a:ln>
            <a:solidFill>
              <a:srgbClr val="000000"/>
            </a:solidFill>
            <a:miter lim="800000"/>
            <a:headEnd/>
            <a:tailEnd/>
          </a:ln>
        </p:spPr>
      </p:sp>
      <p:sp>
        <p:nvSpPr>
          <p:cNvPr id="1002500" name="Rectangle 4"/>
          <p:cNvSpPr>
            <a:spLocks noChangeArrowheads="1"/>
          </p:cNvSpPr>
          <p:nvPr/>
        </p:nvSpPr>
        <p:spPr bwMode="auto">
          <a:xfrm>
            <a:off x="533400" y="3657600"/>
            <a:ext cx="6019800" cy="5029200"/>
          </a:xfrm>
          <a:prstGeom prst="rect">
            <a:avLst/>
          </a:prstGeom>
          <a:noFill/>
          <a:ln w="12700">
            <a:noFill/>
            <a:miter lim="800000"/>
            <a:headEnd/>
            <a:tailEnd/>
          </a:ln>
          <a:effectLst/>
        </p:spPr>
        <p:txBody>
          <a:bodyPr lIns="90487" tIns="44450" rIns="90487" bIns="44450">
            <a:prstTxWarp prst="textNoShape">
              <a:avLst/>
            </a:prstTxWarp>
          </a:bodyPr>
          <a:lstStyle/>
          <a:p>
            <a:pPr marL="266700" indent="-266700">
              <a:spcBef>
                <a:spcPct val="30000"/>
              </a:spcBef>
            </a:pPr>
            <a:r>
              <a:rPr lang="en-US" sz="1600" b="1" i="0" u="none" dirty="0" smtClean="0">
                <a:latin typeface="Calibri"/>
                <a:cs typeface="Calibri"/>
              </a:rPr>
              <a:t>.</a:t>
            </a:r>
            <a:endParaRPr lang="en-US" sz="1600" b="1" i="0" u="none" dirty="0">
              <a:latin typeface="Calibri"/>
              <a:cs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42" name="Rectangle 2"/>
          <p:cNvSpPr>
            <a:spLocks noGrp="1" noRot="1" noChangeAspect="1" noChangeArrowheads="1" noTextEdit="1"/>
          </p:cNvSpPr>
          <p:nvPr>
            <p:ph type="sldImg"/>
          </p:nvPr>
        </p:nvSpPr>
        <p:spPr>
          <a:xfrm>
            <a:off x="1219200" y="228600"/>
            <a:ext cx="4556125" cy="3416300"/>
          </a:xfrm>
          <a:ln/>
        </p:spPr>
      </p:sp>
      <p:sp>
        <p:nvSpPr>
          <p:cNvPr id="983043" name="Rectangle 3"/>
          <p:cNvSpPr>
            <a:spLocks noGrp="1" noChangeArrowheads="1"/>
          </p:cNvSpPr>
          <p:nvPr>
            <p:ph type="body" idx="1"/>
          </p:nvPr>
        </p:nvSpPr>
        <p:spPr/>
        <p:txBody>
          <a:bodyPr/>
          <a:lstStyle/>
          <a:p>
            <a:r>
              <a:rPr lang="en-US"/>
              <a:t> </a:t>
            </a:r>
          </a:p>
        </p:txBody>
      </p:sp>
      <p:sp>
        <p:nvSpPr>
          <p:cNvPr id="983044" name="Rectangle 4"/>
          <p:cNvSpPr>
            <a:spLocks noChangeArrowheads="1"/>
          </p:cNvSpPr>
          <p:nvPr/>
        </p:nvSpPr>
        <p:spPr bwMode="auto">
          <a:xfrm>
            <a:off x="1219200" y="3810000"/>
            <a:ext cx="4953000" cy="4495800"/>
          </a:xfrm>
          <a:prstGeom prst="rect">
            <a:avLst/>
          </a:prstGeom>
          <a:noFill/>
          <a:ln w="12700">
            <a:noFill/>
            <a:miter lim="800000"/>
            <a:headEnd/>
            <a:tailEnd/>
          </a:ln>
          <a:effectLst/>
        </p:spPr>
        <p:txBody>
          <a:bodyPr lIns="90487" tIns="44450" rIns="90487" bIns="44450">
            <a:prstTxWarp prst="textNoShape">
              <a:avLst/>
            </a:prstTxWarp>
          </a:bodyPr>
          <a:lstStyle/>
          <a:p>
            <a:pPr>
              <a:spcBef>
                <a:spcPct val="30000"/>
              </a:spcBef>
            </a:pPr>
            <a:endParaRPr lang="en-US" sz="1600" b="1" i="0" u="none"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22" name="Rectangle 2"/>
          <p:cNvSpPr>
            <a:spLocks noGrp="1" noRot="1" noChangeAspect="1" noChangeArrowheads="1" noTextEdit="1"/>
          </p:cNvSpPr>
          <p:nvPr>
            <p:ph type="sldImg"/>
          </p:nvPr>
        </p:nvSpPr>
        <p:spPr>
          <a:xfrm>
            <a:off x="1220788" y="0"/>
            <a:ext cx="4556125" cy="3416300"/>
          </a:xfrm>
          <a:ln/>
        </p:spPr>
      </p:sp>
      <p:sp>
        <p:nvSpPr>
          <p:cNvPr id="952323" name="Rectangle 3"/>
          <p:cNvSpPr>
            <a:spLocks noGrp="1" noChangeArrowheads="1"/>
          </p:cNvSpPr>
          <p:nvPr>
            <p:ph type="body" idx="1"/>
          </p:nvPr>
        </p:nvSpPr>
        <p:spPr>
          <a:xfrm>
            <a:off x="914400" y="3657600"/>
            <a:ext cx="5486400" cy="4114800"/>
          </a:xfrm>
        </p:spPr>
        <p:txBody>
          <a:bodyPr/>
          <a:lstStyle/>
          <a:p>
            <a:pPr lvl="1"/>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C70AD5F-A0F8-214F-B9DE-84FCEB16844E}" type="slidenum">
              <a:rPr lang="en-US" smtClean="0"/>
              <a:pPr>
                <a:defRPr/>
              </a:pPr>
              <a:t>76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6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6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sz="16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3458" name="Rectangle 2"/>
          <p:cNvSpPr>
            <a:spLocks noGrp="1" noRot="1" noChangeAspect="1" noChangeArrowheads="1" noTextEdit="1"/>
          </p:cNvSpPr>
          <p:nvPr>
            <p:ph type="sldImg"/>
          </p:nvPr>
        </p:nvSpPr>
        <p:spPr>
          <a:xfrm>
            <a:off x="1220788" y="228600"/>
            <a:ext cx="4556125" cy="3416300"/>
          </a:xfrm>
          <a:ln/>
        </p:spPr>
      </p:sp>
      <p:sp>
        <p:nvSpPr>
          <p:cNvPr id="1043459" name="Rectangle 3"/>
          <p:cNvSpPr>
            <a:spLocks noGrp="1" noChangeArrowheads="1"/>
          </p:cNvSpPr>
          <p:nvPr>
            <p:ph type="body" idx="1"/>
          </p:nvPr>
        </p:nvSpPr>
        <p:spPr>
          <a:xfrm>
            <a:off x="685800" y="3886200"/>
            <a:ext cx="5486400" cy="4572000"/>
          </a:xfrm>
        </p:spPr>
        <p:txBody>
          <a:bodyPr/>
          <a:lstStyle/>
          <a:p>
            <a:endParaRPr lang="en-US" sz="16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2439988" y="1844675"/>
            <a:ext cx="3857625" cy="1800225"/>
          </a:xfrm>
        </p:spPr>
        <p:txBody>
          <a:bodyPr lIns="82124" tIns="41061" rIns="82124" bIns="41061"/>
          <a:lstStyle>
            <a:lvl1pPr>
              <a:defRPr/>
            </a:lvl1pPr>
          </a:lstStyle>
          <a:p>
            <a:r>
              <a:rPr lang="en-US"/>
              <a:t>Click to edit Master title style</a:t>
            </a:r>
          </a:p>
        </p:txBody>
      </p:sp>
      <p:sp>
        <p:nvSpPr>
          <p:cNvPr id="215043" name="Rectangle 3"/>
          <p:cNvSpPr>
            <a:spLocks noGrp="1" noChangeArrowheads="1"/>
          </p:cNvSpPr>
          <p:nvPr>
            <p:ph type="subTitle" idx="1"/>
          </p:nvPr>
        </p:nvSpPr>
        <p:spPr>
          <a:xfrm>
            <a:off x="2439988" y="3810000"/>
            <a:ext cx="5445125" cy="906463"/>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r>
              <a:rPr lang="en-US" smtClean="0"/>
              <a:t>2011</a:t>
            </a: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9E4BF15-4B3D-A545-BC47-ADCF0C12E976}" type="slidenum">
              <a:rPr lang="en-US"/>
              <a:pPr>
                <a:defRPr/>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BC0A8B-0952-5846-BCF9-E15032F9F79E}" type="slidenum">
              <a:rPr lang="en-US"/>
              <a:pPr>
                <a:defRPr/>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4888" y="274638"/>
            <a:ext cx="1636712"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9988" y="274638"/>
            <a:ext cx="4762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A30486-3865-D54F-8999-B235996A118E}" type="slidenum">
              <a:rPr lang="en-US"/>
              <a:pPr>
                <a:defRPr/>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73075"/>
            <a:ext cx="7467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526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r>
              <a:rPr lang="en-US" smtClean="0"/>
              <a:t>2011</a:t>
            </a: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smtClean="0"/>
            </a:lvl1pPr>
          </a:lstStyle>
          <a:p>
            <a:fld id="{DCA3B0FC-03A5-D34C-BC4F-263D188A14C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73075"/>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52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BF65EE-A511-D745-8FAF-0A20A239EF3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D1779C-3A4D-D244-96AE-18E2646C4D05}" type="slidenum">
              <a:rPr lang="en-US"/>
              <a:pPr>
                <a:defRPr/>
              </a:pPr>
              <a:t>‹#›</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79527F-2CEA-704E-B15C-AD176E81ACBB}" type="slidenum">
              <a:rPr lang="en-US"/>
              <a:pPr>
                <a:defRPr/>
              </a:pPr>
              <a:t>‹#›</a:t>
            </a:fld>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9988" y="1828800"/>
            <a:ext cx="3198812"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91200" y="1828800"/>
            <a:ext cx="32004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4D6692-3655-3244-BEFA-F1F9BF7C2528}" type="slidenum">
              <a:rPr lang="en-US"/>
              <a:pPr>
                <a:defRPr/>
              </a:pPr>
              <a:t>‹#›</a:t>
            </a:fld>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2011</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3F0A49-0129-DE4A-A30B-2475C9E9B945}" type="slidenum">
              <a:rPr lang="en-US"/>
              <a:pPr>
                <a:defRPr/>
              </a:pPr>
              <a:t>‹#›</a:t>
            </a:fld>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2011</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CC8550-8D1E-084D-9975-DF77A3C8D9DE}" type="slidenum">
              <a:rPr lang="en-US"/>
              <a:pPr>
                <a:defRPr/>
              </a:pPr>
              <a:t>‹#›</a:t>
            </a:fld>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2011</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2DBFAC-8FE4-E54E-9A36-5B1B3C0F0C07}" type="slidenum">
              <a:rPr lang="en-US"/>
              <a:pPr>
                <a:defRPr/>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460106-3A92-6846-90E6-CF6F8CDD9ECA}" type="slidenum">
              <a:rPr lang="en-US"/>
              <a:pPr>
                <a:defRPr/>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6A788D-CDB2-6742-857B-728FDCCDC8C3}" type="slidenum">
              <a:rPr lang="en-US"/>
              <a:pPr>
                <a:defRPr/>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tags" Target="../tags/tag1.xml"/><Relationship Id="rId16" Type="http://schemas.openxmlformats.org/officeDocument/2006/relationships/tags" Target="../tags/tag2.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7">
            <a:alphaModFix amt="9000"/>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2362201" y="228600"/>
            <a:ext cx="6477000" cy="13255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custDataLst>
              <p:tags r:id="rId16"/>
            </p:custDataLst>
          </p:nvPr>
        </p:nvSpPr>
        <p:spPr bwMode="auto">
          <a:xfrm>
            <a:off x="2133600" y="1676400"/>
            <a:ext cx="6856412"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2996" name="Rectangle 4"/>
          <p:cNvSpPr>
            <a:spLocks noGrp="1" noChangeArrowheads="1"/>
          </p:cNvSpPr>
          <p:nvPr>
            <p:ph type="dt" sz="half" idx="2"/>
          </p:nvPr>
        </p:nvSpPr>
        <p:spPr bwMode="auto">
          <a:xfrm>
            <a:off x="457200" y="6245225"/>
            <a:ext cx="53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vl1pPr>
          </a:lstStyle>
          <a:p>
            <a:pPr>
              <a:defRPr/>
            </a:pPr>
            <a:r>
              <a:rPr lang="en-US" smtClean="0"/>
              <a:t>2011</a:t>
            </a:r>
            <a:endParaRPr lang="en-US"/>
          </a:p>
        </p:txBody>
      </p:sp>
      <p:sp>
        <p:nvSpPr>
          <p:cNvPr id="212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latin typeface="Arial" pitchFamily="-65" charset="0"/>
                <a:ea typeface="Arial" pitchFamily="-65" charset="0"/>
                <a:cs typeface="Arial" pitchFamily="-65" charset="0"/>
              </a:defRPr>
            </a:lvl1pPr>
          </a:lstStyle>
          <a:p>
            <a:pPr>
              <a:defRPr/>
            </a:pPr>
            <a:endParaRPr lang="en-US"/>
          </a:p>
        </p:txBody>
      </p:sp>
      <p:sp>
        <p:nvSpPr>
          <p:cNvPr id="212998" name="Rectangle 6"/>
          <p:cNvSpPr>
            <a:spLocks noGrp="1" noChangeArrowheads="1"/>
          </p:cNvSpPr>
          <p:nvPr>
            <p:ph type="sldNum" sz="quarter" idx="4"/>
          </p:nvPr>
        </p:nvSpPr>
        <p:spPr bwMode="auto">
          <a:xfrm>
            <a:off x="8229600" y="6245225"/>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65" charset="0"/>
                <a:ea typeface="Arial" pitchFamily="-65" charset="0"/>
                <a:cs typeface="Arial" pitchFamily="-65" charset="0"/>
              </a:defRPr>
            </a:lvl1pPr>
          </a:lstStyle>
          <a:p>
            <a:pPr>
              <a:defRPr/>
            </a:pPr>
            <a:fld id="{F56E17BE-CF2A-5B4A-A4EF-81BC95C76B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9"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902" r:id="rId12"/>
    <p:sldLayoutId id="2147483903" r:id="rId13"/>
  </p:sldLayoutIdLst>
  <p:transition>
    <p:wipe dir="r"/>
  </p:transition>
  <p:timing>
    <p:tnLst>
      <p:par>
        <p:cTn id="1" dur="indefinite" restart="never" nodeType="tmRoot"/>
      </p:par>
    </p:tnLst>
  </p:timing>
  <p:hf hdr="0" ftr="0"/>
  <p:txStyles>
    <p:titleStyle>
      <a:lvl1pPr algn="l" rtl="0" eaLnBrk="0" fontAlgn="base" hangingPunct="0">
        <a:spcBef>
          <a:spcPct val="0"/>
        </a:spcBef>
        <a:spcAft>
          <a:spcPct val="0"/>
        </a:spcAft>
        <a:defRPr sz="4000">
          <a:solidFill>
            <a:srgbClr val="0A780F"/>
          </a:solidFill>
          <a:latin typeface="+mj-lt"/>
          <a:ea typeface="+mj-ea"/>
          <a:cs typeface="+mj-cs"/>
        </a:defRPr>
      </a:lvl1pPr>
      <a:lvl2pPr algn="l" rtl="0" eaLnBrk="0" fontAlgn="base" hangingPunct="0">
        <a:spcBef>
          <a:spcPct val="0"/>
        </a:spcBef>
        <a:spcAft>
          <a:spcPct val="0"/>
        </a:spcAft>
        <a:defRPr sz="4000">
          <a:solidFill>
            <a:srgbClr val="0A780F"/>
          </a:solidFill>
          <a:latin typeface="Arial" pitchFamily="-65" charset="0"/>
          <a:ea typeface="Arial" pitchFamily="-65" charset="0"/>
          <a:cs typeface="Arial" pitchFamily="-65" charset="0"/>
        </a:defRPr>
      </a:lvl2pPr>
      <a:lvl3pPr algn="l" rtl="0" eaLnBrk="0" fontAlgn="base" hangingPunct="0">
        <a:spcBef>
          <a:spcPct val="0"/>
        </a:spcBef>
        <a:spcAft>
          <a:spcPct val="0"/>
        </a:spcAft>
        <a:defRPr sz="4000">
          <a:solidFill>
            <a:srgbClr val="0A780F"/>
          </a:solidFill>
          <a:latin typeface="Arial" pitchFamily="-65" charset="0"/>
          <a:ea typeface="Arial" pitchFamily="-65" charset="0"/>
          <a:cs typeface="Arial" pitchFamily="-65" charset="0"/>
        </a:defRPr>
      </a:lvl3pPr>
      <a:lvl4pPr algn="l" rtl="0" eaLnBrk="0" fontAlgn="base" hangingPunct="0">
        <a:spcBef>
          <a:spcPct val="0"/>
        </a:spcBef>
        <a:spcAft>
          <a:spcPct val="0"/>
        </a:spcAft>
        <a:defRPr sz="4000">
          <a:solidFill>
            <a:srgbClr val="0A780F"/>
          </a:solidFill>
          <a:latin typeface="Arial" pitchFamily="-65" charset="0"/>
          <a:ea typeface="Arial" pitchFamily="-65" charset="0"/>
          <a:cs typeface="Arial" pitchFamily="-65" charset="0"/>
        </a:defRPr>
      </a:lvl4pPr>
      <a:lvl5pPr algn="l" rtl="0" eaLnBrk="0" fontAlgn="base" hangingPunct="0">
        <a:spcBef>
          <a:spcPct val="0"/>
        </a:spcBef>
        <a:spcAft>
          <a:spcPct val="0"/>
        </a:spcAft>
        <a:defRPr sz="4000">
          <a:solidFill>
            <a:srgbClr val="0A780F"/>
          </a:solidFill>
          <a:latin typeface="Arial" pitchFamily="-65" charset="0"/>
          <a:ea typeface="Arial" pitchFamily="-65" charset="0"/>
          <a:cs typeface="Arial" pitchFamily="-65" charset="0"/>
        </a:defRPr>
      </a:lvl5pPr>
      <a:lvl6pPr marL="457200" algn="l" rtl="0" fontAlgn="base">
        <a:spcBef>
          <a:spcPct val="0"/>
        </a:spcBef>
        <a:spcAft>
          <a:spcPct val="0"/>
        </a:spcAft>
        <a:defRPr sz="3200">
          <a:solidFill>
            <a:schemeClr val="tx2"/>
          </a:solidFill>
          <a:latin typeface="Arial" pitchFamily="-65" charset="0"/>
          <a:ea typeface="Arial" pitchFamily="-65" charset="0"/>
          <a:cs typeface="Arial" pitchFamily="-65" charset="0"/>
        </a:defRPr>
      </a:lvl6pPr>
      <a:lvl7pPr marL="914400" algn="l" rtl="0" fontAlgn="base">
        <a:spcBef>
          <a:spcPct val="0"/>
        </a:spcBef>
        <a:spcAft>
          <a:spcPct val="0"/>
        </a:spcAft>
        <a:defRPr sz="3200">
          <a:solidFill>
            <a:schemeClr val="tx2"/>
          </a:solidFill>
          <a:latin typeface="Arial" pitchFamily="-65" charset="0"/>
          <a:ea typeface="Arial" pitchFamily="-65" charset="0"/>
          <a:cs typeface="Arial" pitchFamily="-65" charset="0"/>
        </a:defRPr>
      </a:lvl7pPr>
      <a:lvl8pPr marL="1371600" algn="l" rtl="0" fontAlgn="base">
        <a:spcBef>
          <a:spcPct val="0"/>
        </a:spcBef>
        <a:spcAft>
          <a:spcPct val="0"/>
        </a:spcAft>
        <a:defRPr sz="3200">
          <a:solidFill>
            <a:schemeClr val="tx2"/>
          </a:solidFill>
          <a:latin typeface="Arial" pitchFamily="-65" charset="0"/>
          <a:ea typeface="Arial" pitchFamily="-65" charset="0"/>
          <a:cs typeface="Arial" pitchFamily="-65" charset="0"/>
        </a:defRPr>
      </a:lvl8pPr>
      <a:lvl9pPr marL="1828800" algn="l" rtl="0" fontAlgn="base">
        <a:spcBef>
          <a:spcPct val="0"/>
        </a:spcBef>
        <a:spcAft>
          <a:spcPct val="0"/>
        </a:spcAft>
        <a:defRPr sz="3200">
          <a:solidFill>
            <a:schemeClr val="tx2"/>
          </a:solidFill>
          <a:latin typeface="Arial" pitchFamily="-65" charset="0"/>
          <a:ea typeface="Arial" pitchFamily="-65" charset="0"/>
          <a:cs typeface="Arial" pitchFamily="-65" charset="0"/>
        </a:defRPr>
      </a:lvl9pPr>
    </p:titleStyle>
    <p:bodyStyle>
      <a:lvl1pPr marL="342900" indent="-342900" algn="l" rtl="0" eaLnBrk="0" fontAlgn="base" hangingPunct="0">
        <a:spcBef>
          <a:spcPct val="20000"/>
        </a:spcBef>
        <a:spcAft>
          <a:spcPct val="0"/>
        </a:spcAft>
        <a:buClr>
          <a:schemeClr val="tx1"/>
        </a:buClr>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cs typeface="+mn-cs"/>
        </a:defRPr>
      </a:lvl5pPr>
      <a:lvl6pPr marL="2514600" indent="-228600" algn="l" rtl="0" fontAlgn="base">
        <a:spcBef>
          <a:spcPct val="20000"/>
        </a:spcBef>
        <a:spcAft>
          <a:spcPct val="0"/>
        </a:spcAft>
        <a:buClr>
          <a:schemeClr val="tx1"/>
        </a:buClr>
        <a:buSzPct val="100000"/>
        <a:buChar char="•"/>
        <a:defRPr sz="2000">
          <a:solidFill>
            <a:schemeClr val="tx1"/>
          </a:solidFill>
          <a:latin typeface="+mn-lt"/>
          <a:ea typeface="+mn-ea"/>
          <a:cs typeface="+mn-cs"/>
        </a:defRPr>
      </a:lvl6pPr>
      <a:lvl7pPr marL="2971800" indent="-228600" algn="l" rtl="0" fontAlgn="base">
        <a:spcBef>
          <a:spcPct val="20000"/>
        </a:spcBef>
        <a:spcAft>
          <a:spcPct val="0"/>
        </a:spcAft>
        <a:buClr>
          <a:schemeClr val="tx1"/>
        </a:buClr>
        <a:buSzPct val="100000"/>
        <a:buChar char="•"/>
        <a:defRPr sz="2000">
          <a:solidFill>
            <a:schemeClr val="tx1"/>
          </a:solidFill>
          <a:latin typeface="+mn-lt"/>
          <a:ea typeface="+mn-ea"/>
          <a:cs typeface="+mn-cs"/>
        </a:defRPr>
      </a:lvl7pPr>
      <a:lvl8pPr marL="3429000" indent="-228600" algn="l" rtl="0" fontAlgn="base">
        <a:spcBef>
          <a:spcPct val="20000"/>
        </a:spcBef>
        <a:spcAft>
          <a:spcPct val="0"/>
        </a:spcAft>
        <a:buClr>
          <a:schemeClr val="tx1"/>
        </a:buClr>
        <a:buSzPct val="100000"/>
        <a:buChar char="•"/>
        <a:defRPr sz="2000">
          <a:solidFill>
            <a:schemeClr val="tx1"/>
          </a:solidFill>
          <a:latin typeface="+mn-lt"/>
          <a:ea typeface="+mn-ea"/>
          <a:cs typeface="+mn-cs"/>
        </a:defRPr>
      </a:lvl8pPr>
      <a:lvl9pPr marL="3886200" indent="-228600" algn="l" rtl="0" fontAlgn="base">
        <a:spcBef>
          <a:spcPct val="20000"/>
        </a:spcBef>
        <a:spcAft>
          <a:spcPct val="0"/>
        </a:spcAft>
        <a:buClr>
          <a:schemeClr val="tx1"/>
        </a:buClr>
        <a:buSzPct val="10000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tiff"/><Relationship Id="rId6" Type="http://schemas.openxmlformats.org/officeDocument/2006/relationships/image" Target="../media/image17.tiff"/><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df"/><Relationship Id="rId4" Type="http://schemas.openxmlformats.org/officeDocument/2006/relationships/image" Target="../media/image211.png"/><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hyperlink" Target="http://www.duke.edu/ipod" TargetMode="External"/><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tiff"/><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Microsoft_Word_97_-_2004_Document1.doc"/><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oleObject" Target="../embeddings/Microsoft_Excel_97_-_2004_Worksheet2.xls"/><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oleObject" Target="../embeddings/Microsoft_Excel_97_-_2004_Worksheet3.xls"/><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www.web.virginia.edu/iaas/assessment/assessrubrics.htm%23samples"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36.tiff"/></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5"/>
          <p:cNvSpPr>
            <a:spLocks noGrp="1"/>
          </p:cNvSpPr>
          <p:nvPr>
            <p:ph type="title"/>
          </p:nvPr>
        </p:nvSpPr>
        <p:spPr>
          <a:xfrm>
            <a:off x="3276600" y="2362200"/>
            <a:ext cx="4953000" cy="2438400"/>
          </a:xfrm>
        </p:spPr>
        <p:txBody>
          <a:bodyPr/>
          <a:lstStyle/>
          <a:p>
            <a:r>
              <a:rPr lang="en-US" sz="3600" dirty="0" smtClean="0"/>
              <a:t>Session 3: Building Community and Collaborating in Online Courses </a:t>
            </a:r>
            <a:endParaRPr lang="en-US" sz="3600" dirty="0">
              <a:ea typeface="ＭＳ Ｐゴシック" pitchFamily="-110" charset="-128"/>
              <a:cs typeface="ＭＳ Ｐゴシック" pitchFamily="-110" charset="-128"/>
            </a:endParaRPr>
          </a:p>
        </p:txBody>
      </p:sp>
      <p:sp>
        <p:nvSpPr>
          <p:cNvPr id="37891" name="Date Placeholder 3"/>
          <p:cNvSpPr>
            <a:spLocks noGrp="1"/>
          </p:cNvSpPr>
          <p:nvPr>
            <p:ph type="dt" sz="quarter" idx="10"/>
          </p:nvPr>
        </p:nvSpPr>
        <p:spPr>
          <a:noFill/>
        </p:spPr>
        <p:txBody>
          <a:bodyPr/>
          <a:lstStyle/>
          <a:p>
            <a:r>
              <a:rPr lang="en-US" smtClean="0"/>
              <a:t>2011</a:t>
            </a:r>
            <a:endParaRPr lang="en-US" dirty="0"/>
          </a:p>
        </p:txBody>
      </p:sp>
      <p:sp>
        <p:nvSpPr>
          <p:cNvPr id="37892" name="Slide Number Placeholder 4"/>
          <p:cNvSpPr>
            <a:spLocks noGrp="1"/>
          </p:cNvSpPr>
          <p:nvPr>
            <p:ph type="sldNum" sz="quarter" idx="12"/>
          </p:nvPr>
        </p:nvSpPr>
        <p:spPr>
          <a:noFill/>
        </p:spPr>
        <p:txBody>
          <a:bodyPr/>
          <a:lstStyle/>
          <a:p>
            <a:fld id="{2DF12CCD-D87F-0648-8FE9-2FD4A8A2D4D6}" type="slidenum">
              <a:rPr lang="en-US"/>
              <a:pPr/>
              <a:t>1</a:t>
            </a:fld>
            <a:endParaRPr lang="en-US" dirty="0"/>
          </a:p>
        </p:txBody>
      </p:sp>
      <p:sp>
        <p:nvSpPr>
          <p:cNvPr id="7" name="TextBox 6"/>
          <p:cNvSpPr txBox="1"/>
          <p:nvPr/>
        </p:nvSpPr>
        <p:spPr>
          <a:xfrm>
            <a:off x="3276600" y="609600"/>
            <a:ext cx="43434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i="0" u="none" dirty="0" smtClean="0">
                <a:latin typeface="Arial"/>
                <a:ea typeface="ＭＳ Ｐゴシック" pitchFamily="-110" charset="-128"/>
                <a:cs typeface="Arial"/>
              </a:rPr>
              <a:t>Campus Technology 2011</a:t>
            </a:r>
          </a:p>
          <a:p>
            <a:pPr algn="ctr"/>
            <a:r>
              <a:rPr lang="en-US" sz="2000" dirty="0" smtClean="0">
                <a:latin typeface="Arial"/>
                <a:ea typeface="ＭＳ Ｐゴシック" pitchFamily="-110" charset="-128"/>
                <a:cs typeface="Arial"/>
              </a:rPr>
              <a:t>M02 Principles and Practice for Engaging Learners </a:t>
            </a:r>
            <a:endParaRPr lang="en-US" sz="2000" i="0" u="none" dirty="0">
              <a:latin typeface="Arial"/>
              <a:cs typeface="Arial"/>
            </a:endParaRPr>
          </a:p>
        </p:txBody>
      </p:sp>
      <p:pic>
        <p:nvPicPr>
          <p:cNvPr id="8" name="Picture 7" descr="EarlymorningTall Nov 2010ZM_5092.jpg"/>
          <p:cNvPicPr>
            <a:picLocks noChangeAspect="1"/>
          </p:cNvPicPr>
          <p:nvPr/>
        </p:nvPicPr>
        <p:blipFill>
          <a:blip r:embed="rId3"/>
          <a:stretch>
            <a:fillRect/>
          </a:stretch>
        </p:blipFill>
        <p:spPr>
          <a:xfrm>
            <a:off x="457200" y="609600"/>
            <a:ext cx="2206899" cy="4144510"/>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8404" name="Rectangle 4"/>
          <p:cNvSpPr>
            <a:spLocks noGrp="1" noChangeArrowheads="1"/>
          </p:cNvSpPr>
          <p:nvPr>
            <p:ph type="title"/>
          </p:nvPr>
        </p:nvSpPr>
        <p:spPr>
          <a:xfrm>
            <a:off x="1981200" y="304800"/>
            <a:ext cx="6477000" cy="838200"/>
          </a:xfrm>
        </p:spPr>
        <p:txBody>
          <a:bodyPr/>
          <a:lstStyle/>
          <a:p>
            <a:pPr algn="ctr"/>
            <a:r>
              <a:rPr lang="en-US" dirty="0" smtClean="0"/>
              <a:t>Becoming a Community </a:t>
            </a:r>
            <a:endParaRPr lang="en-US" dirty="0"/>
          </a:p>
        </p:txBody>
      </p:sp>
      <p:sp>
        <p:nvSpPr>
          <p:cNvPr id="998405" name="Rectangle 5"/>
          <p:cNvSpPr>
            <a:spLocks noGrp="1" noChangeArrowheads="1"/>
          </p:cNvSpPr>
          <p:nvPr>
            <p:ph idx="1"/>
          </p:nvPr>
        </p:nvSpPr>
        <p:spPr>
          <a:xfrm>
            <a:off x="2133600" y="1371600"/>
            <a:ext cx="6475412" cy="4572000"/>
          </a:xfrm>
        </p:spPr>
        <p:txBody>
          <a:bodyPr/>
          <a:lstStyle/>
          <a:p>
            <a:r>
              <a:rPr lang="en-US" dirty="0"/>
              <a:t>What is community?</a:t>
            </a:r>
          </a:p>
          <a:p>
            <a:pPr lvl="1"/>
            <a:r>
              <a:rPr lang="en-US" dirty="0"/>
              <a:t>Core characteristics of a community </a:t>
            </a:r>
          </a:p>
          <a:p>
            <a:r>
              <a:rPr lang="en-US" dirty="0"/>
              <a:t>Stage 1 - Making friends</a:t>
            </a:r>
          </a:p>
          <a:p>
            <a:r>
              <a:rPr lang="en-US" dirty="0"/>
              <a:t>Stage 2 - Community acceptance (conferment)</a:t>
            </a:r>
          </a:p>
          <a:p>
            <a:r>
              <a:rPr lang="en-US" dirty="0"/>
              <a:t>Stage 3 - Stimulating and comfortable camaraderie </a:t>
            </a:r>
            <a:endParaRPr lang="en-US" dirty="0" smtClean="0"/>
          </a:p>
          <a:p>
            <a:r>
              <a:rPr lang="en-US" dirty="0" smtClean="0"/>
              <a:t>How does this work in a course environment? </a:t>
            </a:r>
          </a:p>
          <a:p>
            <a:pPr lvl="1"/>
            <a:r>
              <a:rPr lang="en-US" dirty="0"/>
              <a:t>Faculty behaviors and actions</a:t>
            </a:r>
          </a:p>
          <a:p>
            <a:pPr lvl="1"/>
            <a:r>
              <a:rPr lang="en-US" dirty="0"/>
              <a:t>Learner behaviors and actions</a:t>
            </a:r>
          </a:p>
        </p:txBody>
      </p:sp>
      <p:sp>
        <p:nvSpPr>
          <p:cNvPr id="4" name="Date Placeholder 3"/>
          <p:cNvSpPr>
            <a:spLocks noGrp="1"/>
          </p:cNvSpPr>
          <p:nvPr>
            <p:ph type="dt" sz="half" idx="10"/>
          </p:nvPr>
        </p:nvSpPr>
        <p:spPr/>
        <p:txBody>
          <a:bodyPr/>
          <a:lstStyle/>
          <a:p>
            <a:r>
              <a:rPr lang="en-US" smtClean="0"/>
              <a:t>2011</a:t>
            </a:r>
            <a:endParaRPr lang="en-US"/>
          </a:p>
        </p:txBody>
      </p:sp>
      <p:sp>
        <p:nvSpPr>
          <p:cNvPr id="5" name="Slide Number Placeholder 5"/>
          <p:cNvSpPr>
            <a:spLocks noGrp="1"/>
          </p:cNvSpPr>
          <p:nvPr>
            <p:ph type="sldNum" sz="quarter" idx="12"/>
          </p:nvPr>
        </p:nvSpPr>
        <p:spPr/>
        <p:txBody>
          <a:bodyPr/>
          <a:lstStyle/>
          <a:p>
            <a:fld id="{FAD44A47-E725-264E-B19C-408F21DDB103}" type="slidenum">
              <a:rPr lang="en-US"/>
              <a:pPr/>
              <a:t>10</a:t>
            </a:fld>
            <a:endParaRPr lang="en-US"/>
          </a:p>
        </p:txBody>
      </p:sp>
      <p:pic>
        <p:nvPicPr>
          <p:cNvPr id="6" name="Picture 5" descr="RuthbrownZM.jpg"/>
          <p:cNvPicPr>
            <a:picLocks noChangeAspect="1"/>
          </p:cNvPicPr>
          <p:nvPr/>
        </p:nvPicPr>
        <p:blipFill>
          <a:blip r:embed="rId3"/>
          <a:stretch>
            <a:fillRect/>
          </a:stretch>
        </p:blipFill>
        <p:spPr>
          <a:xfrm>
            <a:off x="381000" y="1066801"/>
            <a:ext cx="1219200" cy="1721224"/>
          </a:xfrm>
          <a:prstGeom prst="rect">
            <a:avLst/>
          </a:prstGeom>
        </p:spPr>
      </p:pic>
      <p:sp>
        <p:nvSpPr>
          <p:cNvPr id="7" name="TextBox 6"/>
          <p:cNvSpPr txBox="1"/>
          <p:nvPr/>
        </p:nvSpPr>
        <p:spPr>
          <a:xfrm>
            <a:off x="1066800" y="6096000"/>
            <a:ext cx="7217541" cy="584776"/>
          </a:xfrm>
          <a:prstGeom prst="rect">
            <a:avLst/>
          </a:prstGeom>
          <a:noFill/>
        </p:spPr>
        <p:txBody>
          <a:bodyPr wrap="none" rtlCol="0">
            <a:spAutoFit/>
          </a:bodyPr>
          <a:lstStyle/>
          <a:p>
            <a:r>
              <a:rPr lang="en-US" sz="1600" dirty="0" smtClean="0"/>
              <a:t>Brown, Ruth (2001) </a:t>
            </a:r>
            <a:r>
              <a:rPr lang="en-US" sz="1600" i="1" dirty="0" smtClean="0"/>
              <a:t>The Process of Community-Building in Distance Learning</a:t>
            </a:r>
          </a:p>
          <a:p>
            <a:r>
              <a:rPr lang="en-US" sz="1600" dirty="0" smtClean="0"/>
              <a:t>http://sloanconsortium.org/sites/default/files/v5n2_brown_1.pdf </a:t>
            </a:r>
            <a:endParaRPr lang="en-US" sz="1600"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2504" name="Rectangle 8"/>
          <p:cNvSpPr>
            <a:spLocks noGrp="1" noChangeArrowheads="1"/>
          </p:cNvSpPr>
          <p:nvPr>
            <p:ph type="title"/>
          </p:nvPr>
        </p:nvSpPr>
        <p:spPr/>
        <p:txBody>
          <a:bodyPr/>
          <a:lstStyle/>
          <a:p>
            <a:r>
              <a:rPr lang="en-US" smtClean="0"/>
              <a:t>From the Literature on Community… </a:t>
            </a:r>
            <a:endParaRPr lang="en-US"/>
          </a:p>
        </p:txBody>
      </p:sp>
      <p:sp>
        <p:nvSpPr>
          <p:cNvPr id="1002505" name="Rectangle 9"/>
          <p:cNvSpPr>
            <a:spLocks noGrp="1" noChangeArrowheads="1"/>
          </p:cNvSpPr>
          <p:nvPr>
            <p:ph type="body" idx="1"/>
          </p:nvPr>
        </p:nvSpPr>
        <p:spPr>
          <a:xfrm>
            <a:off x="2133600" y="1981200"/>
            <a:ext cx="6856412" cy="3276600"/>
          </a:xfrm>
        </p:spPr>
        <p:txBody>
          <a:bodyPr/>
          <a:lstStyle/>
          <a:p>
            <a:r>
              <a:rPr lang="en-US" dirty="0" smtClean="0"/>
              <a:t>Support from people who "share common joys and trials (C. </a:t>
            </a:r>
            <a:r>
              <a:rPr lang="en-US" dirty="0" err="1" smtClean="0"/>
              <a:t>Dede</a:t>
            </a:r>
            <a:r>
              <a:rPr lang="en-US" dirty="0" smtClean="0"/>
              <a:t>, 1996)</a:t>
            </a:r>
          </a:p>
          <a:p>
            <a:r>
              <a:rPr lang="en-US" dirty="0" smtClean="0"/>
              <a:t>Sense of belonging, of continuity, of being connected to others and to ideas and values (</a:t>
            </a:r>
            <a:r>
              <a:rPr lang="en-US" dirty="0" err="1" smtClean="0"/>
              <a:t>Sergiovanni</a:t>
            </a:r>
            <a:r>
              <a:rPr lang="en-US" dirty="0" smtClean="0"/>
              <a:t>, T. J., 1994)</a:t>
            </a:r>
          </a:p>
          <a:p>
            <a:r>
              <a:rPr lang="en-US" dirty="0" smtClean="0"/>
              <a:t>Acting within a climate of justice, discipline, caring, and occasions for celebration" (Boyer, E., 1995)</a:t>
            </a:r>
            <a:endParaRPr lang="en-US" dirty="0"/>
          </a:p>
        </p:txBody>
      </p:sp>
      <p:sp>
        <p:nvSpPr>
          <p:cNvPr id="8" name="Date Placeholder 3"/>
          <p:cNvSpPr>
            <a:spLocks noGrp="1"/>
          </p:cNvSpPr>
          <p:nvPr>
            <p:ph type="dt" sz="half" idx="10"/>
          </p:nvPr>
        </p:nvSpPr>
        <p:spPr/>
        <p:txBody>
          <a:bodyPr/>
          <a:lstStyle/>
          <a:p>
            <a:r>
              <a:rPr lang="en-US" smtClean="0"/>
              <a:t>2011</a:t>
            </a:r>
            <a:endParaRPr lang="en-US"/>
          </a:p>
        </p:txBody>
      </p:sp>
      <p:sp>
        <p:nvSpPr>
          <p:cNvPr id="9" name="Slide Number Placeholder 5"/>
          <p:cNvSpPr>
            <a:spLocks noGrp="1"/>
          </p:cNvSpPr>
          <p:nvPr>
            <p:ph type="sldNum" sz="quarter" idx="12"/>
          </p:nvPr>
        </p:nvSpPr>
        <p:spPr/>
        <p:txBody>
          <a:bodyPr/>
          <a:lstStyle/>
          <a:p>
            <a:fld id="{A79AAE4B-DF97-E944-B532-4404A4D1E950}" type="slidenum">
              <a:rPr lang="en-US" smtClean="0"/>
              <a:pPr/>
              <a:t>11</a:t>
            </a:fld>
            <a:endParaRPr lang="en-US"/>
          </a:p>
        </p:txBody>
      </p:sp>
      <p:grpSp>
        <p:nvGrpSpPr>
          <p:cNvPr id="2" name="Group 10"/>
          <p:cNvGrpSpPr>
            <a:grpSpLocks/>
          </p:cNvGrpSpPr>
          <p:nvPr/>
        </p:nvGrpSpPr>
        <p:grpSpPr bwMode="auto">
          <a:xfrm>
            <a:off x="990600" y="5562600"/>
            <a:ext cx="7696200" cy="685800"/>
            <a:chOff x="288" y="3408"/>
            <a:chExt cx="4848" cy="624"/>
          </a:xfrm>
        </p:grpSpPr>
        <p:sp>
          <p:nvSpPr>
            <p:cNvPr id="1002507" name="Rectangle 11" descr="Small checker board"/>
            <p:cNvSpPr>
              <a:spLocks noChangeArrowheads="1"/>
            </p:cNvSpPr>
            <p:nvPr/>
          </p:nvSpPr>
          <p:spPr bwMode="auto">
            <a:xfrm>
              <a:off x="288" y="3408"/>
              <a:ext cx="4848" cy="624"/>
            </a:xfrm>
            <a:prstGeom prst="rect">
              <a:avLst/>
            </a:prstGeom>
            <a:pattFill prst="smCheck">
              <a:fgClr>
                <a:srgbClr val="FF947F"/>
              </a:fgClr>
              <a:bgClr>
                <a:srgbClr val="FFFFFF"/>
              </a:bgClr>
            </a:pattFill>
            <a:ln w="3175" cmpd="sng">
              <a:solidFill>
                <a:schemeClr val="tx1"/>
              </a:solidFill>
              <a:miter lim="800000"/>
              <a:headEnd/>
              <a:tailEnd/>
            </a:ln>
            <a:effectLst/>
          </p:spPr>
          <p:txBody>
            <a:bodyPr wrap="none" anchor="ctr">
              <a:prstTxWarp prst="textNoShape">
                <a:avLst/>
              </a:prstTxWarp>
            </a:bodyPr>
            <a:lstStyle/>
            <a:p>
              <a:endParaRPr lang="en-US"/>
            </a:p>
          </p:txBody>
        </p:sp>
        <p:sp>
          <p:nvSpPr>
            <p:cNvPr id="1002508" name="Rectangle 12" descr="Small checker board"/>
            <p:cNvSpPr>
              <a:spLocks noChangeArrowheads="1"/>
            </p:cNvSpPr>
            <p:nvPr/>
          </p:nvSpPr>
          <p:spPr bwMode="auto">
            <a:xfrm>
              <a:off x="336" y="3456"/>
              <a:ext cx="4752" cy="528"/>
            </a:xfrm>
            <a:prstGeom prst="rect">
              <a:avLst/>
            </a:prstGeom>
            <a:pattFill prst="smCheck">
              <a:fgClr>
                <a:srgbClr val="FF947F"/>
              </a:fgClr>
              <a:bgClr>
                <a:srgbClr val="FFFFFF"/>
              </a:bgClr>
            </a:pattFill>
            <a:ln w="3175" cmpd="sng">
              <a:solidFill>
                <a:schemeClr val="tx1">
                  <a:alpha val="0"/>
                </a:schemeClr>
              </a:solidFill>
              <a:miter lim="800000"/>
              <a:headEnd/>
              <a:tailEnd/>
            </a:ln>
            <a:effectLst/>
          </p:spPr>
          <p:txBody>
            <a:bodyPr wrap="none" anchor="ctr">
              <a:prstTxWarp prst="textNoShape">
                <a:avLst/>
              </a:prstTxWarp>
            </a:bodyPr>
            <a:lstStyle/>
            <a:p>
              <a:endParaRPr lang="en-US"/>
            </a:p>
          </p:txBody>
        </p:sp>
      </p:grpSp>
      <p:sp>
        <p:nvSpPr>
          <p:cNvPr id="1002503" name="Rectangle 7"/>
          <p:cNvSpPr>
            <a:spLocks noChangeArrowheads="1"/>
          </p:cNvSpPr>
          <p:nvPr/>
        </p:nvSpPr>
        <p:spPr bwMode="auto">
          <a:xfrm>
            <a:off x="533400" y="5715000"/>
            <a:ext cx="8153400" cy="457200"/>
          </a:xfrm>
          <a:prstGeom prst="rect">
            <a:avLst/>
          </a:prstGeom>
          <a:noFill/>
          <a:ln w="9525">
            <a:noFill/>
            <a:miter lim="800000"/>
            <a:headEnd/>
            <a:tailEnd/>
          </a:ln>
          <a:effectLst/>
        </p:spPr>
        <p:txBody>
          <a:bodyPr>
            <a:prstTxWarp prst="textNoShape">
              <a:avLst/>
            </a:prstTxWarp>
          </a:bodyPr>
          <a:lstStyle/>
          <a:p>
            <a:pPr marL="342900" indent="-342900" algn="ctr" eaLnBrk="1" hangingPunct="1">
              <a:spcBef>
                <a:spcPct val="20000"/>
              </a:spcBef>
            </a:pPr>
            <a:r>
              <a:rPr lang="en-US" sz="2000" b="1" i="0" u="none">
                <a:effectLst/>
              </a:rPr>
              <a:t>How do your learners demonstrate support for each other? </a:t>
            </a:r>
            <a:r>
              <a:rPr lang="en-US" sz="2000" b="1" i="0" u="none">
                <a:solidFill>
                  <a:srgbClr val="FF9933"/>
                </a:solidFill>
                <a:effectLst/>
              </a:rPr>
              <a:t> </a:t>
            </a:r>
            <a:endParaRPr lang="en-US" sz="2600" b="1" i="0" u="none">
              <a:solidFill>
                <a:srgbClr val="FF9933"/>
              </a:solidFill>
              <a:effectLst/>
            </a:endParaRPr>
          </a:p>
        </p:txBody>
      </p:sp>
      <p:pic>
        <p:nvPicPr>
          <p:cNvPr id="11" name="Picture 10" descr="Chris_DedeZM.jpg"/>
          <p:cNvPicPr>
            <a:picLocks noChangeAspect="1"/>
          </p:cNvPicPr>
          <p:nvPr/>
        </p:nvPicPr>
        <p:blipFill>
          <a:blip r:embed="rId3"/>
          <a:stretch>
            <a:fillRect/>
          </a:stretch>
        </p:blipFill>
        <p:spPr>
          <a:xfrm>
            <a:off x="609600" y="838200"/>
            <a:ext cx="1257300" cy="1587500"/>
          </a:xfrm>
          <a:prstGeom prst="rect">
            <a:avLst/>
          </a:prstGeom>
        </p:spPr>
      </p:pic>
      <p:pic>
        <p:nvPicPr>
          <p:cNvPr id="12" name="Picture 11" descr="sergiovannZMi.jpg"/>
          <p:cNvPicPr>
            <a:picLocks noChangeAspect="1"/>
          </p:cNvPicPr>
          <p:nvPr/>
        </p:nvPicPr>
        <p:blipFill>
          <a:blip r:embed="rId4"/>
          <a:stretch>
            <a:fillRect/>
          </a:stretch>
        </p:blipFill>
        <p:spPr>
          <a:xfrm>
            <a:off x="304800" y="2286000"/>
            <a:ext cx="1295400" cy="1601585"/>
          </a:xfrm>
          <a:prstGeom prst="rect">
            <a:avLst/>
          </a:prstGeom>
        </p:spPr>
      </p:pic>
      <p:pic>
        <p:nvPicPr>
          <p:cNvPr id="13" name="Picture 12" descr="BoyerZM.jpg"/>
          <p:cNvPicPr>
            <a:picLocks noChangeAspect="1"/>
          </p:cNvPicPr>
          <p:nvPr/>
        </p:nvPicPr>
        <p:blipFill>
          <a:blip r:embed="rId5"/>
          <a:stretch>
            <a:fillRect/>
          </a:stretch>
        </p:blipFill>
        <p:spPr>
          <a:xfrm>
            <a:off x="914400" y="3875741"/>
            <a:ext cx="1219200" cy="1458259"/>
          </a:xfrm>
          <a:prstGeom prst="rect">
            <a:avLst/>
          </a:prstGeo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0456" name="Rectangle 8"/>
          <p:cNvSpPr>
            <a:spLocks noGrp="1" noChangeArrowheads="1"/>
          </p:cNvSpPr>
          <p:nvPr>
            <p:ph type="title"/>
          </p:nvPr>
        </p:nvSpPr>
        <p:spPr/>
        <p:txBody>
          <a:bodyPr/>
          <a:lstStyle/>
          <a:p>
            <a:r>
              <a:rPr lang="en-US" dirty="0" smtClean="0"/>
              <a:t>Core Characteristics of a Community </a:t>
            </a:r>
            <a:endParaRPr lang="en-US" dirty="0"/>
          </a:p>
        </p:txBody>
      </p:sp>
      <p:sp>
        <p:nvSpPr>
          <p:cNvPr id="1000457" name="Rectangle 9"/>
          <p:cNvSpPr>
            <a:spLocks noGrp="1" noChangeArrowheads="1"/>
          </p:cNvSpPr>
          <p:nvPr>
            <p:ph type="body" idx="1"/>
          </p:nvPr>
        </p:nvSpPr>
        <p:spPr>
          <a:xfrm>
            <a:off x="2209800" y="1905000"/>
            <a:ext cx="6627812" cy="2971800"/>
          </a:xfrm>
        </p:spPr>
        <p:txBody>
          <a:bodyPr/>
          <a:lstStyle/>
          <a:p>
            <a:r>
              <a:rPr lang="en-US" dirty="0" smtClean="0"/>
              <a:t>Characteristics or “core elements" of a learning community</a:t>
            </a:r>
          </a:p>
          <a:p>
            <a:pPr lvl="1"/>
            <a:r>
              <a:rPr lang="en-US" dirty="0" smtClean="0"/>
              <a:t>Sharing of visions, values, ideas</a:t>
            </a:r>
          </a:p>
          <a:p>
            <a:pPr lvl="1"/>
            <a:r>
              <a:rPr lang="en-US" dirty="0" smtClean="0"/>
              <a:t>Supporting one another in what they are doing, and working to learn? </a:t>
            </a:r>
          </a:p>
          <a:p>
            <a:pPr lvl="1"/>
            <a:r>
              <a:rPr lang="en-US" dirty="0" smtClean="0"/>
              <a:t>Sense of belonging and acceptance</a:t>
            </a:r>
          </a:p>
          <a:p>
            <a:pPr lvl="1"/>
            <a:r>
              <a:rPr lang="en-US" dirty="0" smtClean="0"/>
              <a:t>Being mutually responsible for learning within the community </a:t>
            </a:r>
          </a:p>
          <a:p>
            <a:pPr lvl="1"/>
            <a:endParaRPr lang="en-US" dirty="0" smtClean="0"/>
          </a:p>
          <a:p>
            <a:pPr lvl="1"/>
            <a:endParaRPr lang="en-US" dirty="0"/>
          </a:p>
        </p:txBody>
      </p:sp>
      <p:sp>
        <p:nvSpPr>
          <p:cNvPr id="8" name="Date Placeholder 3"/>
          <p:cNvSpPr>
            <a:spLocks noGrp="1"/>
          </p:cNvSpPr>
          <p:nvPr>
            <p:ph type="dt" sz="half" idx="10"/>
          </p:nvPr>
        </p:nvSpPr>
        <p:spPr/>
        <p:txBody>
          <a:bodyPr/>
          <a:lstStyle/>
          <a:p>
            <a:r>
              <a:rPr lang="en-US" smtClean="0"/>
              <a:t>2011</a:t>
            </a:r>
            <a:endParaRPr lang="en-US"/>
          </a:p>
        </p:txBody>
      </p:sp>
      <p:sp>
        <p:nvSpPr>
          <p:cNvPr id="9" name="Slide Number Placeholder 5"/>
          <p:cNvSpPr>
            <a:spLocks noGrp="1"/>
          </p:cNvSpPr>
          <p:nvPr>
            <p:ph type="sldNum" sz="quarter" idx="12"/>
          </p:nvPr>
        </p:nvSpPr>
        <p:spPr/>
        <p:txBody>
          <a:bodyPr/>
          <a:lstStyle/>
          <a:p>
            <a:fld id="{DAEF4FB6-9FD5-0343-8A41-FC302C6E981E}" type="slidenum">
              <a:rPr lang="en-US" smtClean="0"/>
              <a:pPr/>
              <a:t>12</a:t>
            </a:fld>
            <a:endParaRPr lang="en-US"/>
          </a:p>
        </p:txBody>
      </p:sp>
      <p:grpSp>
        <p:nvGrpSpPr>
          <p:cNvPr id="2" name="Group 4"/>
          <p:cNvGrpSpPr>
            <a:grpSpLocks/>
          </p:cNvGrpSpPr>
          <p:nvPr/>
        </p:nvGrpSpPr>
        <p:grpSpPr bwMode="auto">
          <a:xfrm>
            <a:off x="457200" y="5257800"/>
            <a:ext cx="8153400" cy="762000"/>
            <a:chOff x="288" y="3408"/>
            <a:chExt cx="4848" cy="624"/>
          </a:xfrm>
        </p:grpSpPr>
        <p:sp>
          <p:nvSpPr>
            <p:cNvPr id="1000453" name="Rectangle 5" descr="Small checker board"/>
            <p:cNvSpPr>
              <a:spLocks noChangeArrowheads="1"/>
            </p:cNvSpPr>
            <p:nvPr/>
          </p:nvSpPr>
          <p:spPr bwMode="auto">
            <a:xfrm>
              <a:off x="288" y="3408"/>
              <a:ext cx="4848" cy="624"/>
            </a:xfrm>
            <a:prstGeom prst="rect">
              <a:avLst/>
            </a:prstGeom>
            <a:pattFill prst="smCheck">
              <a:fgClr>
                <a:srgbClr val="FF947F"/>
              </a:fgClr>
              <a:bgClr>
                <a:srgbClr val="FFFFFF"/>
              </a:bgClr>
            </a:pattFill>
            <a:ln w="3175" cmpd="sng">
              <a:solidFill>
                <a:schemeClr val="tx1"/>
              </a:solidFill>
              <a:miter lim="800000"/>
              <a:headEnd/>
              <a:tailEnd/>
            </a:ln>
            <a:effectLst/>
          </p:spPr>
          <p:txBody>
            <a:bodyPr wrap="none" anchor="ctr">
              <a:prstTxWarp prst="textNoShape">
                <a:avLst/>
              </a:prstTxWarp>
            </a:bodyPr>
            <a:lstStyle/>
            <a:p>
              <a:endParaRPr lang="en-US"/>
            </a:p>
          </p:txBody>
        </p:sp>
        <p:sp>
          <p:nvSpPr>
            <p:cNvPr id="1000454" name="Rectangle 6" descr="Small checker board"/>
            <p:cNvSpPr>
              <a:spLocks noChangeArrowheads="1"/>
            </p:cNvSpPr>
            <p:nvPr/>
          </p:nvSpPr>
          <p:spPr bwMode="auto">
            <a:xfrm>
              <a:off x="336" y="3456"/>
              <a:ext cx="4752" cy="528"/>
            </a:xfrm>
            <a:prstGeom prst="rect">
              <a:avLst/>
            </a:prstGeom>
            <a:pattFill prst="smCheck">
              <a:fgClr>
                <a:srgbClr val="FF947F"/>
              </a:fgClr>
              <a:bgClr>
                <a:srgbClr val="FFFFFF"/>
              </a:bgClr>
            </a:pattFill>
            <a:ln w="3175" cap="flat" cmpd="sng" algn="ctr">
              <a:solidFill>
                <a:schemeClr val="tx1">
                  <a:alpha val="0"/>
                </a:schemeClr>
              </a:solidFill>
              <a:prstDash val="solid"/>
              <a:miter lim="800000"/>
              <a:headEnd type="none" w="med" len="med"/>
              <a:tailEnd type="none" w="med" len="med"/>
            </a:ln>
            <a:effectLst/>
          </p:spPr>
          <p:txBody>
            <a:bodyPr wrap="none" anchor="ctr">
              <a:prstTxWarp prst="textNoShape">
                <a:avLst/>
              </a:prstTxWarp>
            </a:bodyPr>
            <a:lstStyle/>
            <a:p>
              <a:endParaRPr lang="en-US"/>
            </a:p>
          </p:txBody>
        </p:sp>
      </p:grpSp>
      <p:sp>
        <p:nvSpPr>
          <p:cNvPr id="1000455" name="Rectangle 7"/>
          <p:cNvSpPr>
            <a:spLocks noChangeArrowheads="1"/>
          </p:cNvSpPr>
          <p:nvPr/>
        </p:nvSpPr>
        <p:spPr bwMode="auto">
          <a:xfrm>
            <a:off x="457200" y="5410200"/>
            <a:ext cx="8153400" cy="609600"/>
          </a:xfrm>
          <a:prstGeom prst="rect">
            <a:avLst/>
          </a:prstGeom>
          <a:noFill/>
          <a:ln w="9525">
            <a:noFill/>
            <a:miter lim="800000"/>
            <a:headEnd/>
            <a:tailEnd/>
          </a:ln>
          <a:effectLst/>
        </p:spPr>
        <p:txBody>
          <a:bodyPr>
            <a:prstTxWarp prst="textNoShape">
              <a:avLst/>
            </a:prstTxWarp>
          </a:bodyPr>
          <a:lstStyle/>
          <a:p>
            <a:pPr marL="342900" indent="-342900" algn="ctr" eaLnBrk="1" hangingPunct="1">
              <a:spcBef>
                <a:spcPct val="20000"/>
              </a:spcBef>
            </a:pPr>
            <a:r>
              <a:rPr lang="en-US" sz="2000" b="1" i="0" u="none" dirty="0">
                <a:effectLst/>
              </a:rPr>
              <a:t>What is your "top pick" characteristic for a learning community?</a:t>
            </a:r>
            <a:endParaRPr lang="en-US" sz="2600" b="1" i="0" u="none" dirty="0">
              <a:effectLst/>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4552" name="Rectangle 8"/>
          <p:cNvSpPr>
            <a:spLocks noGrp="1" noChangeArrowheads="1"/>
          </p:cNvSpPr>
          <p:nvPr>
            <p:ph type="title"/>
          </p:nvPr>
        </p:nvSpPr>
        <p:spPr>
          <a:xfrm>
            <a:off x="2362201" y="228601"/>
            <a:ext cx="6477000" cy="990600"/>
          </a:xfrm>
        </p:spPr>
        <p:txBody>
          <a:bodyPr/>
          <a:lstStyle/>
          <a:p>
            <a:r>
              <a:rPr lang="en-US" dirty="0" smtClean="0"/>
              <a:t>Stage 1 - Making friends </a:t>
            </a:r>
            <a:endParaRPr lang="en-US" dirty="0"/>
          </a:p>
        </p:txBody>
      </p:sp>
      <p:sp>
        <p:nvSpPr>
          <p:cNvPr id="1004553" name="Rectangle 9"/>
          <p:cNvSpPr>
            <a:spLocks noGrp="1" noChangeArrowheads="1"/>
          </p:cNvSpPr>
          <p:nvPr>
            <p:ph type="body" idx="1"/>
          </p:nvPr>
        </p:nvSpPr>
        <p:spPr>
          <a:xfrm>
            <a:off x="2057400" y="1524000"/>
            <a:ext cx="6399212" cy="4038600"/>
          </a:xfrm>
        </p:spPr>
        <p:txBody>
          <a:bodyPr/>
          <a:lstStyle/>
          <a:p>
            <a:r>
              <a:rPr lang="en-US" dirty="0" smtClean="0"/>
              <a:t>Building webs and threads of connections among the learners </a:t>
            </a:r>
          </a:p>
          <a:p>
            <a:r>
              <a:rPr lang="en-US" dirty="0" smtClean="0"/>
              <a:t>What ideas and values do learners have in common? What ideas and values do they respect, if not share? </a:t>
            </a:r>
          </a:p>
          <a:p>
            <a:pPr lvl="1"/>
            <a:r>
              <a:rPr lang="en-US" dirty="0" smtClean="0"/>
              <a:t>Similar ideas, visions, thoughts</a:t>
            </a:r>
          </a:p>
          <a:p>
            <a:pPr lvl="1"/>
            <a:r>
              <a:rPr lang="en-US" dirty="0" smtClean="0"/>
              <a:t>Wishes, goals, areas of confusion </a:t>
            </a:r>
          </a:p>
          <a:p>
            <a:r>
              <a:rPr lang="en-US" dirty="0" smtClean="0"/>
              <a:t>Moving from social to cognitive, intellectual sharing </a:t>
            </a:r>
          </a:p>
          <a:p>
            <a:pPr lvl="1"/>
            <a:r>
              <a:rPr lang="en-US" dirty="0" smtClean="0"/>
              <a:t>What do you really think and why? </a:t>
            </a:r>
            <a:endParaRPr lang="en-US" dirty="0"/>
          </a:p>
        </p:txBody>
      </p:sp>
      <p:sp>
        <p:nvSpPr>
          <p:cNvPr id="5" name="Date Placeholder 3"/>
          <p:cNvSpPr>
            <a:spLocks noGrp="1"/>
          </p:cNvSpPr>
          <p:nvPr>
            <p:ph type="dt" sz="half" idx="10"/>
          </p:nvPr>
        </p:nvSpPr>
        <p:spPr/>
        <p:txBody>
          <a:bodyPr/>
          <a:lstStyle/>
          <a:p>
            <a:r>
              <a:rPr lang="en-US" smtClean="0"/>
              <a:t>2011</a:t>
            </a:r>
            <a:endParaRPr lang="en-US"/>
          </a:p>
        </p:txBody>
      </p:sp>
      <p:sp>
        <p:nvSpPr>
          <p:cNvPr id="6" name="Slide Number Placeholder 5"/>
          <p:cNvSpPr>
            <a:spLocks noGrp="1"/>
          </p:cNvSpPr>
          <p:nvPr>
            <p:ph type="sldNum" sz="quarter" idx="12"/>
          </p:nvPr>
        </p:nvSpPr>
        <p:spPr/>
        <p:txBody>
          <a:bodyPr/>
          <a:lstStyle/>
          <a:p>
            <a:fld id="{8567F869-C4F9-CA49-A5FC-0C103E092D8D}" type="slidenum">
              <a:rPr lang="en-US" smtClean="0"/>
              <a:pPr/>
              <a:t>13</a:t>
            </a:fld>
            <a:endParaRPr lang="en-US"/>
          </a:p>
        </p:txBody>
      </p:sp>
      <p:sp>
        <p:nvSpPr>
          <p:cNvPr id="1004551" name="Rectangle 7"/>
          <p:cNvSpPr>
            <a:spLocks noChangeArrowheads="1"/>
          </p:cNvSpPr>
          <p:nvPr/>
        </p:nvSpPr>
        <p:spPr bwMode="auto">
          <a:xfrm>
            <a:off x="152400" y="5486400"/>
            <a:ext cx="8153400" cy="990600"/>
          </a:xfrm>
          <a:prstGeom prst="rect">
            <a:avLst/>
          </a:prstGeom>
          <a:noFill/>
          <a:ln w="9525">
            <a:noFill/>
            <a:miter lim="800000"/>
            <a:headEnd/>
            <a:tailEnd/>
          </a:ln>
          <a:effectLst/>
        </p:spPr>
        <p:txBody>
          <a:bodyPr>
            <a:prstTxWarp prst="textNoShape">
              <a:avLst/>
            </a:prstTxWarp>
          </a:bodyPr>
          <a:lstStyle/>
          <a:p>
            <a:pPr marL="342900" indent="-342900" algn="ctr" eaLnBrk="1" hangingPunct="1">
              <a:spcBef>
                <a:spcPct val="20000"/>
              </a:spcBef>
            </a:pPr>
            <a:endParaRPr lang="en-US" sz="2600" b="1" i="0" u="none">
              <a:solidFill>
                <a:srgbClr val="FF9933"/>
              </a:solidFill>
              <a:effectLst/>
            </a:endParaRPr>
          </a:p>
        </p:txBody>
      </p:sp>
      <p:sp>
        <p:nvSpPr>
          <p:cNvPr id="7" name="TextBox 6"/>
          <p:cNvSpPr txBox="1"/>
          <p:nvPr/>
        </p:nvSpPr>
        <p:spPr>
          <a:xfrm>
            <a:off x="1371600" y="5562600"/>
            <a:ext cx="64770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What is collaborative learning? – “Interactive learning groups”   </a:t>
            </a:r>
            <a:endParaRPr lang="en-US" sz="2400" dirty="0"/>
          </a:p>
        </p:txBody>
      </p:sp>
      <p:sp>
        <p:nvSpPr>
          <p:cNvPr id="8" name="TextBox 7"/>
          <p:cNvSpPr txBox="1"/>
          <p:nvPr/>
        </p:nvSpPr>
        <p:spPr>
          <a:xfrm>
            <a:off x="1752600" y="6400800"/>
            <a:ext cx="5791200" cy="307777"/>
          </a:xfrm>
          <a:prstGeom prst="rect">
            <a:avLst/>
          </a:prstGeom>
          <a:noFill/>
        </p:spPr>
        <p:txBody>
          <a:bodyPr wrap="square" rtlCol="0">
            <a:spAutoFit/>
          </a:bodyPr>
          <a:lstStyle/>
          <a:p>
            <a:r>
              <a:rPr lang="en-US" sz="1400" dirty="0" smtClean="0"/>
              <a:t>Barkley, Cross and Major (2005).</a:t>
            </a:r>
            <a:r>
              <a:rPr lang="en-US" sz="1400" i="1" dirty="0" smtClean="0"/>
              <a:t> Collaborative Learning Techniques. </a:t>
            </a:r>
            <a:endParaRPr lang="en-US" sz="1400" i="1"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How do you Make friends online? </a:t>
            </a:r>
            <a:endParaRPr lang="en-US" dirty="0"/>
          </a:p>
        </p:txBody>
      </p:sp>
      <p:sp>
        <p:nvSpPr>
          <p:cNvPr id="11" name="Text Placeholder 10"/>
          <p:cNvSpPr>
            <a:spLocks noGrp="1"/>
          </p:cNvSpPr>
          <p:nvPr>
            <p:ph type="body" idx="1"/>
          </p:nvPr>
        </p:nvSpPr>
        <p:spPr/>
        <p:txBody>
          <a:bodyPr/>
          <a:lstStyle/>
          <a:p>
            <a:r>
              <a:rPr lang="en-US" dirty="0" smtClean="0"/>
              <a:t>How does it work?  Do you need/want to be friends with everyone?  How many learning “friends”  work well? </a:t>
            </a:r>
            <a:endParaRPr lang="en-US" dirty="0"/>
          </a:p>
        </p:txBody>
      </p:sp>
      <p:sp>
        <p:nvSpPr>
          <p:cNvPr id="4" name="Date Placeholder 3"/>
          <p:cNvSpPr>
            <a:spLocks noGrp="1"/>
          </p:cNvSpPr>
          <p:nvPr>
            <p:ph type="dt" sz="half" idx="10"/>
          </p:nvPr>
        </p:nvSpPr>
        <p:spPr/>
        <p:txBody>
          <a:bodyPr/>
          <a:lstStyle/>
          <a:p>
            <a:r>
              <a:rPr lang="en-US" smtClean="0"/>
              <a:t>2011</a:t>
            </a:r>
            <a:endParaRPr lang="en-US"/>
          </a:p>
        </p:txBody>
      </p:sp>
      <p:sp>
        <p:nvSpPr>
          <p:cNvPr id="5" name="Slide Number Placeholder 4"/>
          <p:cNvSpPr>
            <a:spLocks noGrp="1"/>
          </p:cNvSpPr>
          <p:nvPr>
            <p:ph type="sldNum" sz="quarter" idx="12"/>
          </p:nvPr>
        </p:nvSpPr>
        <p:spPr/>
        <p:txBody>
          <a:bodyPr/>
          <a:lstStyle/>
          <a:p>
            <a:fld id="{AED1779C-3A4D-D244-96AE-18E2646C4D05}" type="slidenum">
              <a:rPr lang="en-US" smtClean="0"/>
              <a:pPr/>
              <a:t>14</a:t>
            </a:fld>
            <a:endParaRPr lang="en-US" dirty="0"/>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Title 4"/>
          <p:cNvSpPr>
            <a:spLocks noGrp="1"/>
          </p:cNvSpPr>
          <p:nvPr>
            <p:ph type="title"/>
          </p:nvPr>
        </p:nvSpPr>
        <p:spPr>
          <a:xfrm>
            <a:off x="914400" y="304800"/>
            <a:ext cx="8001000" cy="1782763"/>
          </a:xfrm>
        </p:spPr>
        <p:txBody>
          <a:bodyPr/>
          <a:lstStyle/>
          <a:p>
            <a:r>
              <a:rPr lang="en-US" dirty="0" smtClean="0"/>
              <a:t>First Week Forum: Getting Acquainted – Building Social Presence and Trust </a:t>
            </a:r>
          </a:p>
        </p:txBody>
      </p:sp>
      <p:sp>
        <p:nvSpPr>
          <p:cNvPr id="129027" name="Content Placeholder 5"/>
          <p:cNvSpPr>
            <a:spLocks noGrp="1"/>
          </p:cNvSpPr>
          <p:nvPr>
            <p:ph idx="1"/>
          </p:nvPr>
        </p:nvSpPr>
        <p:spPr>
          <a:xfrm>
            <a:off x="2590800" y="2209800"/>
            <a:ext cx="5867400" cy="4343400"/>
          </a:xfrm>
        </p:spPr>
        <p:txBody>
          <a:bodyPr/>
          <a:lstStyle/>
          <a:p>
            <a:r>
              <a:rPr lang="en-US" dirty="0" smtClean="0"/>
              <a:t>Getting acquainted postings </a:t>
            </a:r>
          </a:p>
          <a:p>
            <a:pPr lvl="2"/>
            <a:r>
              <a:rPr lang="en-US" dirty="0" smtClean="0"/>
              <a:t>Opportunity to personalize and get to know other students and develop a “social presence” </a:t>
            </a:r>
          </a:p>
          <a:p>
            <a:pPr lvl="3"/>
            <a:r>
              <a:rPr lang="en-US" dirty="0" smtClean="0"/>
              <a:t>Pictures</a:t>
            </a:r>
          </a:p>
          <a:p>
            <a:pPr lvl="3"/>
            <a:r>
              <a:rPr lang="en-US" dirty="0" smtClean="0"/>
              <a:t>Sharing bios </a:t>
            </a:r>
          </a:p>
          <a:p>
            <a:pPr lvl="3"/>
            <a:r>
              <a:rPr lang="en-US" dirty="0" smtClean="0"/>
              <a:t>Sharing work, family, community interests </a:t>
            </a:r>
          </a:p>
          <a:p>
            <a:pPr lvl="2"/>
            <a:r>
              <a:rPr lang="en-US" dirty="0" smtClean="0"/>
              <a:t>Launching a “quick trust” </a:t>
            </a:r>
          </a:p>
          <a:p>
            <a:pPr lvl="2"/>
            <a:r>
              <a:rPr lang="en-US" dirty="0" smtClean="0"/>
              <a:t>Elevator, cocktail openings, but deeper</a:t>
            </a:r>
          </a:p>
          <a:p>
            <a:pPr marL="342900" lvl="1" indent="-342900"/>
            <a:r>
              <a:rPr lang="en-US" dirty="0" smtClean="0"/>
              <a:t>A significant or favorite life experience related to the course to come</a:t>
            </a:r>
          </a:p>
        </p:txBody>
      </p:sp>
      <p:sp>
        <p:nvSpPr>
          <p:cNvPr id="4" name="Slide Number Placeholder 3"/>
          <p:cNvSpPr>
            <a:spLocks noGrp="1"/>
          </p:cNvSpPr>
          <p:nvPr>
            <p:ph type="sldNum" sz="quarter" idx="12"/>
          </p:nvPr>
        </p:nvSpPr>
        <p:spPr/>
        <p:txBody>
          <a:bodyPr/>
          <a:lstStyle/>
          <a:p>
            <a:fld id="{FF6B4773-8E4D-3F4D-B075-757DC45241E3}" type="slidenum">
              <a:rPr lang="en-US" smtClean="0"/>
              <a:pPr/>
              <a:t>15</a:t>
            </a:fld>
            <a:endParaRPr lang="en-US" dirty="0"/>
          </a:p>
        </p:txBody>
      </p:sp>
      <p:pic>
        <p:nvPicPr>
          <p:cNvPr id="10" name="Picture 9" descr="SGI Oats-sm IMG_2584.jpg"/>
          <p:cNvPicPr>
            <a:picLocks noChangeAspect="1"/>
          </p:cNvPicPr>
          <p:nvPr/>
        </p:nvPicPr>
        <p:blipFill>
          <a:blip r:embed="rId3"/>
          <a:stretch>
            <a:fillRect/>
          </a:stretch>
        </p:blipFill>
        <p:spPr>
          <a:xfrm>
            <a:off x="838200" y="4114800"/>
            <a:ext cx="2032000" cy="1524000"/>
          </a:xfrm>
          <a:prstGeom prst="rect">
            <a:avLst/>
          </a:prstGeom>
        </p:spPr>
      </p:pic>
      <p:pic>
        <p:nvPicPr>
          <p:cNvPr id="12" name="Picture 11" descr="Lucy:ellie: full spoonZMcopy.jpg"/>
          <p:cNvPicPr>
            <a:picLocks noChangeAspect="1"/>
          </p:cNvPicPr>
          <p:nvPr/>
        </p:nvPicPr>
        <p:blipFill>
          <a:blip r:embed="rId4"/>
          <a:stretch>
            <a:fillRect/>
          </a:stretch>
        </p:blipFill>
        <p:spPr>
          <a:xfrm>
            <a:off x="685800" y="2643554"/>
            <a:ext cx="1828800" cy="1547446"/>
          </a:xfrm>
          <a:prstGeom prst="rect">
            <a:avLst/>
          </a:prstGeom>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Title 4"/>
          <p:cNvSpPr>
            <a:spLocks noGrp="1"/>
          </p:cNvSpPr>
          <p:nvPr>
            <p:ph type="title"/>
          </p:nvPr>
        </p:nvSpPr>
        <p:spPr>
          <a:xfrm>
            <a:off x="1371600" y="304800"/>
            <a:ext cx="7162800" cy="1782763"/>
          </a:xfrm>
        </p:spPr>
        <p:txBody>
          <a:bodyPr/>
          <a:lstStyle/>
          <a:p>
            <a:r>
              <a:rPr lang="en-US" dirty="0" smtClean="0"/>
              <a:t>First Week Forum: Setting and Sharing Goals – Cognitive Presence </a:t>
            </a:r>
          </a:p>
        </p:txBody>
      </p:sp>
      <p:sp>
        <p:nvSpPr>
          <p:cNvPr id="129027" name="Content Placeholder 5"/>
          <p:cNvSpPr>
            <a:spLocks noGrp="1"/>
          </p:cNvSpPr>
          <p:nvPr>
            <p:ph idx="1"/>
          </p:nvPr>
        </p:nvSpPr>
        <p:spPr>
          <a:xfrm>
            <a:off x="2209800" y="2133600"/>
            <a:ext cx="6477000" cy="4038600"/>
          </a:xfrm>
        </p:spPr>
        <p:txBody>
          <a:bodyPr/>
          <a:lstStyle/>
          <a:p>
            <a:r>
              <a:rPr lang="en-US" dirty="0" smtClean="0"/>
              <a:t>Customize learning goals – Develop a sense of  “Cognitive presence”  </a:t>
            </a:r>
          </a:p>
          <a:p>
            <a:r>
              <a:rPr lang="en-US" dirty="0" smtClean="0"/>
              <a:t>Do I understand the learning outcomes of the course?  </a:t>
            </a:r>
          </a:p>
          <a:p>
            <a:pPr lvl="1"/>
            <a:r>
              <a:rPr lang="en-US" dirty="0" smtClean="0"/>
              <a:t>What do the learning outcomes mean to me? </a:t>
            </a:r>
          </a:p>
          <a:p>
            <a:pPr lvl="1"/>
            <a:r>
              <a:rPr lang="en-US" dirty="0" smtClean="0"/>
              <a:t>How do I think that I will use the knowledge, skills, perspectives now and in the future?</a:t>
            </a:r>
          </a:p>
          <a:p>
            <a:pPr lvl="2"/>
            <a:r>
              <a:rPr lang="en-US" sz="1600" dirty="0" smtClean="0"/>
              <a:t>Arthur was preparing to become King.</a:t>
            </a:r>
          </a:p>
          <a:p>
            <a:pPr lvl="1"/>
            <a:r>
              <a:rPr lang="en-US" dirty="0" smtClean="0"/>
              <a:t>How will I personalize the learning outcomes?  </a:t>
            </a:r>
          </a:p>
          <a:p>
            <a:pPr lvl="2"/>
            <a:r>
              <a:rPr lang="en-US" dirty="0" smtClean="0"/>
              <a:t>When I talk with my friends, family and other folks, how can I share what I am doing? </a:t>
            </a:r>
          </a:p>
        </p:txBody>
      </p:sp>
      <p:sp>
        <p:nvSpPr>
          <p:cNvPr id="4" name="Slide Number Placeholder 3"/>
          <p:cNvSpPr>
            <a:spLocks noGrp="1"/>
          </p:cNvSpPr>
          <p:nvPr>
            <p:ph type="sldNum" sz="quarter" idx="12"/>
          </p:nvPr>
        </p:nvSpPr>
        <p:spPr/>
        <p:txBody>
          <a:bodyPr/>
          <a:lstStyle/>
          <a:p>
            <a:fld id="{FF6B4773-8E4D-3F4D-B075-757DC45241E3}" type="slidenum">
              <a:rPr lang="en-US" smtClean="0"/>
              <a:pPr/>
              <a:t>16</a:t>
            </a:fld>
            <a:endParaRPr lang="en-US" dirty="0"/>
          </a:p>
        </p:txBody>
      </p:sp>
      <p:sp>
        <p:nvSpPr>
          <p:cNvPr id="10" name="TextBox 9"/>
          <p:cNvSpPr txBox="1"/>
          <p:nvPr/>
        </p:nvSpPr>
        <p:spPr>
          <a:xfrm>
            <a:off x="304800" y="4495800"/>
            <a:ext cx="2286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Who am I as a learner and why am I here?</a:t>
            </a:r>
            <a:endParaRPr lang="en-US" dirty="0"/>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6600" name="Rectangle 8"/>
          <p:cNvSpPr>
            <a:spLocks noGrp="1" noChangeArrowheads="1"/>
          </p:cNvSpPr>
          <p:nvPr>
            <p:ph type="title"/>
          </p:nvPr>
        </p:nvSpPr>
        <p:spPr/>
        <p:txBody>
          <a:bodyPr/>
          <a:lstStyle/>
          <a:p>
            <a:r>
              <a:rPr lang="en-US" dirty="0" smtClean="0"/>
              <a:t>Stage 2 - Community Acceptance (Conferment)</a:t>
            </a:r>
            <a:endParaRPr lang="en-US" dirty="0"/>
          </a:p>
        </p:txBody>
      </p:sp>
      <p:sp>
        <p:nvSpPr>
          <p:cNvPr id="1006601" name="Rectangle 9"/>
          <p:cNvSpPr>
            <a:spLocks noGrp="1" noChangeArrowheads="1"/>
          </p:cNvSpPr>
          <p:nvPr>
            <p:ph type="body" idx="1"/>
          </p:nvPr>
        </p:nvSpPr>
        <p:spPr>
          <a:xfrm>
            <a:off x="2362200" y="1676400"/>
            <a:ext cx="6477000" cy="3048000"/>
          </a:xfrm>
        </p:spPr>
        <p:txBody>
          <a:bodyPr/>
          <a:lstStyle/>
          <a:p>
            <a:r>
              <a:rPr lang="en-US" dirty="0" smtClean="0"/>
              <a:t>Requires a feeling of "sharedness"</a:t>
            </a:r>
          </a:p>
          <a:p>
            <a:pPr lvl="1"/>
            <a:r>
              <a:rPr lang="en-US" dirty="0" smtClean="0"/>
              <a:t>Often follows a " long, thoughtful, threaded discussion on a subject of importance after which participants felt both personal satisfaction and kinship."  (Brown, 2001)</a:t>
            </a:r>
          </a:p>
          <a:p>
            <a:r>
              <a:rPr lang="en-US" dirty="0" smtClean="0"/>
              <a:t>Similar to the feeling of satisfaction during or following "shared experiences" </a:t>
            </a:r>
          </a:p>
          <a:p>
            <a:pPr lvl="1"/>
            <a:r>
              <a:rPr lang="en-US" dirty="0" smtClean="0"/>
              <a:t>Taking time for exploration and confusion</a:t>
            </a:r>
            <a:endParaRPr lang="en-US" dirty="0"/>
          </a:p>
        </p:txBody>
      </p:sp>
      <p:sp>
        <p:nvSpPr>
          <p:cNvPr id="8" name="Date Placeholder 3"/>
          <p:cNvSpPr>
            <a:spLocks noGrp="1"/>
          </p:cNvSpPr>
          <p:nvPr>
            <p:ph type="dt" sz="half" idx="10"/>
          </p:nvPr>
        </p:nvSpPr>
        <p:spPr/>
        <p:txBody>
          <a:bodyPr/>
          <a:lstStyle/>
          <a:p>
            <a:r>
              <a:rPr lang="en-US" smtClean="0"/>
              <a:t>2011</a:t>
            </a:r>
            <a:endParaRPr lang="en-US"/>
          </a:p>
        </p:txBody>
      </p:sp>
      <p:sp>
        <p:nvSpPr>
          <p:cNvPr id="9" name="Slide Number Placeholder 5"/>
          <p:cNvSpPr>
            <a:spLocks noGrp="1"/>
          </p:cNvSpPr>
          <p:nvPr>
            <p:ph type="sldNum" sz="quarter" idx="12"/>
          </p:nvPr>
        </p:nvSpPr>
        <p:spPr/>
        <p:txBody>
          <a:bodyPr/>
          <a:lstStyle/>
          <a:p>
            <a:fld id="{79841700-EF5B-1D41-A9C2-4074F67CC4BA}" type="slidenum">
              <a:rPr lang="en-US" smtClean="0"/>
              <a:pPr/>
              <a:t>17</a:t>
            </a:fld>
            <a:endParaRPr lang="en-US"/>
          </a:p>
        </p:txBody>
      </p:sp>
      <p:grpSp>
        <p:nvGrpSpPr>
          <p:cNvPr id="2" name="Group 10"/>
          <p:cNvGrpSpPr>
            <a:grpSpLocks/>
          </p:cNvGrpSpPr>
          <p:nvPr/>
        </p:nvGrpSpPr>
        <p:grpSpPr bwMode="auto">
          <a:xfrm>
            <a:off x="685800" y="5029200"/>
            <a:ext cx="8153400" cy="1066800"/>
            <a:chOff x="288" y="3408"/>
            <a:chExt cx="4848" cy="624"/>
          </a:xfrm>
        </p:grpSpPr>
        <p:sp>
          <p:nvSpPr>
            <p:cNvPr id="1006603" name="Rectangle 11" descr="Small checker board"/>
            <p:cNvSpPr>
              <a:spLocks noChangeArrowheads="1"/>
            </p:cNvSpPr>
            <p:nvPr/>
          </p:nvSpPr>
          <p:spPr bwMode="auto">
            <a:xfrm>
              <a:off x="288" y="3408"/>
              <a:ext cx="4848" cy="624"/>
            </a:xfrm>
            <a:prstGeom prst="rect">
              <a:avLst/>
            </a:prstGeom>
            <a:pattFill prst="smCheck">
              <a:fgClr>
                <a:srgbClr val="FF947F"/>
              </a:fgClr>
              <a:bgClr>
                <a:srgbClr val="FFFFFF"/>
              </a:bgClr>
            </a:pattFill>
            <a:ln w="3175" cap="flat" cmpd="sng" algn="ctr">
              <a:solidFill>
                <a:schemeClr val="tx1"/>
              </a:solidFill>
              <a:prstDash val="solid"/>
              <a:miter lim="800000"/>
              <a:headEnd type="none" w="med" len="med"/>
              <a:tailEnd type="none" w="med" len="med"/>
            </a:ln>
            <a:effectLst/>
          </p:spPr>
          <p:txBody>
            <a:bodyPr wrap="none" anchor="ctr">
              <a:prstTxWarp prst="textNoShape">
                <a:avLst/>
              </a:prstTxWarp>
            </a:bodyPr>
            <a:lstStyle/>
            <a:p>
              <a:endParaRPr lang="en-US"/>
            </a:p>
          </p:txBody>
        </p:sp>
        <p:sp>
          <p:nvSpPr>
            <p:cNvPr id="1006604" name="Rectangle 12" descr="Small checker board"/>
            <p:cNvSpPr>
              <a:spLocks noChangeArrowheads="1"/>
            </p:cNvSpPr>
            <p:nvPr/>
          </p:nvSpPr>
          <p:spPr bwMode="auto">
            <a:xfrm>
              <a:off x="336" y="3456"/>
              <a:ext cx="4752" cy="528"/>
            </a:xfrm>
            <a:prstGeom prst="rect">
              <a:avLst/>
            </a:prstGeom>
            <a:pattFill prst="smCheck">
              <a:fgClr>
                <a:srgbClr val="FF947F"/>
              </a:fgClr>
              <a:bgClr>
                <a:srgbClr val="FFFFFF"/>
              </a:bgClr>
            </a:pattFill>
            <a:ln w="3175" cap="flat" cmpd="sng" algn="ctr">
              <a:solidFill>
                <a:schemeClr val="tx1">
                  <a:alpha val="0"/>
                </a:schemeClr>
              </a:solidFill>
              <a:prstDash val="solid"/>
              <a:miter lim="800000"/>
              <a:headEnd type="none" w="med" len="med"/>
              <a:tailEnd type="none" w="med" len="med"/>
            </a:ln>
            <a:effectLst/>
          </p:spPr>
          <p:txBody>
            <a:bodyPr wrap="none" anchor="ctr">
              <a:prstTxWarp prst="textNoShape">
                <a:avLst/>
              </a:prstTxWarp>
            </a:bodyPr>
            <a:lstStyle/>
            <a:p>
              <a:endParaRPr lang="en-US"/>
            </a:p>
          </p:txBody>
        </p:sp>
      </p:grpSp>
      <p:sp>
        <p:nvSpPr>
          <p:cNvPr id="1006597" name="Rectangle 5"/>
          <p:cNvSpPr>
            <a:spLocks noChangeArrowheads="1"/>
          </p:cNvSpPr>
          <p:nvPr/>
        </p:nvSpPr>
        <p:spPr bwMode="auto">
          <a:xfrm>
            <a:off x="685800" y="5181600"/>
            <a:ext cx="8153400" cy="990600"/>
          </a:xfrm>
          <a:prstGeom prst="rect">
            <a:avLst/>
          </a:prstGeom>
          <a:noFill/>
          <a:ln w="9525">
            <a:noFill/>
            <a:miter lim="800000"/>
            <a:headEnd/>
            <a:tailEnd/>
          </a:ln>
          <a:effectLst/>
        </p:spPr>
        <p:txBody>
          <a:bodyPr>
            <a:prstTxWarp prst="textNoShape">
              <a:avLst/>
            </a:prstTxWarp>
          </a:bodyPr>
          <a:lstStyle/>
          <a:p>
            <a:pPr marL="342900" indent="-342900" algn="ctr" eaLnBrk="1" hangingPunct="1">
              <a:spcBef>
                <a:spcPct val="20000"/>
              </a:spcBef>
            </a:pPr>
            <a:r>
              <a:rPr lang="en-US" sz="2000" i="0" u="none" dirty="0">
                <a:effectLst/>
              </a:rPr>
              <a:t>How do you foster and encourage thoughtful discussions and "shared experiences?"</a:t>
            </a:r>
          </a:p>
        </p:txBody>
      </p:sp>
      <p:sp>
        <p:nvSpPr>
          <p:cNvPr id="10" name="TextBox 9"/>
          <p:cNvSpPr txBox="1"/>
          <p:nvPr/>
        </p:nvSpPr>
        <p:spPr>
          <a:xfrm>
            <a:off x="762000" y="2743200"/>
            <a:ext cx="1524000"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Small teams or dyads  can provide good beginnings… </a:t>
            </a:r>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Deeper look at Content for meaning</a:t>
            </a:r>
            <a:endParaRPr lang="en-US" dirty="0"/>
          </a:p>
        </p:txBody>
      </p:sp>
      <p:sp>
        <p:nvSpPr>
          <p:cNvPr id="7" name="Text Placeholder 6"/>
          <p:cNvSpPr>
            <a:spLocks noGrp="1"/>
          </p:cNvSpPr>
          <p:nvPr>
            <p:ph type="body" idx="1"/>
          </p:nvPr>
        </p:nvSpPr>
        <p:spPr/>
        <p:txBody>
          <a:bodyPr/>
          <a:lstStyle/>
          <a:p>
            <a:r>
              <a:rPr lang="en-US" dirty="0" smtClean="0"/>
              <a:t>Shared experiences require content</a:t>
            </a:r>
            <a:endParaRPr lang="en-US" dirty="0"/>
          </a:p>
        </p:txBody>
      </p:sp>
      <p:sp>
        <p:nvSpPr>
          <p:cNvPr id="4" name="Date Placeholder 3"/>
          <p:cNvSpPr>
            <a:spLocks noGrp="1"/>
          </p:cNvSpPr>
          <p:nvPr>
            <p:ph type="dt" sz="half" idx="10"/>
          </p:nvPr>
        </p:nvSpPr>
        <p:spPr/>
        <p:txBody>
          <a:bodyPr/>
          <a:lstStyle/>
          <a:p>
            <a:pPr>
              <a:defRPr/>
            </a:pPr>
            <a:r>
              <a:rPr lang="en-US" smtClean="0"/>
              <a:t>2011</a:t>
            </a:r>
            <a:endParaRPr lang="en-US"/>
          </a:p>
        </p:txBody>
      </p:sp>
      <p:sp>
        <p:nvSpPr>
          <p:cNvPr id="5" name="Slide Number Placeholder 4"/>
          <p:cNvSpPr>
            <a:spLocks noGrp="1"/>
          </p:cNvSpPr>
          <p:nvPr>
            <p:ph type="sldNum" sz="quarter" idx="12"/>
          </p:nvPr>
        </p:nvSpPr>
        <p:spPr/>
        <p:txBody>
          <a:bodyPr/>
          <a:lstStyle/>
          <a:p>
            <a:pPr>
              <a:defRPr/>
            </a:pPr>
            <a:fld id="{AED1779C-3A4D-D244-96AE-18E2646C4D05}" type="slidenum">
              <a:rPr lang="en-US" smtClean="0"/>
              <a:pPr>
                <a:defRPr/>
              </a:pPr>
              <a:t>18</a:t>
            </a:fld>
            <a:endParaRPr lang="en-US" dirty="0"/>
          </a:p>
        </p:txBody>
      </p:sp>
      <p:pic>
        <p:nvPicPr>
          <p:cNvPr id="11" name="Picture 10" descr="matrixcover.jpg"/>
          <p:cNvPicPr>
            <a:picLocks noChangeAspect="1"/>
          </p:cNvPicPr>
          <p:nvPr/>
        </p:nvPicPr>
        <p:blipFill>
          <a:blip r:embed="rId3"/>
          <a:stretch>
            <a:fillRect/>
          </a:stretch>
        </p:blipFill>
        <p:spPr>
          <a:xfrm>
            <a:off x="4419600" y="835350"/>
            <a:ext cx="1447800" cy="2144639"/>
          </a:xfrm>
          <a:prstGeom prst="rect">
            <a:avLst/>
          </a:prstGeom>
        </p:spPr>
      </p:pic>
      <p:pic>
        <p:nvPicPr>
          <p:cNvPr id="14" name="Picture 13" descr="EHEP000144.jpg"/>
          <p:cNvPicPr>
            <a:picLocks noChangeAspect="1"/>
          </p:cNvPicPr>
          <p:nvPr/>
        </p:nvPicPr>
        <p:blipFill>
          <a:blip r:embed="rId4"/>
          <a:stretch>
            <a:fillRect/>
          </a:stretch>
        </p:blipFill>
        <p:spPr>
          <a:xfrm>
            <a:off x="7162800" y="1066800"/>
            <a:ext cx="1524000" cy="2057400"/>
          </a:xfrm>
          <a:prstGeom prst="rect">
            <a:avLst/>
          </a:prstGeom>
        </p:spPr>
      </p:pic>
      <p:pic>
        <p:nvPicPr>
          <p:cNvPr id="12" name="Picture 11" descr="This I Believe cover.tiff"/>
          <p:cNvPicPr>
            <a:picLocks noChangeAspect="1"/>
          </p:cNvPicPr>
          <p:nvPr/>
        </p:nvPicPr>
        <p:blipFill>
          <a:blip r:embed="rId5"/>
          <a:stretch>
            <a:fillRect/>
          </a:stretch>
        </p:blipFill>
        <p:spPr>
          <a:xfrm>
            <a:off x="5715000" y="609600"/>
            <a:ext cx="1600200" cy="2456121"/>
          </a:xfrm>
          <a:prstGeom prst="rect">
            <a:avLst/>
          </a:prstGeom>
        </p:spPr>
      </p:pic>
      <p:pic>
        <p:nvPicPr>
          <p:cNvPr id="15" name="Picture 14" descr="Life as an Innvoator.tiff"/>
          <p:cNvPicPr>
            <a:picLocks noChangeAspect="1"/>
          </p:cNvPicPr>
          <p:nvPr/>
        </p:nvPicPr>
        <p:blipFill>
          <a:blip r:embed="rId6"/>
          <a:stretch>
            <a:fillRect/>
          </a:stretch>
        </p:blipFill>
        <p:spPr>
          <a:xfrm>
            <a:off x="5181600" y="2971800"/>
            <a:ext cx="3142955" cy="1066800"/>
          </a:xfrm>
          <a:prstGeom prst="rect">
            <a:avLst/>
          </a:prstGeom>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Oval 3" descr="70%"/>
          <p:cNvSpPr>
            <a:spLocks noChangeArrowheads="1"/>
          </p:cNvSpPr>
          <p:nvPr/>
        </p:nvSpPr>
        <p:spPr bwMode="auto">
          <a:xfrm>
            <a:off x="1371600" y="1600200"/>
            <a:ext cx="6400800" cy="4267200"/>
          </a:xfrm>
          <a:prstGeom prst="ellipse">
            <a:avLst/>
          </a:prstGeom>
          <a:solidFill>
            <a:schemeClr val="accent6">
              <a:lumMod val="60000"/>
              <a:lumOff val="40000"/>
              <a:alpha val="53000"/>
            </a:schemeClr>
          </a:solidFill>
          <a:ln w="9525">
            <a:solidFill>
              <a:schemeClr val="tx1"/>
            </a:solidFill>
            <a:prstDash val="sysDash"/>
            <a:round/>
            <a:headEnd/>
            <a:tailEnd/>
          </a:ln>
        </p:spPr>
        <p:txBody>
          <a:bodyPr wrap="none" anchor="ctr">
            <a:prstTxWarp prst="textNoShape">
              <a:avLst/>
            </a:prstTxWarp>
          </a:bodyPr>
          <a:lstStyle/>
          <a:p>
            <a:pPr algn="ctr">
              <a:defRPr/>
            </a:pPr>
            <a:endParaRPr lang="en-US" sz="2400">
              <a:latin typeface="Times" pitchFamily="-112" charset="0"/>
              <a:ea typeface="Arial" pitchFamily="-112" charset="0"/>
              <a:cs typeface="Arial" pitchFamily="-112" charset="0"/>
            </a:endParaRPr>
          </a:p>
        </p:txBody>
      </p:sp>
      <p:sp>
        <p:nvSpPr>
          <p:cNvPr id="87045" name="Text Box 4"/>
          <p:cNvSpPr txBox="1">
            <a:spLocks noChangeArrowheads="1"/>
          </p:cNvSpPr>
          <p:nvPr/>
        </p:nvSpPr>
        <p:spPr bwMode="auto">
          <a:xfrm>
            <a:off x="3581400" y="3276600"/>
            <a:ext cx="2063750" cy="822325"/>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latin typeface="Times" pitchFamily="-65" charset="0"/>
              </a:rPr>
              <a:t>Core Concepts </a:t>
            </a:r>
          </a:p>
          <a:p>
            <a:r>
              <a:rPr lang="en-US" sz="2400">
                <a:solidFill>
                  <a:schemeClr val="accent2"/>
                </a:solidFill>
                <a:latin typeface="Times" pitchFamily="-65" charset="0"/>
              </a:rPr>
              <a:t>and Principles</a:t>
            </a:r>
          </a:p>
        </p:txBody>
      </p:sp>
      <p:grpSp>
        <p:nvGrpSpPr>
          <p:cNvPr id="16" name="Group 15"/>
          <p:cNvGrpSpPr/>
          <p:nvPr/>
        </p:nvGrpSpPr>
        <p:grpSpPr>
          <a:xfrm>
            <a:off x="457200" y="1066800"/>
            <a:ext cx="8153400" cy="5562600"/>
            <a:chOff x="457200" y="1066800"/>
            <a:chExt cx="8153400" cy="5562600"/>
          </a:xfrm>
        </p:grpSpPr>
        <p:sp>
          <p:nvSpPr>
            <p:cNvPr id="18" name="Oval 2" descr="Light upward diagonal"/>
            <p:cNvSpPr>
              <a:spLocks noChangeArrowheads="1"/>
            </p:cNvSpPr>
            <p:nvPr/>
          </p:nvSpPr>
          <p:spPr bwMode="auto">
            <a:xfrm>
              <a:off x="457200" y="1066800"/>
              <a:ext cx="8153400" cy="5562600"/>
            </a:xfrm>
            <a:prstGeom prst="ellipse">
              <a:avLst/>
            </a:prstGeom>
            <a:blipFill rotWithShape="1">
              <a:blip r:embed="rId3"/>
              <a:tile tx="0" ty="0" sx="100000" sy="100000" flip="none" algn="tl"/>
            </a:blipFill>
            <a:ln w="57150" cap="flat" cmpd="sng" algn="ctr">
              <a:solidFill>
                <a:schemeClr val="bg2">
                  <a:lumMod val="75000"/>
                </a:schemeClr>
              </a:solidFill>
              <a:prstDash val="dashDot"/>
              <a:round/>
              <a:headEnd type="none" w="med" len="med"/>
              <a:tailEnd type="none" w="med" len="med"/>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defRPr/>
              </a:pPr>
              <a:endParaRPr lang="en-US" dirty="0">
                <a:solidFill>
                  <a:schemeClr val="accent4"/>
                </a:solidFill>
                <a:effectLst>
                  <a:outerShdw blurRad="38100" dist="38100" dir="2700000" algn="tl">
                    <a:srgbClr val="000000">
                      <a:alpha val="43137"/>
                    </a:srgbClr>
                  </a:outerShdw>
                </a:effectLst>
              </a:endParaRPr>
            </a:p>
          </p:txBody>
        </p:sp>
        <p:sp>
          <p:nvSpPr>
            <p:cNvPr id="87046" name="Oval 5" descr="Trellis"/>
            <p:cNvSpPr>
              <a:spLocks noChangeArrowheads="1"/>
            </p:cNvSpPr>
            <p:nvPr/>
          </p:nvSpPr>
          <p:spPr bwMode="auto">
            <a:xfrm>
              <a:off x="2133600" y="2362200"/>
              <a:ext cx="4876800" cy="2743200"/>
            </a:xfrm>
            <a:prstGeom prst="ellipse">
              <a:avLst/>
            </a:prstGeom>
            <a:pattFill prst="trellis">
              <a:fgClr>
                <a:srgbClr val="99CCFF"/>
              </a:fgClr>
              <a:bgClr>
                <a:srgbClr val="FFFFFF"/>
              </a:bgClr>
            </a:pattFill>
            <a:ln w="9525">
              <a:solidFill>
                <a:schemeClr val="tx1"/>
              </a:solidFill>
              <a:round/>
              <a:headEnd/>
              <a:tailEnd/>
            </a:ln>
          </p:spPr>
          <p:txBody>
            <a:bodyPr wrap="none" anchor="ctr">
              <a:prstTxWarp prst="textNoShape">
                <a:avLst/>
              </a:prstTxWarp>
            </a:bodyPr>
            <a:lstStyle/>
            <a:p>
              <a:pPr algn="ctr"/>
              <a:endParaRPr lang="en-US" sz="2400">
                <a:latin typeface="Times" pitchFamily="-65" charset="0"/>
              </a:endParaRPr>
            </a:p>
          </p:txBody>
        </p:sp>
      </p:grpSp>
      <p:sp>
        <p:nvSpPr>
          <p:cNvPr id="87047" name="Oval 6" descr="Large confetti"/>
          <p:cNvSpPr>
            <a:spLocks noChangeArrowheads="1"/>
          </p:cNvSpPr>
          <p:nvPr/>
        </p:nvSpPr>
        <p:spPr bwMode="auto">
          <a:xfrm>
            <a:off x="3581400" y="3048000"/>
            <a:ext cx="2133600" cy="1371600"/>
          </a:xfrm>
          <a:prstGeom prst="ellipse">
            <a:avLst/>
          </a:prstGeom>
          <a:pattFill prst="lgConfetti">
            <a:fgClr>
              <a:schemeClr val="accent1"/>
            </a:fgClr>
            <a:bgClr>
              <a:srgbClr val="FFFFFF"/>
            </a:bgClr>
          </a:pattFill>
          <a:ln w="9525">
            <a:solidFill>
              <a:schemeClr val="tx1"/>
            </a:solidFill>
            <a:round/>
            <a:headEnd/>
            <a:tailEnd/>
          </a:ln>
        </p:spPr>
        <p:txBody>
          <a:bodyPr wrap="none" anchor="ctr">
            <a:prstTxWarp prst="textNoShape">
              <a:avLst/>
            </a:prstTxWarp>
          </a:bodyPr>
          <a:lstStyle/>
          <a:p>
            <a:pPr algn="ctr"/>
            <a:endParaRPr lang="en-US" sz="2400">
              <a:latin typeface="Times" pitchFamily="-65" charset="0"/>
            </a:endParaRPr>
          </a:p>
        </p:txBody>
      </p:sp>
      <p:sp>
        <p:nvSpPr>
          <p:cNvPr id="87048" name="Text Box 7"/>
          <p:cNvSpPr txBox="1">
            <a:spLocks noChangeArrowheads="1"/>
          </p:cNvSpPr>
          <p:nvPr/>
        </p:nvSpPr>
        <p:spPr bwMode="auto">
          <a:xfrm>
            <a:off x="3505200" y="3276600"/>
            <a:ext cx="2313679" cy="830997"/>
          </a:xfrm>
          <a:prstGeom prst="rect">
            <a:avLst/>
          </a:prstGeom>
          <a:noFill/>
          <a:ln w="9525">
            <a:noFill/>
            <a:miter lim="800000"/>
            <a:headEnd/>
            <a:tailEnd/>
          </a:ln>
        </p:spPr>
        <p:txBody>
          <a:bodyPr wrap="none">
            <a:prstTxWarp prst="textNoShape">
              <a:avLst/>
            </a:prstTxWarp>
            <a:spAutoFit/>
          </a:bodyPr>
          <a:lstStyle/>
          <a:p>
            <a:pPr algn="ctr"/>
            <a:r>
              <a:rPr lang="en-US" sz="2400" i="0" u="none" dirty="0"/>
              <a:t>Core Concepts </a:t>
            </a:r>
          </a:p>
          <a:p>
            <a:pPr algn="ctr"/>
            <a:r>
              <a:rPr lang="en-US" sz="2400" i="0" u="none" dirty="0"/>
              <a:t>and Principles</a:t>
            </a:r>
          </a:p>
        </p:txBody>
      </p:sp>
      <p:sp>
        <p:nvSpPr>
          <p:cNvPr id="87049" name="Text Box 8"/>
          <p:cNvSpPr txBox="1">
            <a:spLocks noChangeArrowheads="1"/>
          </p:cNvSpPr>
          <p:nvPr/>
        </p:nvSpPr>
        <p:spPr bwMode="auto">
          <a:xfrm>
            <a:off x="2895600" y="4343400"/>
            <a:ext cx="3579800" cy="461665"/>
          </a:xfrm>
          <a:prstGeom prst="rect">
            <a:avLst/>
          </a:prstGeom>
          <a:noFill/>
          <a:ln w="9525">
            <a:noFill/>
            <a:miter lim="800000"/>
            <a:headEnd/>
            <a:tailEnd/>
          </a:ln>
        </p:spPr>
        <p:txBody>
          <a:bodyPr wrap="none">
            <a:prstTxWarp prst="textNoShape">
              <a:avLst/>
            </a:prstTxWarp>
            <a:spAutoFit/>
          </a:bodyPr>
          <a:lstStyle/>
          <a:p>
            <a:r>
              <a:rPr lang="en-US" sz="2400" i="0" u="none"/>
              <a:t>Applying Core Concepts</a:t>
            </a:r>
          </a:p>
        </p:txBody>
      </p:sp>
      <p:sp>
        <p:nvSpPr>
          <p:cNvPr id="87050" name="Text Box 9"/>
          <p:cNvSpPr txBox="1">
            <a:spLocks noChangeArrowheads="1"/>
          </p:cNvSpPr>
          <p:nvPr/>
        </p:nvSpPr>
        <p:spPr bwMode="auto">
          <a:xfrm>
            <a:off x="2590800" y="5105400"/>
            <a:ext cx="4320989" cy="461665"/>
          </a:xfrm>
          <a:prstGeom prst="rect">
            <a:avLst/>
          </a:prstGeom>
          <a:noFill/>
          <a:ln w="9525">
            <a:noFill/>
            <a:miter lim="800000"/>
            <a:headEnd/>
            <a:tailEnd/>
          </a:ln>
        </p:spPr>
        <p:txBody>
          <a:bodyPr wrap="none">
            <a:prstTxWarp prst="textNoShape">
              <a:avLst/>
            </a:prstTxWarp>
            <a:spAutoFit/>
          </a:bodyPr>
          <a:lstStyle/>
          <a:p>
            <a:r>
              <a:rPr lang="en-US" sz="2400" i="0" u="none"/>
              <a:t>Problem Analysis and Solving</a:t>
            </a:r>
            <a:endParaRPr lang="en-US" sz="2400" i="0" u="none">
              <a:solidFill>
                <a:schemeClr val="tx2"/>
              </a:solidFill>
            </a:endParaRPr>
          </a:p>
        </p:txBody>
      </p:sp>
      <p:sp>
        <p:nvSpPr>
          <p:cNvPr id="87051" name="Rectangle 11"/>
          <p:cNvSpPr txBox="1">
            <a:spLocks noChangeArrowheads="1"/>
          </p:cNvSpPr>
          <p:nvPr/>
        </p:nvSpPr>
        <p:spPr bwMode="auto">
          <a:xfrm>
            <a:off x="381000" y="0"/>
            <a:ext cx="8305800" cy="838200"/>
          </a:xfrm>
          <a:prstGeom prst="rect">
            <a:avLst/>
          </a:prstGeom>
          <a:noFill/>
          <a:ln w="9525">
            <a:noFill/>
            <a:miter lim="800000"/>
            <a:headEnd/>
            <a:tailEnd/>
          </a:ln>
        </p:spPr>
        <p:txBody>
          <a:bodyPr anchor="b">
            <a:prstTxWarp prst="textNoShape">
              <a:avLst/>
            </a:prstTxWarp>
          </a:bodyPr>
          <a:lstStyle/>
          <a:p>
            <a:pPr algn="ctr" eaLnBrk="0" hangingPunct="0"/>
            <a:r>
              <a:rPr lang="en-US" sz="4000" i="0" u="none" dirty="0" smtClean="0">
                <a:solidFill>
                  <a:srgbClr val="0B6B0E"/>
                </a:solidFill>
              </a:rPr>
              <a:t>Four Layers of  Content</a:t>
            </a:r>
            <a:endParaRPr lang="en-US" sz="4000" i="0" u="none" dirty="0">
              <a:solidFill>
                <a:srgbClr val="0B6B0E"/>
              </a:solidFill>
            </a:endParaRPr>
          </a:p>
        </p:txBody>
      </p:sp>
      <p:sp>
        <p:nvSpPr>
          <p:cNvPr id="87052" name="Text Box 12"/>
          <p:cNvSpPr txBox="1">
            <a:spLocks noChangeArrowheads="1"/>
          </p:cNvSpPr>
          <p:nvPr/>
        </p:nvSpPr>
        <p:spPr bwMode="auto">
          <a:xfrm>
            <a:off x="2667000" y="5867400"/>
            <a:ext cx="4349693" cy="461665"/>
          </a:xfrm>
          <a:prstGeom prst="rect">
            <a:avLst/>
          </a:prstGeom>
          <a:noFill/>
          <a:ln w="9525">
            <a:noFill/>
            <a:miter lim="800000"/>
            <a:headEnd/>
            <a:tailEnd/>
          </a:ln>
        </p:spPr>
        <p:txBody>
          <a:bodyPr wrap="none">
            <a:prstTxWarp prst="textNoShape">
              <a:avLst/>
            </a:prstTxWarp>
            <a:spAutoFit/>
          </a:bodyPr>
          <a:lstStyle/>
          <a:p>
            <a:r>
              <a:rPr lang="en-US" sz="2400" i="0" u="none"/>
              <a:t>Customized and Personalized</a:t>
            </a:r>
            <a:endParaRPr lang="en-US" sz="2400" i="0" u="none">
              <a:solidFill>
                <a:schemeClr val="tx2"/>
              </a:solidFill>
            </a:endParaRPr>
          </a:p>
        </p:txBody>
      </p:sp>
      <p:sp>
        <p:nvSpPr>
          <p:cNvPr id="29" name="Line 13"/>
          <p:cNvSpPr>
            <a:spLocks noChangeShapeType="1"/>
          </p:cNvSpPr>
          <p:nvPr/>
        </p:nvSpPr>
        <p:spPr bwMode="auto">
          <a:xfrm>
            <a:off x="3048000" y="3657600"/>
            <a:ext cx="3733800" cy="2514600"/>
          </a:xfrm>
          <a:prstGeom prst="line">
            <a:avLst/>
          </a:prstGeom>
          <a:noFill/>
          <a:ln w="63500">
            <a:solidFill>
              <a:srgbClr val="000080"/>
            </a:solidFill>
            <a:prstDash val="sysDot"/>
            <a:round/>
            <a:headEnd/>
            <a:tailEnd/>
          </a:ln>
          <a:effectLst/>
        </p:spPr>
        <p:txBody>
          <a:bodyPr wrap="none" anchor="ctr">
            <a:prstTxWarp prst="textNoShape">
              <a:avLst/>
            </a:prstTxWarp>
          </a:bodyPr>
          <a:lstStyle/>
          <a:p>
            <a:pPr>
              <a:defRPr/>
            </a:pPr>
            <a:endParaRPr lang="en-US">
              <a:effectLst>
                <a:outerShdw blurRad="38100" dist="38100" dir="2700000" algn="tl">
                  <a:srgbClr val="000000">
                    <a:alpha val="43137"/>
                  </a:srgbClr>
                </a:outerShdw>
              </a:effectLst>
              <a:latin typeface="Arial" pitchFamily="-112" charset="0"/>
              <a:ea typeface="Arial" pitchFamily="-112" charset="0"/>
              <a:cs typeface="Arial" pitchFamily="-112" charset="0"/>
            </a:endParaRPr>
          </a:p>
        </p:txBody>
      </p:sp>
      <p:sp>
        <p:nvSpPr>
          <p:cNvPr id="30" name="Line 14"/>
          <p:cNvSpPr>
            <a:spLocks noChangeShapeType="1"/>
          </p:cNvSpPr>
          <p:nvPr/>
        </p:nvSpPr>
        <p:spPr bwMode="auto">
          <a:xfrm flipV="1">
            <a:off x="3048000" y="1752600"/>
            <a:ext cx="4114800" cy="1905000"/>
          </a:xfrm>
          <a:prstGeom prst="line">
            <a:avLst/>
          </a:prstGeom>
          <a:noFill/>
          <a:ln w="63500">
            <a:solidFill>
              <a:srgbClr val="000080"/>
            </a:solidFill>
            <a:prstDash val="sysDot"/>
            <a:round/>
            <a:headEnd/>
            <a:tailEnd/>
          </a:ln>
          <a:effectLst/>
        </p:spPr>
        <p:txBody>
          <a:bodyPr wrap="none" anchor="ctr">
            <a:prstTxWarp prst="textNoShape">
              <a:avLst/>
            </a:prstTxWarp>
          </a:bodyPr>
          <a:lstStyle/>
          <a:p>
            <a:pPr>
              <a:defRPr/>
            </a:pPr>
            <a:endParaRPr lang="en-US">
              <a:effectLst>
                <a:outerShdw blurRad="38100" dist="38100" dir="2700000" algn="tl">
                  <a:srgbClr val="000000">
                    <a:alpha val="43137"/>
                  </a:srgbClr>
                </a:outerShdw>
              </a:effectLst>
              <a:latin typeface="Arial" pitchFamily="-112" charset="0"/>
              <a:ea typeface="Arial" pitchFamily="-112" charset="0"/>
              <a:cs typeface="Arial" pitchFamily="-112" charset="0"/>
            </a:endParaRPr>
          </a:p>
        </p:txBody>
      </p:sp>
      <p:sp>
        <p:nvSpPr>
          <p:cNvPr id="87056" name="Slide Number Placeholder 19"/>
          <p:cNvSpPr>
            <a:spLocks noGrp="1"/>
          </p:cNvSpPr>
          <p:nvPr>
            <p:ph type="sldNum" sz="quarter" idx="12"/>
          </p:nvPr>
        </p:nvSpPr>
        <p:spPr>
          <a:noFill/>
        </p:spPr>
        <p:txBody>
          <a:bodyPr/>
          <a:lstStyle/>
          <a:p>
            <a:fld id="{219DC147-6BE7-DC42-A6ED-BDD6A1295191}" type="slidenum">
              <a:rPr lang="en-US" smtClean="0"/>
              <a:pPr/>
              <a:t>19</a:t>
            </a:fld>
            <a:endParaRPr lang="en-US" smtClean="0"/>
          </a:p>
        </p:txBody>
      </p:sp>
      <p:sp>
        <p:nvSpPr>
          <p:cNvPr id="15" name="Date Placeholder 14"/>
          <p:cNvSpPr>
            <a:spLocks noGrp="1"/>
          </p:cNvSpPr>
          <p:nvPr>
            <p:ph type="dt" sz="half" idx="10"/>
          </p:nvPr>
        </p:nvSpPr>
        <p:spPr/>
        <p:txBody>
          <a:bodyPr/>
          <a:lstStyle/>
          <a:p>
            <a:pPr>
              <a:defRPr/>
            </a:pPr>
            <a:r>
              <a:rPr lang="en-US" smtClean="0"/>
              <a:t>2011</a:t>
            </a:r>
            <a:endParaRPr lang="en-US"/>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1" cy="1325563"/>
          </a:xfrm>
        </p:spPr>
        <p:txBody>
          <a:bodyPr/>
          <a:lstStyle/>
          <a:p>
            <a:r>
              <a:rPr lang="en-US" dirty="0" smtClean="0"/>
              <a:t>Common Questions about Grouping and Teaming </a:t>
            </a:r>
            <a:endParaRPr lang="en-US" dirty="0"/>
          </a:p>
        </p:txBody>
      </p:sp>
      <p:sp>
        <p:nvSpPr>
          <p:cNvPr id="4" name="Date Placeholder 3"/>
          <p:cNvSpPr>
            <a:spLocks noGrp="1"/>
          </p:cNvSpPr>
          <p:nvPr>
            <p:ph type="dt" sz="half" idx="10"/>
          </p:nvPr>
        </p:nvSpPr>
        <p:spPr/>
        <p:txBody>
          <a:bodyPr/>
          <a:lstStyle/>
          <a:p>
            <a:pPr>
              <a:defRPr/>
            </a:pPr>
            <a:r>
              <a:rPr lang="en-US" smtClean="0"/>
              <a:t>2011</a:t>
            </a:r>
            <a:endParaRPr lang="en-US"/>
          </a:p>
        </p:txBody>
      </p:sp>
      <p:sp>
        <p:nvSpPr>
          <p:cNvPr id="5" name="Slide Number Placeholder 4"/>
          <p:cNvSpPr>
            <a:spLocks noGrp="1"/>
          </p:cNvSpPr>
          <p:nvPr>
            <p:ph type="sldNum" sz="quarter" idx="12"/>
          </p:nvPr>
        </p:nvSpPr>
        <p:spPr/>
        <p:txBody>
          <a:bodyPr/>
          <a:lstStyle/>
          <a:p>
            <a:pPr>
              <a:defRPr/>
            </a:pPr>
            <a:fld id="{AED1779C-3A4D-D244-96AE-18E2646C4D05}" type="slidenum">
              <a:rPr lang="en-US" smtClean="0"/>
              <a:pPr>
                <a:defRPr/>
              </a:pPr>
              <a:t>2</a:t>
            </a:fld>
            <a:endParaRPr lang="en-US" dirty="0"/>
          </a:p>
        </p:txBody>
      </p:sp>
      <p:sp>
        <p:nvSpPr>
          <p:cNvPr id="6" name="TextBox 5"/>
          <p:cNvSpPr txBox="1"/>
          <p:nvPr/>
        </p:nvSpPr>
        <p:spPr>
          <a:xfrm>
            <a:off x="1524000" y="1828800"/>
            <a:ext cx="5715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How do you group a class into two or three person teams quickly and easily?  </a:t>
            </a:r>
            <a:endParaRPr lang="en-US" dirty="0"/>
          </a:p>
        </p:txBody>
      </p:sp>
      <p:sp>
        <p:nvSpPr>
          <p:cNvPr id="7" name="TextBox 6"/>
          <p:cNvSpPr txBox="1"/>
          <p:nvPr/>
        </p:nvSpPr>
        <p:spPr>
          <a:xfrm>
            <a:off x="1524000" y="2743200"/>
            <a:ext cx="5715000" cy="923330"/>
          </a:xfrm>
          <a:prstGeom prst="rect">
            <a:avLst/>
          </a:prstGeom>
          <a:blipFill rotWithShape="1">
            <a:blip r:embed="rId3"/>
            <a:tile tx="0" ty="0" sx="100000" sy="100000" flip="none" algn="tl"/>
          </a:blip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What assignments work well?  How do I/we structure assignments to ensure engagement? What is a practical step-by-step process for team assignments ?  </a:t>
            </a:r>
            <a:endParaRPr lang="en-US" dirty="0"/>
          </a:p>
        </p:txBody>
      </p:sp>
      <p:sp>
        <p:nvSpPr>
          <p:cNvPr id="8" name="TextBox 7"/>
          <p:cNvSpPr txBox="1"/>
          <p:nvPr/>
        </p:nvSpPr>
        <p:spPr>
          <a:xfrm>
            <a:off x="1524000" y="4992469"/>
            <a:ext cx="5715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What about grading and assessing? Learners don’t like to grade themselves or each other.    </a:t>
            </a:r>
          </a:p>
        </p:txBody>
      </p:sp>
      <p:sp>
        <p:nvSpPr>
          <p:cNvPr id="9" name="TextBox 8"/>
          <p:cNvSpPr txBox="1"/>
          <p:nvPr/>
        </p:nvSpPr>
        <p:spPr>
          <a:xfrm>
            <a:off x="1524000" y="3886200"/>
            <a:ext cx="5715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What are barriers to group work?  How do learners communicate easily and well in asynchronous learning?</a:t>
            </a:r>
            <a:endParaRPr lang="en-US" dirty="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6694" name="Rectangle 1030"/>
          <p:cNvSpPr>
            <a:spLocks noGrp="1" noChangeArrowheads="1"/>
          </p:cNvSpPr>
          <p:nvPr>
            <p:ph type="title"/>
          </p:nvPr>
        </p:nvSpPr>
        <p:spPr>
          <a:xfrm>
            <a:off x="2362201" y="457199"/>
            <a:ext cx="6477000" cy="685801"/>
          </a:xfrm>
        </p:spPr>
        <p:txBody>
          <a:bodyPr/>
          <a:lstStyle/>
          <a:p>
            <a:r>
              <a:rPr lang="en-US" dirty="0" smtClean="0"/>
              <a:t>Dimensions of Content</a:t>
            </a:r>
            <a:endParaRPr lang="en-US" dirty="0"/>
          </a:p>
        </p:txBody>
      </p:sp>
      <p:sp>
        <p:nvSpPr>
          <p:cNvPr id="626695" name="Rectangle 1031"/>
          <p:cNvSpPr>
            <a:spLocks noGrp="1" noChangeArrowheads="1"/>
          </p:cNvSpPr>
          <p:nvPr>
            <p:ph type="body" idx="1"/>
          </p:nvPr>
        </p:nvSpPr>
        <p:spPr>
          <a:xfrm>
            <a:off x="2362200" y="1447800"/>
            <a:ext cx="6246812" cy="4572000"/>
          </a:xfrm>
        </p:spPr>
        <p:txBody>
          <a:bodyPr/>
          <a:lstStyle/>
          <a:p>
            <a:r>
              <a:rPr lang="en-US" dirty="0" smtClean="0"/>
              <a:t>Prepackaged authoritative content**</a:t>
            </a:r>
          </a:p>
          <a:p>
            <a:pPr lvl="1"/>
            <a:r>
              <a:rPr lang="en-US" dirty="0" smtClean="0"/>
              <a:t>Textbooks and other purchased/subscribed content</a:t>
            </a:r>
          </a:p>
          <a:p>
            <a:r>
              <a:rPr lang="en-US" dirty="0" smtClean="0"/>
              <a:t>Guided learning materials - Teaching Presence</a:t>
            </a:r>
          </a:p>
          <a:p>
            <a:pPr lvl="1"/>
            <a:r>
              <a:rPr lang="en-US" dirty="0" smtClean="0"/>
              <a:t>Faculty prepared</a:t>
            </a:r>
          </a:p>
          <a:p>
            <a:r>
              <a:rPr lang="en-US" dirty="0" smtClean="0"/>
              <a:t>Interactive and spontaneous performance content</a:t>
            </a:r>
          </a:p>
          <a:p>
            <a:pPr lvl="1"/>
            <a:r>
              <a:rPr lang="en-US" dirty="0" smtClean="0"/>
              <a:t>Learner-generated, individually or as part of a team</a:t>
            </a:r>
            <a:endParaRPr lang="en-US" dirty="0"/>
          </a:p>
        </p:txBody>
      </p:sp>
      <p:sp>
        <p:nvSpPr>
          <p:cNvPr id="7" name="Date Placeholder 6"/>
          <p:cNvSpPr>
            <a:spLocks noGrp="1"/>
          </p:cNvSpPr>
          <p:nvPr>
            <p:ph type="dt" sz="half" idx="10"/>
          </p:nvPr>
        </p:nvSpPr>
        <p:spPr/>
        <p:txBody>
          <a:bodyPr/>
          <a:lstStyle/>
          <a:p>
            <a:r>
              <a:rPr lang="en-US" smtClean="0"/>
              <a:t>2011</a:t>
            </a:r>
            <a:endParaRPr lang="en-US"/>
          </a:p>
        </p:txBody>
      </p:sp>
      <p:sp>
        <p:nvSpPr>
          <p:cNvPr id="6" name="Slide Number Placeholder 5"/>
          <p:cNvSpPr>
            <a:spLocks noGrp="1"/>
          </p:cNvSpPr>
          <p:nvPr>
            <p:ph type="sldNum" sz="quarter" idx="12"/>
          </p:nvPr>
        </p:nvSpPr>
        <p:spPr/>
        <p:txBody>
          <a:bodyPr/>
          <a:lstStyle/>
          <a:p>
            <a:fld id="{AA25638E-E091-EC4B-8B00-8C905C6AD09C}" type="slidenum">
              <a:rPr lang="en-US" smtClean="0"/>
              <a:pPr/>
              <a:t>20</a:t>
            </a:fld>
            <a:endParaRPr lang="en-US"/>
          </a:p>
        </p:txBody>
      </p:sp>
      <p:sp>
        <p:nvSpPr>
          <p:cNvPr id="626691" name="Text Box 1027"/>
          <p:cNvSpPr txBox="1">
            <a:spLocks noChangeArrowheads="1"/>
          </p:cNvSpPr>
          <p:nvPr/>
        </p:nvSpPr>
        <p:spPr bwMode="auto">
          <a:xfrm>
            <a:off x="2667000" y="6248400"/>
            <a:ext cx="4800600"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i="1" dirty="0" err="1">
                <a:latin typeface="Geneva" charset="0"/>
              </a:rPr>
              <a:t>www.campus-technology.com/print.asp?ID</a:t>
            </a:r>
            <a:r>
              <a:rPr lang="en-US" sz="1400" i="1" dirty="0">
                <a:latin typeface="Geneva" charset="0"/>
              </a:rPr>
              <a:t>=18004</a:t>
            </a:r>
            <a:endParaRPr lang="en-US" sz="1400" dirty="0">
              <a:latin typeface="Geneva" charset="0"/>
            </a:endParaRPr>
          </a:p>
        </p:txBody>
      </p:sp>
      <p:sp>
        <p:nvSpPr>
          <p:cNvPr id="8" name="Explosion 1 7"/>
          <p:cNvSpPr/>
          <p:nvPr/>
        </p:nvSpPr>
        <p:spPr>
          <a:xfrm>
            <a:off x="304800" y="3352800"/>
            <a:ext cx="2286000" cy="23622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accent6">
                    <a:lumMod val="50000"/>
                  </a:schemeClr>
                </a:solidFill>
              </a:rPr>
              <a:t>This type of content is Increasingly important</a:t>
            </a:r>
            <a:r>
              <a:rPr lang="en-US" dirty="0" smtClean="0">
                <a:solidFill>
                  <a:srgbClr val="000000"/>
                </a:solidFill>
              </a:rPr>
              <a:t> </a:t>
            </a:r>
            <a:endParaRPr lang="en-US" dirty="0">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6694" name="Rectangle 1030"/>
          <p:cNvSpPr>
            <a:spLocks noGrp="1" noChangeArrowheads="1"/>
          </p:cNvSpPr>
          <p:nvPr>
            <p:ph type="title"/>
          </p:nvPr>
        </p:nvSpPr>
        <p:spPr/>
        <p:txBody>
          <a:bodyPr/>
          <a:lstStyle/>
          <a:p>
            <a:r>
              <a:rPr lang="en-US" dirty="0" smtClean="0"/>
              <a:t>Content Principles for Building Community </a:t>
            </a:r>
            <a:endParaRPr lang="en-US" dirty="0"/>
          </a:p>
        </p:txBody>
      </p:sp>
      <p:sp>
        <p:nvSpPr>
          <p:cNvPr id="626695" name="Rectangle 1031"/>
          <p:cNvSpPr>
            <a:spLocks noGrp="1" noChangeArrowheads="1"/>
          </p:cNvSpPr>
          <p:nvPr>
            <p:ph idx="1"/>
          </p:nvPr>
        </p:nvSpPr>
        <p:spPr>
          <a:xfrm>
            <a:off x="2133600" y="1676400"/>
            <a:ext cx="6856412" cy="4800600"/>
          </a:xfrm>
        </p:spPr>
        <p:txBody>
          <a:bodyPr/>
          <a:lstStyle/>
          <a:p>
            <a:r>
              <a:rPr lang="en-US" dirty="0" smtClean="0"/>
              <a:t>Core content materials assigned to everyone for “shared experiences” </a:t>
            </a:r>
          </a:p>
          <a:p>
            <a:pPr lvl="1"/>
            <a:r>
              <a:rPr lang="en-US" dirty="0" smtClean="0"/>
              <a:t>Rich media sources that everyone responds to a little differently work well… </a:t>
            </a:r>
          </a:p>
          <a:p>
            <a:pPr lvl="2"/>
            <a:r>
              <a:rPr lang="en-US" dirty="0" smtClean="0"/>
              <a:t>Articles </a:t>
            </a:r>
          </a:p>
          <a:p>
            <a:pPr lvl="2"/>
            <a:r>
              <a:rPr lang="en-US" dirty="0" smtClean="0"/>
              <a:t>Movies</a:t>
            </a:r>
          </a:p>
          <a:p>
            <a:pPr lvl="2"/>
            <a:r>
              <a:rPr lang="en-US" dirty="0" smtClean="0"/>
              <a:t>Expert Sessions</a:t>
            </a:r>
          </a:p>
          <a:p>
            <a:pPr lvl="2"/>
            <a:r>
              <a:rPr lang="en-US" dirty="0" smtClean="0"/>
              <a:t>Challenges – Tough problems </a:t>
            </a:r>
          </a:p>
          <a:p>
            <a:r>
              <a:rPr lang="en-US" dirty="0" smtClean="0"/>
              <a:t>Set of “choice” content materials </a:t>
            </a:r>
          </a:p>
          <a:p>
            <a:pPr lvl="1"/>
            <a:r>
              <a:rPr lang="en-US" dirty="0" smtClean="0"/>
              <a:t>Sharing and dialogue about other perspectives and experiences </a:t>
            </a:r>
          </a:p>
          <a:p>
            <a:pPr lvl="1"/>
            <a:r>
              <a:rPr lang="en-US" dirty="0" smtClean="0"/>
              <a:t>Projects customized to local and regional specifics</a:t>
            </a:r>
          </a:p>
          <a:p>
            <a:pPr lvl="1"/>
            <a:r>
              <a:rPr lang="en-US" dirty="0" smtClean="0"/>
              <a:t>Increases breadth of experience and expertise  </a:t>
            </a:r>
            <a:endParaRPr lang="en-US" dirty="0"/>
          </a:p>
        </p:txBody>
      </p:sp>
      <p:sp>
        <p:nvSpPr>
          <p:cNvPr id="7" name="Date Placeholder 6"/>
          <p:cNvSpPr>
            <a:spLocks noGrp="1"/>
          </p:cNvSpPr>
          <p:nvPr>
            <p:ph type="dt" sz="half" idx="10"/>
          </p:nvPr>
        </p:nvSpPr>
        <p:spPr/>
        <p:txBody>
          <a:bodyPr/>
          <a:lstStyle/>
          <a:p>
            <a:r>
              <a:rPr lang="en-US" smtClean="0"/>
              <a:t>2011</a:t>
            </a:r>
            <a:endParaRPr lang="en-US"/>
          </a:p>
        </p:txBody>
      </p:sp>
      <p:sp>
        <p:nvSpPr>
          <p:cNvPr id="6" name="Slide Number Placeholder 5"/>
          <p:cNvSpPr>
            <a:spLocks noGrp="1"/>
          </p:cNvSpPr>
          <p:nvPr>
            <p:ph type="sldNum" sz="quarter" idx="12"/>
          </p:nvPr>
        </p:nvSpPr>
        <p:spPr/>
        <p:txBody>
          <a:bodyPr/>
          <a:lstStyle/>
          <a:p>
            <a:fld id="{AA25638E-E091-EC4B-8B00-8C905C6AD09C}" type="slidenum">
              <a:rPr lang="en-US" smtClean="0"/>
              <a:pPr/>
              <a:t>21</a:t>
            </a:fld>
            <a:endParaRPr lang="en-US"/>
          </a:p>
        </p:txBody>
      </p:sp>
      <p:sp>
        <p:nvSpPr>
          <p:cNvPr id="8" name="Explosion 1 7"/>
          <p:cNvSpPr/>
          <p:nvPr/>
        </p:nvSpPr>
        <p:spPr>
          <a:xfrm>
            <a:off x="0" y="2362200"/>
            <a:ext cx="2819400" cy="21336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accent6">
                    <a:lumMod val="50000"/>
                  </a:schemeClr>
                </a:solidFill>
              </a:rPr>
              <a:t>Shared experiences as the foundation</a:t>
            </a:r>
            <a:endParaRPr lang="en-US" dirty="0">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does all this mean? </a:t>
            </a:r>
            <a:endParaRPr lang="en-US" dirty="0"/>
          </a:p>
        </p:txBody>
      </p:sp>
      <p:sp>
        <p:nvSpPr>
          <p:cNvPr id="7" name="Text Placeholder 6"/>
          <p:cNvSpPr>
            <a:spLocks noGrp="1"/>
          </p:cNvSpPr>
          <p:nvPr>
            <p:ph type="body" idx="1"/>
          </p:nvPr>
        </p:nvSpPr>
        <p:spPr/>
        <p:txBody>
          <a:bodyPr/>
          <a:lstStyle/>
          <a:p>
            <a:r>
              <a:rPr lang="en-US" dirty="0" smtClean="0"/>
              <a:t>“Think-Pair-Share” – an </a:t>
            </a:r>
            <a:r>
              <a:rPr lang="en-US" dirty="0" err="1" smtClean="0"/>
              <a:t>CoLT</a:t>
            </a:r>
            <a:r>
              <a:rPr lang="en-US" dirty="0" smtClean="0"/>
              <a:t> Technique for Discussion</a:t>
            </a:r>
            <a:endParaRPr lang="en-US" dirty="0"/>
          </a:p>
        </p:txBody>
      </p:sp>
      <p:sp>
        <p:nvSpPr>
          <p:cNvPr id="4" name="Date Placeholder 3"/>
          <p:cNvSpPr>
            <a:spLocks noGrp="1"/>
          </p:cNvSpPr>
          <p:nvPr>
            <p:ph type="dt" sz="half" idx="10"/>
          </p:nvPr>
        </p:nvSpPr>
        <p:spPr/>
        <p:txBody>
          <a:bodyPr/>
          <a:lstStyle/>
          <a:p>
            <a:pPr>
              <a:defRPr/>
            </a:pPr>
            <a:r>
              <a:rPr lang="en-US" smtClean="0"/>
              <a:t>2011</a:t>
            </a:r>
            <a:endParaRPr lang="en-US"/>
          </a:p>
        </p:txBody>
      </p:sp>
      <p:sp>
        <p:nvSpPr>
          <p:cNvPr id="5" name="Slide Number Placeholder 4"/>
          <p:cNvSpPr>
            <a:spLocks noGrp="1"/>
          </p:cNvSpPr>
          <p:nvPr>
            <p:ph type="sldNum" sz="quarter" idx="12"/>
          </p:nvPr>
        </p:nvSpPr>
        <p:spPr/>
        <p:txBody>
          <a:bodyPr/>
          <a:lstStyle/>
          <a:p>
            <a:pPr>
              <a:defRPr/>
            </a:pPr>
            <a:fld id="{AED1779C-3A4D-D244-96AE-18E2646C4D05}" type="slidenum">
              <a:rPr lang="en-US" smtClean="0"/>
              <a:pPr>
                <a:defRPr/>
              </a:pPr>
              <a:t>22</a:t>
            </a:fld>
            <a:endParaRPr lang="en-US" dirty="0"/>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1" cy="1325563"/>
          </a:xfrm>
        </p:spPr>
        <p:txBody>
          <a:bodyPr/>
          <a:lstStyle/>
          <a:p>
            <a:r>
              <a:rPr lang="en-US" sz="3600" dirty="0" smtClean="0"/>
              <a:t>Example 1: Designing an Experience for Building Community</a:t>
            </a:r>
            <a:endParaRPr lang="en-US" sz="3600" dirty="0"/>
          </a:p>
        </p:txBody>
      </p:sp>
      <p:sp>
        <p:nvSpPr>
          <p:cNvPr id="3" name="Content Placeholder 2"/>
          <p:cNvSpPr>
            <a:spLocks noGrp="1"/>
          </p:cNvSpPr>
          <p:nvPr>
            <p:ph idx="1"/>
          </p:nvPr>
        </p:nvSpPr>
        <p:spPr>
          <a:xfrm>
            <a:off x="2133600" y="1676400"/>
            <a:ext cx="6477000" cy="5029200"/>
          </a:xfrm>
        </p:spPr>
        <p:txBody>
          <a:bodyPr/>
          <a:lstStyle/>
          <a:p>
            <a:r>
              <a:rPr lang="en-US" dirty="0" smtClean="0"/>
              <a:t>Identify a content resource that will form the core of the “sharing experience” for community building</a:t>
            </a:r>
          </a:p>
          <a:p>
            <a:pPr lvl="1"/>
            <a:r>
              <a:rPr lang="en-US" sz="1800" dirty="0" smtClean="0"/>
              <a:t>Can be a set of problems, a movie, book, seminal article,  discipline challenge</a:t>
            </a:r>
          </a:p>
          <a:p>
            <a:pPr lvl="1"/>
            <a:r>
              <a:rPr lang="en-US" sz="1800" dirty="0" smtClean="0"/>
              <a:t>Do this very early in the course, week 1 or 2 </a:t>
            </a:r>
          </a:p>
          <a:p>
            <a:r>
              <a:rPr lang="en-US" dirty="0" smtClean="0"/>
              <a:t>Design an assignment that requires students to collaborate with one other person, linking the experience to the learning outcome</a:t>
            </a:r>
          </a:p>
          <a:p>
            <a:pPr lvl="1"/>
            <a:r>
              <a:rPr lang="en-US" sz="1800" dirty="0" smtClean="0"/>
              <a:t>Collaboration can be loose or quite structured </a:t>
            </a:r>
          </a:p>
          <a:p>
            <a:r>
              <a:rPr lang="en-US" dirty="0" smtClean="0"/>
              <a:t>Share and compare the mutual work in a large group setting such as a forum </a:t>
            </a:r>
          </a:p>
          <a:p>
            <a:pPr lvl="1"/>
            <a:endParaRPr lang="en-US" dirty="0"/>
          </a:p>
        </p:txBody>
      </p:sp>
      <p:sp>
        <p:nvSpPr>
          <p:cNvPr id="4" name="Date Placeholder 3"/>
          <p:cNvSpPr>
            <a:spLocks noGrp="1"/>
          </p:cNvSpPr>
          <p:nvPr>
            <p:ph type="dt" sz="half" idx="10"/>
          </p:nvPr>
        </p:nvSpPr>
        <p:spPr/>
        <p:txBody>
          <a:bodyPr/>
          <a:lstStyle/>
          <a:p>
            <a:pPr>
              <a:defRPr/>
            </a:pPr>
            <a:r>
              <a:rPr lang="en-US" smtClean="0"/>
              <a:t>2011</a:t>
            </a:r>
            <a:endParaRPr lang="en-US"/>
          </a:p>
        </p:txBody>
      </p:sp>
      <p:sp>
        <p:nvSpPr>
          <p:cNvPr id="5" name="Slide Number Placeholder 4"/>
          <p:cNvSpPr>
            <a:spLocks noGrp="1"/>
          </p:cNvSpPr>
          <p:nvPr>
            <p:ph type="sldNum" sz="quarter" idx="12"/>
          </p:nvPr>
        </p:nvSpPr>
        <p:spPr/>
        <p:txBody>
          <a:bodyPr/>
          <a:lstStyle/>
          <a:p>
            <a:pPr>
              <a:defRPr/>
            </a:pPr>
            <a:fld id="{AED1779C-3A4D-D244-96AE-18E2646C4D05}" type="slidenum">
              <a:rPr lang="en-US" smtClean="0"/>
              <a:pPr>
                <a:defRPr/>
              </a:pPr>
              <a:t>23</a:t>
            </a:fld>
            <a:endParaRPr lang="en-US" dirty="0"/>
          </a:p>
        </p:txBody>
      </p:sp>
      <p:sp>
        <p:nvSpPr>
          <p:cNvPr id="6" name="TextBox 5"/>
          <p:cNvSpPr txBox="1"/>
          <p:nvPr/>
        </p:nvSpPr>
        <p:spPr>
          <a:xfrm>
            <a:off x="228600" y="2362200"/>
            <a:ext cx="184666" cy="369332"/>
          </a:xfrm>
          <a:prstGeom prst="rect">
            <a:avLst/>
          </a:prstGeom>
          <a:noFill/>
        </p:spPr>
        <p:txBody>
          <a:bodyPr wrap="none" rtlCol="0">
            <a:spAutoFit/>
          </a:bodyPr>
          <a:lstStyle/>
          <a:p>
            <a:endParaRPr lang="en-US" dirty="0"/>
          </a:p>
        </p:txBody>
      </p:sp>
      <p:sp>
        <p:nvSpPr>
          <p:cNvPr id="7" name="TextBox 6"/>
          <p:cNvSpPr txBox="1"/>
          <p:nvPr/>
        </p:nvSpPr>
        <p:spPr>
          <a:xfrm>
            <a:off x="304800" y="2667000"/>
            <a:ext cx="16764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dirty="0" smtClean="0"/>
              <a:t>“Think-Pair-Share” Technique </a:t>
            </a:r>
            <a:endParaRPr lang="en-US" sz="2000" dirty="0"/>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162801" cy="1325563"/>
          </a:xfrm>
        </p:spPr>
        <p:txBody>
          <a:bodyPr/>
          <a:lstStyle/>
          <a:p>
            <a:r>
              <a:rPr lang="en-US" sz="3600" dirty="0" smtClean="0"/>
              <a:t>Example 2: Developing Skills and Building Mutual Support </a:t>
            </a:r>
            <a:endParaRPr lang="en-US" sz="3600" dirty="0"/>
          </a:p>
        </p:txBody>
      </p:sp>
      <p:sp>
        <p:nvSpPr>
          <p:cNvPr id="3" name="Content Placeholder 2"/>
          <p:cNvSpPr>
            <a:spLocks noGrp="1"/>
          </p:cNvSpPr>
          <p:nvPr>
            <p:ph idx="1"/>
          </p:nvPr>
        </p:nvSpPr>
        <p:spPr>
          <a:xfrm>
            <a:off x="1828800" y="1447800"/>
            <a:ext cx="6477000" cy="5181600"/>
          </a:xfrm>
        </p:spPr>
        <p:txBody>
          <a:bodyPr/>
          <a:lstStyle/>
          <a:p>
            <a:r>
              <a:rPr lang="en-US" dirty="0" smtClean="0"/>
              <a:t>Prepare a set of problems, or other learning assignment</a:t>
            </a:r>
          </a:p>
          <a:p>
            <a:pPr lvl="1"/>
            <a:r>
              <a:rPr lang="en-US" sz="1800" dirty="0" smtClean="0"/>
              <a:t>Focus on a particular skill to practice </a:t>
            </a:r>
          </a:p>
          <a:p>
            <a:pPr lvl="1"/>
            <a:r>
              <a:rPr lang="en-US" sz="1800" dirty="0" smtClean="0"/>
              <a:t>Close to learner’s zones of proximal development</a:t>
            </a:r>
          </a:p>
          <a:p>
            <a:pPr lvl="1"/>
            <a:r>
              <a:rPr lang="en-US" sz="1800" dirty="0" smtClean="0"/>
              <a:t>Problems are best if they challenge the students</a:t>
            </a:r>
          </a:p>
          <a:p>
            <a:pPr lvl="1"/>
            <a:r>
              <a:rPr lang="en-US" sz="1800" dirty="0" smtClean="0"/>
              <a:t>Prepare a procedure or checklist for working on the problems </a:t>
            </a:r>
          </a:p>
          <a:p>
            <a:pPr lvl="1"/>
            <a:r>
              <a:rPr lang="en-US" sz="1800" dirty="0" smtClean="0"/>
              <a:t>Consider grouping tasks, problems in terms of difficulty</a:t>
            </a:r>
          </a:p>
          <a:p>
            <a:r>
              <a:rPr lang="en-US" dirty="0" smtClean="0"/>
              <a:t>Learners “pair up” </a:t>
            </a:r>
          </a:p>
          <a:p>
            <a:pPr lvl="1"/>
            <a:r>
              <a:rPr lang="en-US" sz="1800" dirty="0" smtClean="0"/>
              <a:t>Work on problems individually and then together - via phone or net, taking turns talking the problem through, teaching and testing each other using checklist or procedure</a:t>
            </a:r>
          </a:p>
          <a:p>
            <a:r>
              <a:rPr lang="en-US" dirty="0" smtClean="0"/>
              <a:t>Can support peer review</a:t>
            </a:r>
          </a:p>
          <a:p>
            <a:pPr lvl="1"/>
            <a:r>
              <a:rPr lang="en-US" dirty="0" smtClean="0"/>
              <a:t>Individual work and then shared in a blog.</a:t>
            </a:r>
          </a:p>
          <a:p>
            <a:pPr lvl="1"/>
            <a:endParaRPr lang="en-US" dirty="0"/>
          </a:p>
        </p:txBody>
      </p:sp>
      <p:sp>
        <p:nvSpPr>
          <p:cNvPr id="4" name="Date Placeholder 3"/>
          <p:cNvSpPr>
            <a:spLocks noGrp="1"/>
          </p:cNvSpPr>
          <p:nvPr>
            <p:ph type="dt" sz="half" idx="10"/>
          </p:nvPr>
        </p:nvSpPr>
        <p:spPr/>
        <p:txBody>
          <a:bodyPr/>
          <a:lstStyle/>
          <a:p>
            <a:pPr>
              <a:defRPr/>
            </a:pPr>
            <a:r>
              <a:rPr lang="en-US" smtClean="0"/>
              <a:t>2011</a:t>
            </a:r>
            <a:endParaRPr lang="en-US"/>
          </a:p>
        </p:txBody>
      </p:sp>
      <p:sp>
        <p:nvSpPr>
          <p:cNvPr id="5" name="Slide Number Placeholder 4"/>
          <p:cNvSpPr>
            <a:spLocks noGrp="1"/>
          </p:cNvSpPr>
          <p:nvPr>
            <p:ph type="sldNum" sz="quarter" idx="12"/>
          </p:nvPr>
        </p:nvSpPr>
        <p:spPr/>
        <p:txBody>
          <a:bodyPr/>
          <a:lstStyle/>
          <a:p>
            <a:pPr>
              <a:defRPr/>
            </a:pPr>
            <a:fld id="{AED1779C-3A4D-D244-96AE-18E2646C4D05}" type="slidenum">
              <a:rPr lang="en-US" smtClean="0"/>
              <a:pPr>
                <a:defRPr/>
              </a:pPr>
              <a:t>24</a:t>
            </a:fld>
            <a:endParaRPr lang="en-US" dirty="0"/>
          </a:p>
        </p:txBody>
      </p:sp>
      <p:sp>
        <p:nvSpPr>
          <p:cNvPr id="6" name="TextBox 5"/>
          <p:cNvSpPr txBox="1"/>
          <p:nvPr/>
        </p:nvSpPr>
        <p:spPr>
          <a:xfrm>
            <a:off x="228600" y="2362200"/>
            <a:ext cx="184666" cy="369332"/>
          </a:xfrm>
          <a:prstGeom prst="rect">
            <a:avLst/>
          </a:prstGeom>
          <a:noFill/>
        </p:spPr>
        <p:txBody>
          <a:bodyPr wrap="none" rtlCol="0">
            <a:spAutoFit/>
          </a:bodyPr>
          <a:lstStyle/>
          <a:p>
            <a:endParaRPr lang="en-US" dirty="0"/>
          </a:p>
        </p:txBody>
      </p:sp>
      <p:sp>
        <p:nvSpPr>
          <p:cNvPr id="7" name="TextBox 6"/>
          <p:cNvSpPr txBox="1"/>
          <p:nvPr/>
        </p:nvSpPr>
        <p:spPr>
          <a:xfrm>
            <a:off x="304800" y="2667000"/>
            <a:ext cx="16764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dirty="0" smtClean="0"/>
              <a:t>Think Aloud Pair Problem-Solving</a:t>
            </a:r>
            <a:endParaRPr lang="en-US" sz="2000" dirty="0"/>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Team-Based Learning – A Specific Strategy  </a:t>
            </a:r>
            <a:endParaRPr lang="en-US" dirty="0"/>
          </a:p>
        </p:txBody>
      </p:sp>
      <p:sp>
        <p:nvSpPr>
          <p:cNvPr id="3" name="Content Placeholder 2"/>
          <p:cNvSpPr>
            <a:spLocks noGrp="1"/>
          </p:cNvSpPr>
          <p:nvPr>
            <p:ph idx="1"/>
          </p:nvPr>
        </p:nvSpPr>
        <p:spPr>
          <a:xfrm>
            <a:off x="1447800" y="1676400"/>
            <a:ext cx="7542212" cy="4572000"/>
          </a:xfrm>
        </p:spPr>
        <p:txBody>
          <a:bodyPr/>
          <a:lstStyle/>
          <a:p>
            <a:pPr marL="457200" indent="-457200">
              <a:buFont typeface="+mj-lt"/>
              <a:buAutoNum type="arabicPeriod"/>
            </a:pPr>
            <a:r>
              <a:rPr lang="en-US" dirty="0" smtClean="0"/>
              <a:t>Each learner completes a test, practice or series of problems and submits their work</a:t>
            </a:r>
          </a:p>
          <a:p>
            <a:pPr marL="457200" indent="-457200">
              <a:buFont typeface="+mj-lt"/>
              <a:buAutoNum type="arabicPeriod"/>
            </a:pPr>
            <a:r>
              <a:rPr lang="en-US" dirty="0" smtClean="0"/>
              <a:t>Groups of learners then re-do the same work and submit their consensus answers for immediate scoring</a:t>
            </a:r>
          </a:p>
          <a:p>
            <a:pPr marL="457200" indent="-457200">
              <a:buFont typeface="+mj-lt"/>
              <a:buAutoNum type="arabicPeriod"/>
            </a:pPr>
            <a:r>
              <a:rPr lang="en-US" dirty="0" smtClean="0"/>
              <a:t>Groups review their work and prepare any  appeals for any questions they have missed</a:t>
            </a:r>
          </a:p>
          <a:p>
            <a:pPr marL="457200" indent="-457200">
              <a:buFont typeface="+mj-lt"/>
              <a:buAutoNum type="arabicPeriod"/>
            </a:pPr>
            <a:r>
              <a:rPr lang="en-US" dirty="0" smtClean="0"/>
              <a:t>Instructor provides input that is specifically focused on clarifying the sources of  misunderstandings or confusion that have come to light in the previous three steps of the process.</a:t>
            </a:r>
            <a:endParaRPr lang="en-US" dirty="0"/>
          </a:p>
        </p:txBody>
      </p:sp>
      <p:sp>
        <p:nvSpPr>
          <p:cNvPr id="4" name="Date Placeholder 3"/>
          <p:cNvSpPr>
            <a:spLocks noGrp="1"/>
          </p:cNvSpPr>
          <p:nvPr>
            <p:ph type="dt" sz="half" idx="10"/>
          </p:nvPr>
        </p:nvSpPr>
        <p:spPr/>
        <p:txBody>
          <a:bodyPr/>
          <a:lstStyle/>
          <a:p>
            <a:pPr>
              <a:defRPr/>
            </a:pPr>
            <a:r>
              <a:rPr lang="en-US" smtClean="0"/>
              <a:t>2011</a:t>
            </a:r>
            <a:endParaRPr lang="en-US"/>
          </a:p>
        </p:txBody>
      </p:sp>
      <p:sp>
        <p:nvSpPr>
          <p:cNvPr id="5" name="Slide Number Placeholder 4"/>
          <p:cNvSpPr>
            <a:spLocks noGrp="1"/>
          </p:cNvSpPr>
          <p:nvPr>
            <p:ph type="sldNum" sz="quarter" idx="12"/>
          </p:nvPr>
        </p:nvSpPr>
        <p:spPr/>
        <p:txBody>
          <a:bodyPr/>
          <a:lstStyle/>
          <a:p>
            <a:pPr>
              <a:defRPr/>
            </a:pPr>
            <a:fld id="{AED1779C-3A4D-D244-96AE-18E2646C4D05}" type="slidenum">
              <a:rPr lang="en-US" smtClean="0"/>
              <a:pPr>
                <a:defRPr/>
              </a:pPr>
              <a:t>25</a:t>
            </a:fld>
            <a:endParaRPr lang="en-US" dirty="0"/>
          </a:p>
        </p:txBody>
      </p:sp>
      <p:sp>
        <p:nvSpPr>
          <p:cNvPr id="6" name="TextBox 5"/>
          <p:cNvSpPr txBox="1"/>
          <p:nvPr/>
        </p:nvSpPr>
        <p:spPr>
          <a:xfrm>
            <a:off x="1524000" y="6248400"/>
            <a:ext cx="6792444" cy="338554"/>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600" dirty="0" smtClean="0"/>
              <a:t>Based on </a:t>
            </a:r>
            <a:r>
              <a:rPr lang="en-US" sz="1600" dirty="0" err="1" smtClean="0"/>
              <a:t>Michaelson</a:t>
            </a:r>
            <a:r>
              <a:rPr lang="en-US" sz="1600" dirty="0" smtClean="0"/>
              <a:t>, Watson &amp; </a:t>
            </a:r>
            <a:r>
              <a:rPr lang="en-US" sz="1600" dirty="0" err="1" smtClean="0"/>
              <a:t>Schraeder</a:t>
            </a:r>
            <a:r>
              <a:rPr lang="en-US" sz="1600" dirty="0" smtClean="0"/>
              <a:t>, 1985 and succeeding works </a:t>
            </a:r>
            <a:endParaRPr lang="en-US" sz="1600" dirty="0"/>
          </a:p>
        </p:txBody>
      </p:sp>
      <p:sp>
        <p:nvSpPr>
          <p:cNvPr id="7" name="Cloud 6"/>
          <p:cNvSpPr/>
          <p:nvPr/>
        </p:nvSpPr>
        <p:spPr>
          <a:xfrm>
            <a:off x="152400" y="152400"/>
            <a:ext cx="1981200" cy="16764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How might you adapt this strategy? </a:t>
            </a:r>
            <a:endParaRPr lang="en-US" dirty="0">
              <a:solidFill>
                <a:srgbClr val="000090"/>
              </a:solidFill>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6477000" cy="990600"/>
          </a:xfrm>
        </p:spPr>
        <p:txBody>
          <a:bodyPr/>
          <a:lstStyle/>
          <a:p>
            <a:r>
              <a:rPr lang="en-US" dirty="0" smtClean="0"/>
              <a:t>Why Does Teaming Work?</a:t>
            </a:r>
            <a:endParaRPr lang="en-US" dirty="0"/>
          </a:p>
        </p:txBody>
      </p:sp>
      <p:sp>
        <p:nvSpPr>
          <p:cNvPr id="3" name="Content Placeholder 2"/>
          <p:cNvSpPr>
            <a:spLocks noGrp="1"/>
          </p:cNvSpPr>
          <p:nvPr>
            <p:ph idx="1"/>
          </p:nvPr>
        </p:nvSpPr>
        <p:spPr>
          <a:xfrm>
            <a:off x="2133600" y="1676400"/>
            <a:ext cx="6477000" cy="4572000"/>
          </a:xfrm>
        </p:spPr>
        <p:txBody>
          <a:bodyPr/>
          <a:lstStyle/>
          <a:p>
            <a:r>
              <a:rPr lang="en-US" dirty="0" smtClean="0"/>
              <a:t>Involves learners in actively “doing something” with the content</a:t>
            </a:r>
          </a:p>
          <a:p>
            <a:pPr lvl="1"/>
            <a:r>
              <a:rPr lang="en-US" dirty="0" smtClean="0"/>
              <a:t>Write, think, talk, do, produce, create</a:t>
            </a:r>
          </a:p>
          <a:p>
            <a:pPr lvl="1"/>
            <a:r>
              <a:rPr lang="en-US" dirty="0" smtClean="0"/>
              <a:t>Involve their whole body –not just mind, brain </a:t>
            </a:r>
          </a:p>
          <a:p>
            <a:r>
              <a:rPr lang="en-US" dirty="0" smtClean="0"/>
              <a:t>The process requires learners to get to know or get insider another’s head </a:t>
            </a:r>
          </a:p>
          <a:p>
            <a:pPr lvl="1"/>
            <a:r>
              <a:rPr lang="en-US" dirty="0" smtClean="0"/>
              <a:t>Act as teacher; act as coach, be a helpful peer</a:t>
            </a:r>
          </a:p>
          <a:p>
            <a:r>
              <a:rPr lang="en-US" dirty="0" smtClean="0"/>
              <a:t>Process can incorporate peer review so that each develops skills </a:t>
            </a:r>
          </a:p>
          <a:p>
            <a:pPr lvl="2"/>
            <a:r>
              <a:rPr lang="en-US" dirty="0" smtClean="0"/>
              <a:t>As they do peer review, they review the content, the thinking and practice </a:t>
            </a:r>
            <a:endParaRPr lang="en-US" dirty="0"/>
          </a:p>
        </p:txBody>
      </p:sp>
      <p:sp>
        <p:nvSpPr>
          <p:cNvPr id="4" name="Date Placeholder 3"/>
          <p:cNvSpPr>
            <a:spLocks noGrp="1"/>
          </p:cNvSpPr>
          <p:nvPr>
            <p:ph type="dt" sz="half" idx="10"/>
          </p:nvPr>
        </p:nvSpPr>
        <p:spPr/>
        <p:txBody>
          <a:bodyPr/>
          <a:lstStyle/>
          <a:p>
            <a:pPr>
              <a:defRPr/>
            </a:pPr>
            <a:r>
              <a:rPr lang="en-US" smtClean="0"/>
              <a:t>2011</a:t>
            </a:r>
            <a:endParaRPr lang="en-US"/>
          </a:p>
        </p:txBody>
      </p:sp>
      <p:sp>
        <p:nvSpPr>
          <p:cNvPr id="5" name="Slide Number Placeholder 4"/>
          <p:cNvSpPr>
            <a:spLocks noGrp="1"/>
          </p:cNvSpPr>
          <p:nvPr>
            <p:ph type="sldNum" sz="quarter" idx="12"/>
          </p:nvPr>
        </p:nvSpPr>
        <p:spPr/>
        <p:txBody>
          <a:bodyPr/>
          <a:lstStyle/>
          <a:p>
            <a:pPr>
              <a:defRPr/>
            </a:pPr>
            <a:fld id="{AED1779C-3A4D-D244-96AE-18E2646C4D05}" type="slidenum">
              <a:rPr lang="en-US" smtClean="0"/>
              <a:pPr>
                <a:defRPr/>
              </a:pPr>
              <a:t>26</a:t>
            </a:fld>
            <a:endParaRPr lang="en-US" dirty="0"/>
          </a:p>
        </p:txBody>
      </p:sp>
      <p:sp>
        <p:nvSpPr>
          <p:cNvPr id="6" name="Sequential Access Storage 5"/>
          <p:cNvSpPr/>
          <p:nvPr/>
        </p:nvSpPr>
        <p:spPr>
          <a:xfrm>
            <a:off x="228600" y="685800"/>
            <a:ext cx="1828800" cy="1600200"/>
          </a:xfrm>
          <a:prstGeom prst="flowChartMagnetic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Think “embodied cognition”</a:t>
            </a:r>
            <a:endParaRPr lang="en-US" dirty="0">
              <a:solidFill>
                <a:srgbClr val="000000"/>
              </a:solidFill>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239001" cy="1325563"/>
          </a:xfrm>
        </p:spPr>
        <p:txBody>
          <a:bodyPr/>
          <a:lstStyle/>
          <a:p>
            <a:r>
              <a:rPr lang="en-US" dirty="0" smtClean="0"/>
              <a:t>More on Why Collaboration Techniques Work</a:t>
            </a:r>
            <a:endParaRPr lang="en-US" dirty="0"/>
          </a:p>
        </p:txBody>
      </p:sp>
      <p:sp>
        <p:nvSpPr>
          <p:cNvPr id="3" name="Content Placeholder 2"/>
          <p:cNvSpPr>
            <a:spLocks noGrp="1"/>
          </p:cNvSpPr>
          <p:nvPr>
            <p:ph idx="1"/>
          </p:nvPr>
        </p:nvSpPr>
        <p:spPr>
          <a:xfrm>
            <a:off x="1752600" y="1905000"/>
            <a:ext cx="7085012" cy="4572000"/>
          </a:xfrm>
        </p:spPr>
        <p:txBody>
          <a:bodyPr/>
          <a:lstStyle/>
          <a:p>
            <a:r>
              <a:rPr lang="en-US" dirty="0" smtClean="0"/>
              <a:t>Build social experiences and “relatedness” into learning </a:t>
            </a:r>
          </a:p>
          <a:p>
            <a:pPr lvl="1"/>
            <a:r>
              <a:rPr lang="en-US" dirty="0" smtClean="0"/>
              <a:t>Recall social media research  </a:t>
            </a:r>
          </a:p>
          <a:p>
            <a:pPr lvl="2"/>
            <a:r>
              <a:rPr lang="en-US" dirty="0" smtClean="0"/>
              <a:t>“Learners are particularly engaged when they experience feelings of </a:t>
            </a:r>
            <a:r>
              <a:rPr lang="en-US" dirty="0" smtClean="0">
                <a:solidFill>
                  <a:srgbClr val="3366FF"/>
                </a:solidFill>
              </a:rPr>
              <a:t>"autonomy, competence, and relatedness.”</a:t>
            </a:r>
            <a:endParaRPr lang="en-US" dirty="0" smtClean="0"/>
          </a:p>
          <a:p>
            <a:r>
              <a:rPr lang="en-US" dirty="0" smtClean="0"/>
              <a:t>Supports learning principles that we know work</a:t>
            </a:r>
          </a:p>
          <a:p>
            <a:pPr lvl="1"/>
            <a:r>
              <a:rPr lang="en-US" dirty="0" smtClean="0"/>
              <a:t>Engagement with the content  with both body, voice and mind and person</a:t>
            </a:r>
          </a:p>
          <a:p>
            <a:pPr lvl="1"/>
            <a:r>
              <a:rPr lang="en-US" dirty="0" smtClean="0"/>
              <a:t>Supports learner-generated content   </a:t>
            </a:r>
          </a:p>
          <a:p>
            <a:pPr lvl="1"/>
            <a:endParaRPr lang="en-US" dirty="0"/>
          </a:p>
        </p:txBody>
      </p:sp>
      <p:sp>
        <p:nvSpPr>
          <p:cNvPr id="4" name="Date Placeholder 3"/>
          <p:cNvSpPr>
            <a:spLocks noGrp="1"/>
          </p:cNvSpPr>
          <p:nvPr>
            <p:ph type="dt" sz="half" idx="10"/>
          </p:nvPr>
        </p:nvSpPr>
        <p:spPr/>
        <p:txBody>
          <a:bodyPr/>
          <a:lstStyle/>
          <a:p>
            <a:pPr>
              <a:defRPr/>
            </a:pPr>
            <a:r>
              <a:rPr lang="en-US" smtClean="0"/>
              <a:t>2011</a:t>
            </a:r>
            <a:endParaRPr lang="en-US"/>
          </a:p>
        </p:txBody>
      </p:sp>
      <p:sp>
        <p:nvSpPr>
          <p:cNvPr id="5" name="Slide Number Placeholder 4"/>
          <p:cNvSpPr>
            <a:spLocks noGrp="1"/>
          </p:cNvSpPr>
          <p:nvPr>
            <p:ph type="sldNum" sz="quarter" idx="12"/>
          </p:nvPr>
        </p:nvSpPr>
        <p:spPr/>
        <p:txBody>
          <a:bodyPr/>
          <a:lstStyle/>
          <a:p>
            <a:pPr>
              <a:defRPr/>
            </a:pPr>
            <a:fld id="{AED1779C-3A4D-D244-96AE-18E2646C4D05}" type="slidenum">
              <a:rPr lang="en-US" smtClean="0"/>
              <a:pPr>
                <a:defRPr/>
              </a:pPr>
              <a:t>27</a:t>
            </a:fld>
            <a:endParaRPr lang="en-US" dirty="0"/>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8648" name="Rectangle 8"/>
          <p:cNvSpPr>
            <a:spLocks noGrp="1" noChangeArrowheads="1"/>
          </p:cNvSpPr>
          <p:nvPr>
            <p:ph type="title"/>
          </p:nvPr>
        </p:nvSpPr>
        <p:spPr/>
        <p:txBody>
          <a:bodyPr/>
          <a:lstStyle/>
          <a:p>
            <a:r>
              <a:rPr lang="en-US" smtClean="0"/>
              <a:t>Stage 3 - Stimulating and Comfortable Camaraderie </a:t>
            </a:r>
            <a:endParaRPr lang="en-US"/>
          </a:p>
        </p:txBody>
      </p:sp>
      <p:sp>
        <p:nvSpPr>
          <p:cNvPr id="1008649" name="Rectangle 9"/>
          <p:cNvSpPr>
            <a:spLocks noGrp="1" noChangeArrowheads="1"/>
          </p:cNvSpPr>
          <p:nvPr>
            <p:ph type="body" idx="1"/>
          </p:nvPr>
        </p:nvSpPr>
        <p:spPr>
          <a:xfrm>
            <a:off x="1905000" y="1828800"/>
            <a:ext cx="6856412" cy="4572000"/>
          </a:xfrm>
        </p:spPr>
        <p:txBody>
          <a:bodyPr/>
          <a:lstStyle/>
          <a:p>
            <a:r>
              <a:rPr lang="en-US" dirty="0" smtClean="0"/>
              <a:t>A step beyond the usual course </a:t>
            </a:r>
          </a:p>
          <a:p>
            <a:pPr lvl="1"/>
            <a:r>
              <a:rPr lang="en-US" dirty="0" smtClean="0"/>
              <a:t>Stage 3 often requires long-term or intense association with others involving personal communication — outside normal course activities </a:t>
            </a:r>
          </a:p>
          <a:p>
            <a:pPr lvl="1"/>
            <a:r>
              <a:rPr lang="en-US" dirty="0" smtClean="0"/>
              <a:t>Can happen with online degree programs that build on cohorts of students who are 'together' for 18 to 24 months or more </a:t>
            </a:r>
          </a:p>
          <a:p>
            <a:pPr lvl="1"/>
            <a:r>
              <a:rPr lang="en-US" dirty="0" smtClean="0"/>
              <a:t>Value of this stage?  How to link it back to cognitive presence? </a:t>
            </a:r>
            <a:endParaRPr lang="en-US" dirty="0"/>
          </a:p>
        </p:txBody>
      </p:sp>
      <p:sp>
        <p:nvSpPr>
          <p:cNvPr id="8" name="Date Placeholder 3"/>
          <p:cNvSpPr>
            <a:spLocks noGrp="1"/>
          </p:cNvSpPr>
          <p:nvPr>
            <p:ph type="dt" sz="half" idx="10"/>
          </p:nvPr>
        </p:nvSpPr>
        <p:spPr/>
        <p:txBody>
          <a:bodyPr/>
          <a:lstStyle/>
          <a:p>
            <a:r>
              <a:rPr lang="en-US" smtClean="0"/>
              <a:t>2011</a:t>
            </a:r>
            <a:endParaRPr lang="en-US"/>
          </a:p>
        </p:txBody>
      </p:sp>
      <p:sp>
        <p:nvSpPr>
          <p:cNvPr id="9" name="Slide Number Placeholder 5"/>
          <p:cNvSpPr>
            <a:spLocks noGrp="1"/>
          </p:cNvSpPr>
          <p:nvPr>
            <p:ph type="sldNum" sz="quarter" idx="12"/>
          </p:nvPr>
        </p:nvSpPr>
        <p:spPr/>
        <p:txBody>
          <a:bodyPr/>
          <a:lstStyle/>
          <a:p>
            <a:fld id="{2ABC0084-B007-EC42-A910-57908576F84E}" type="slidenum">
              <a:rPr lang="en-US" smtClean="0"/>
              <a:pPr/>
              <a:t>28</a:t>
            </a:fld>
            <a:endParaRPr lang="en-US"/>
          </a:p>
        </p:txBody>
      </p:sp>
      <p:grpSp>
        <p:nvGrpSpPr>
          <p:cNvPr id="2" name="Group 10"/>
          <p:cNvGrpSpPr>
            <a:grpSpLocks/>
          </p:cNvGrpSpPr>
          <p:nvPr/>
        </p:nvGrpSpPr>
        <p:grpSpPr bwMode="auto">
          <a:xfrm>
            <a:off x="685800" y="5105400"/>
            <a:ext cx="8153400" cy="762000"/>
            <a:chOff x="288" y="3408"/>
            <a:chExt cx="4848" cy="624"/>
          </a:xfrm>
        </p:grpSpPr>
        <p:sp>
          <p:nvSpPr>
            <p:cNvPr id="1008651" name="Rectangle 11" descr="Small checker board"/>
            <p:cNvSpPr>
              <a:spLocks noChangeArrowheads="1"/>
            </p:cNvSpPr>
            <p:nvPr/>
          </p:nvSpPr>
          <p:spPr bwMode="auto">
            <a:xfrm>
              <a:off x="288" y="3408"/>
              <a:ext cx="4848" cy="624"/>
            </a:xfrm>
            <a:prstGeom prst="rect">
              <a:avLst/>
            </a:prstGeom>
            <a:pattFill prst="smCheck">
              <a:fgClr>
                <a:srgbClr val="FF947F"/>
              </a:fgClr>
              <a:bgClr>
                <a:srgbClr val="FFFFFF"/>
              </a:bgClr>
            </a:pattFill>
            <a:ln w="3175" cmpd="sng">
              <a:solidFill>
                <a:schemeClr val="tx1"/>
              </a:solidFill>
              <a:miter lim="800000"/>
              <a:headEnd/>
              <a:tailEnd/>
            </a:ln>
            <a:effectLst/>
          </p:spPr>
          <p:txBody>
            <a:bodyPr wrap="none" anchor="ctr">
              <a:prstTxWarp prst="textNoShape">
                <a:avLst/>
              </a:prstTxWarp>
            </a:bodyPr>
            <a:lstStyle/>
            <a:p>
              <a:endParaRPr lang="en-US"/>
            </a:p>
          </p:txBody>
        </p:sp>
        <p:sp>
          <p:nvSpPr>
            <p:cNvPr id="1008652" name="Rectangle 12" descr="Small checker board"/>
            <p:cNvSpPr>
              <a:spLocks noChangeArrowheads="1"/>
            </p:cNvSpPr>
            <p:nvPr/>
          </p:nvSpPr>
          <p:spPr bwMode="auto">
            <a:xfrm>
              <a:off x="336" y="3456"/>
              <a:ext cx="4752" cy="528"/>
            </a:xfrm>
            <a:prstGeom prst="rect">
              <a:avLst/>
            </a:prstGeom>
            <a:solidFill>
              <a:schemeClr val="accent1">
                <a:alpha val="0"/>
              </a:schemeClr>
            </a:solidFill>
            <a:ln w="3175" cap="flat" cmpd="sng" algn="ctr">
              <a:solidFill>
                <a:schemeClr val="tx1"/>
              </a:solidFill>
              <a:prstDash val="solid"/>
              <a:miter lim="800000"/>
              <a:headEnd type="none" w="med" len="med"/>
              <a:tailEnd type="none" w="med" len="med"/>
            </a:ln>
            <a:effectLst/>
          </p:spPr>
          <p:txBody>
            <a:bodyPr wrap="none" anchor="ctr">
              <a:prstTxWarp prst="textNoShape">
                <a:avLst/>
              </a:prstTxWarp>
            </a:bodyPr>
            <a:lstStyle/>
            <a:p>
              <a:endParaRPr lang="en-US"/>
            </a:p>
          </p:txBody>
        </p:sp>
      </p:grpSp>
      <p:sp>
        <p:nvSpPr>
          <p:cNvPr id="1008647" name="Rectangle 7"/>
          <p:cNvSpPr>
            <a:spLocks noChangeArrowheads="1"/>
          </p:cNvSpPr>
          <p:nvPr/>
        </p:nvSpPr>
        <p:spPr bwMode="auto">
          <a:xfrm>
            <a:off x="762000" y="5257800"/>
            <a:ext cx="7924800" cy="609600"/>
          </a:xfrm>
          <a:prstGeom prst="rect">
            <a:avLst/>
          </a:prstGeom>
          <a:noFill/>
          <a:ln w="9525">
            <a:noFill/>
            <a:miter lim="800000"/>
            <a:headEnd/>
            <a:tailEnd/>
          </a:ln>
          <a:effectLst/>
        </p:spPr>
        <p:txBody>
          <a:bodyPr>
            <a:prstTxWarp prst="textNoShape">
              <a:avLst/>
            </a:prstTxWarp>
          </a:bodyPr>
          <a:lstStyle/>
          <a:p>
            <a:pPr marL="342900" indent="-342900" algn="ctr" eaLnBrk="1" hangingPunct="1">
              <a:spcBef>
                <a:spcPct val="20000"/>
              </a:spcBef>
            </a:pPr>
            <a:r>
              <a:rPr lang="en-US" sz="2000" i="0" u="none" dirty="0">
                <a:effectLst/>
              </a:rPr>
              <a:t>   What are reasonable goals for this stage of community? </a:t>
            </a:r>
            <a:endParaRPr lang="en-US" sz="2600" b="1" i="0" u="none" dirty="0">
              <a:solidFill>
                <a:srgbClr val="FF9933"/>
              </a:solidFill>
              <a:effectLst/>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5"/>
          <p:cNvSpPr>
            <a:spLocks noGrp="1"/>
          </p:cNvSpPr>
          <p:nvPr>
            <p:ph type="title"/>
          </p:nvPr>
        </p:nvSpPr>
        <p:spPr>
          <a:xfrm>
            <a:off x="1600200" y="1524000"/>
            <a:ext cx="5943600" cy="2057400"/>
          </a:xfrm>
        </p:spPr>
        <p:txBody>
          <a:bodyPr/>
          <a:lstStyle/>
          <a:p>
            <a:pPr algn="ctr"/>
            <a:r>
              <a:rPr lang="en-US" dirty="0" smtClean="0">
                <a:ea typeface="ＭＳ Ｐゴシック" pitchFamily="-110" charset="-128"/>
                <a:cs typeface="ＭＳ Ｐゴシック" pitchFamily="-110" charset="-128"/>
              </a:rPr>
              <a:t>Informal Reflection Time </a:t>
            </a:r>
            <a:br>
              <a:rPr lang="en-US" dirty="0" smtClean="0">
                <a:ea typeface="ＭＳ Ｐゴシック" pitchFamily="-110" charset="-128"/>
                <a:cs typeface="ＭＳ Ｐゴシック" pitchFamily="-110" charset="-128"/>
              </a:rPr>
            </a:br>
            <a:r>
              <a:rPr lang="en-US" dirty="0" smtClean="0">
                <a:solidFill>
                  <a:srgbClr val="0000FF"/>
                </a:solidFill>
                <a:ea typeface="ＭＳ Ｐゴシック" pitchFamily="-110" charset="-128"/>
                <a:cs typeface="ＭＳ Ｐゴシック" pitchFamily="-110" charset="-128"/>
              </a:rPr>
              <a:t>Communities and Learner Engagement </a:t>
            </a:r>
            <a:endParaRPr lang="en-US" dirty="0">
              <a:solidFill>
                <a:srgbClr val="0000FF"/>
              </a:solidFill>
              <a:ea typeface="ＭＳ Ｐゴシック" pitchFamily="-110" charset="-128"/>
              <a:cs typeface="ＭＳ Ｐゴシック" pitchFamily="-110" charset="-128"/>
            </a:endParaRPr>
          </a:p>
        </p:txBody>
      </p:sp>
      <p:sp>
        <p:nvSpPr>
          <p:cNvPr id="37891" name="Date Placeholder 3"/>
          <p:cNvSpPr>
            <a:spLocks noGrp="1"/>
          </p:cNvSpPr>
          <p:nvPr>
            <p:ph type="dt" sz="quarter" idx="10"/>
          </p:nvPr>
        </p:nvSpPr>
        <p:spPr>
          <a:noFill/>
        </p:spPr>
        <p:txBody>
          <a:bodyPr/>
          <a:lstStyle/>
          <a:p>
            <a:r>
              <a:rPr lang="en-US" smtClean="0"/>
              <a:t>2011</a:t>
            </a:r>
            <a:endParaRPr lang="en-US" dirty="0"/>
          </a:p>
        </p:txBody>
      </p:sp>
      <p:sp>
        <p:nvSpPr>
          <p:cNvPr id="37892" name="Slide Number Placeholder 4"/>
          <p:cNvSpPr>
            <a:spLocks noGrp="1"/>
          </p:cNvSpPr>
          <p:nvPr>
            <p:ph type="sldNum" sz="quarter" idx="12"/>
          </p:nvPr>
        </p:nvSpPr>
        <p:spPr>
          <a:noFill/>
        </p:spPr>
        <p:txBody>
          <a:bodyPr/>
          <a:lstStyle/>
          <a:p>
            <a:fld id="{2DF12CCD-D87F-0648-8FE9-2FD4A8A2D4D6}" type="slidenum">
              <a:rPr lang="en-US"/>
              <a:pPr/>
              <a:t>29</a:t>
            </a:fld>
            <a:endParaRPr lang="en-US" dirty="0"/>
          </a:p>
        </p:txBody>
      </p:sp>
      <p:sp>
        <p:nvSpPr>
          <p:cNvPr id="8" name="TextBox 7"/>
          <p:cNvSpPr txBox="1"/>
          <p:nvPr/>
        </p:nvSpPr>
        <p:spPr>
          <a:xfrm>
            <a:off x="1524000" y="4191000"/>
            <a:ext cx="6549389"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Ideas, thoughts,  innovations on your campus?</a:t>
            </a:r>
            <a:r>
              <a:rPr lang="en-US" dirty="0" smtClean="0"/>
              <a:t> </a:t>
            </a:r>
            <a:endParaRPr lang="en-US" dirty="0"/>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848601" cy="1325563"/>
          </a:xfrm>
        </p:spPr>
        <p:txBody>
          <a:bodyPr/>
          <a:lstStyle/>
          <a:p>
            <a:r>
              <a:rPr lang="en-US" dirty="0" smtClean="0"/>
              <a:t>Assumptions, Beliefs and Questions about Collaboration</a:t>
            </a:r>
            <a:endParaRPr lang="en-US" dirty="0"/>
          </a:p>
        </p:txBody>
      </p:sp>
      <p:sp>
        <p:nvSpPr>
          <p:cNvPr id="5" name="Content Placeholder 4"/>
          <p:cNvSpPr>
            <a:spLocks noGrp="1"/>
          </p:cNvSpPr>
          <p:nvPr>
            <p:ph idx="1"/>
          </p:nvPr>
        </p:nvSpPr>
        <p:spPr>
          <a:xfrm>
            <a:off x="2057400" y="1905000"/>
            <a:ext cx="6780212" cy="3733800"/>
          </a:xfrm>
        </p:spPr>
        <p:txBody>
          <a:bodyPr/>
          <a:lstStyle/>
          <a:p>
            <a:r>
              <a:rPr lang="en-US" dirty="0" smtClean="0"/>
              <a:t>Getting Started</a:t>
            </a:r>
          </a:p>
          <a:p>
            <a:r>
              <a:rPr lang="en-US" dirty="0" smtClean="0"/>
              <a:t>What do you know, think about group work?  </a:t>
            </a:r>
          </a:p>
          <a:p>
            <a:r>
              <a:rPr lang="en-US" dirty="0" smtClean="0"/>
              <a:t>Share an assumption, belief or experience with a colleague or two and then record/capture one on a “stickie.”</a:t>
            </a:r>
          </a:p>
        </p:txBody>
      </p:sp>
      <p:sp>
        <p:nvSpPr>
          <p:cNvPr id="3" name="Date Placeholder 2"/>
          <p:cNvSpPr>
            <a:spLocks noGrp="1"/>
          </p:cNvSpPr>
          <p:nvPr>
            <p:ph type="dt" sz="half" idx="10"/>
          </p:nvPr>
        </p:nvSpPr>
        <p:spPr/>
        <p:txBody>
          <a:bodyPr/>
          <a:lstStyle/>
          <a:p>
            <a:r>
              <a:rPr lang="en-US" smtClean="0"/>
              <a:t>2011</a:t>
            </a:r>
            <a:endParaRPr lang="en-US"/>
          </a:p>
        </p:txBody>
      </p:sp>
      <p:sp>
        <p:nvSpPr>
          <p:cNvPr id="4" name="Slide Number Placeholder 3"/>
          <p:cNvSpPr>
            <a:spLocks noGrp="1"/>
          </p:cNvSpPr>
          <p:nvPr>
            <p:ph type="sldNum" sz="quarter" idx="12"/>
          </p:nvPr>
        </p:nvSpPr>
        <p:spPr/>
        <p:txBody>
          <a:bodyPr/>
          <a:lstStyle/>
          <a:p>
            <a:fld id="{33CC8550-8D1E-084D-9975-DF77A3C8D9DE}" type="slidenum">
              <a:rPr lang="en-US" smtClean="0"/>
              <a:pPr/>
              <a:t>3</a:t>
            </a:fld>
            <a:endParaRPr lang="en-US" dirty="0"/>
          </a:p>
        </p:txBody>
      </p:sp>
      <p:sp>
        <p:nvSpPr>
          <p:cNvPr id="10" name="Round Single Corner Rectangle 9"/>
          <p:cNvSpPr/>
          <p:nvPr/>
        </p:nvSpPr>
        <p:spPr>
          <a:xfrm>
            <a:off x="1981200" y="4572000"/>
            <a:ext cx="5638800" cy="533400"/>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Informal collaboration and  grouping </a:t>
            </a:r>
            <a:endParaRPr lang="en-US" dirty="0">
              <a:solidFill>
                <a:srgbClr val="000000"/>
              </a:solidFill>
            </a:endParaRPr>
          </a:p>
        </p:txBody>
      </p:sp>
      <p:sp>
        <p:nvSpPr>
          <p:cNvPr id="11" name="Rectangle 10"/>
          <p:cNvSpPr/>
          <p:nvPr/>
        </p:nvSpPr>
        <p:spPr>
          <a:xfrm>
            <a:off x="304800" y="2895600"/>
            <a:ext cx="14478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en-US" dirty="0" smtClean="0">
                <a:solidFill>
                  <a:srgbClr val="1E4649"/>
                </a:solidFill>
              </a:rPr>
              <a:t>Quick </a:t>
            </a:r>
          </a:p>
          <a:p>
            <a:pPr algn="ctr"/>
            <a:r>
              <a:rPr lang="en-US" dirty="0" smtClean="0">
                <a:solidFill>
                  <a:srgbClr val="1E4649"/>
                </a:solidFill>
              </a:rPr>
              <a:t>Association Response </a:t>
            </a:r>
            <a:endParaRPr lang="en-US" dirty="0">
              <a:solidFill>
                <a:srgbClr val="1E4649"/>
              </a:solidFill>
            </a:endParaRPr>
          </a:p>
        </p:txBody>
      </p:sp>
      <p:cxnSp>
        <p:nvCxnSpPr>
          <p:cNvPr id="13" name="Curved Connector 12"/>
          <p:cNvCxnSpPr/>
          <p:nvPr/>
        </p:nvCxnSpPr>
        <p:spPr>
          <a:xfrm>
            <a:off x="1524000" y="3200400"/>
            <a:ext cx="762000" cy="152400"/>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5"/>
          <p:cNvSpPr>
            <a:spLocks noGrp="1"/>
          </p:cNvSpPr>
          <p:nvPr>
            <p:ph type="title"/>
          </p:nvPr>
        </p:nvSpPr>
        <p:spPr>
          <a:xfrm>
            <a:off x="3276600" y="2057400"/>
            <a:ext cx="4953000" cy="2057400"/>
          </a:xfrm>
        </p:spPr>
        <p:txBody>
          <a:bodyPr/>
          <a:lstStyle/>
          <a:p>
            <a:r>
              <a:rPr lang="en-US" sz="3600" dirty="0" smtClean="0"/>
              <a:t>Tools, Projects and Strategies for Collaboration</a:t>
            </a:r>
            <a:endParaRPr lang="en-US" sz="3600" dirty="0">
              <a:ea typeface="ＭＳ Ｐゴシック" pitchFamily="-110" charset="-128"/>
              <a:cs typeface="ＭＳ Ｐゴシック" pitchFamily="-110" charset="-128"/>
            </a:endParaRPr>
          </a:p>
        </p:txBody>
      </p:sp>
      <p:sp>
        <p:nvSpPr>
          <p:cNvPr id="37891" name="Date Placeholder 3"/>
          <p:cNvSpPr>
            <a:spLocks noGrp="1"/>
          </p:cNvSpPr>
          <p:nvPr>
            <p:ph type="dt" sz="quarter" idx="10"/>
          </p:nvPr>
        </p:nvSpPr>
        <p:spPr>
          <a:noFill/>
        </p:spPr>
        <p:txBody>
          <a:bodyPr/>
          <a:lstStyle/>
          <a:p>
            <a:r>
              <a:rPr lang="en-US" smtClean="0"/>
              <a:t>2011</a:t>
            </a:r>
            <a:endParaRPr lang="en-US" dirty="0"/>
          </a:p>
        </p:txBody>
      </p:sp>
      <p:sp>
        <p:nvSpPr>
          <p:cNvPr id="7" name="TextBox 6"/>
          <p:cNvSpPr txBox="1"/>
          <p:nvPr/>
        </p:nvSpPr>
        <p:spPr>
          <a:xfrm>
            <a:off x="3352800" y="1066800"/>
            <a:ext cx="43434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i="0" u="none" dirty="0" smtClean="0">
                <a:latin typeface="Arial"/>
                <a:ea typeface="ＭＳ Ｐゴシック" pitchFamily="-110" charset="-128"/>
                <a:cs typeface="Arial"/>
              </a:rPr>
              <a:t>Collaboration and Personalizing Tips</a:t>
            </a:r>
            <a:endParaRPr lang="en-US" sz="2000" i="0" u="none" dirty="0">
              <a:latin typeface="Arial"/>
              <a:cs typeface="Arial"/>
            </a:endParaRPr>
          </a:p>
        </p:txBody>
      </p:sp>
      <p:pic>
        <p:nvPicPr>
          <p:cNvPr id="8" name="Picture 7" descr="FamilyZm0008_2.jpg"/>
          <p:cNvPicPr>
            <a:picLocks noChangeAspect="1"/>
          </p:cNvPicPr>
          <p:nvPr/>
        </p:nvPicPr>
        <p:blipFill>
          <a:blip r:embed="rId3"/>
          <a:stretch>
            <a:fillRect/>
          </a:stretch>
        </p:blipFill>
        <p:spPr>
          <a:xfrm>
            <a:off x="632079" y="609600"/>
            <a:ext cx="2263521" cy="1981200"/>
          </a:xfrm>
          <a:prstGeom prst="rect">
            <a:avLst/>
          </a:prstGeom>
        </p:spPr>
      </p:pic>
      <p:sp>
        <p:nvSpPr>
          <p:cNvPr id="9" name="Slide Number Placeholder 8"/>
          <p:cNvSpPr>
            <a:spLocks noGrp="1"/>
          </p:cNvSpPr>
          <p:nvPr>
            <p:ph type="sldNum" sz="quarter" idx="12"/>
          </p:nvPr>
        </p:nvSpPr>
        <p:spPr/>
        <p:txBody>
          <a:bodyPr/>
          <a:lstStyle/>
          <a:p>
            <a:pPr>
              <a:defRPr/>
            </a:pPr>
            <a:fld id="{33CC8550-8D1E-084D-9975-DF77A3C8D9DE}" type="slidenum">
              <a:rPr lang="en-US" smtClean="0"/>
              <a:pPr>
                <a:defRPr/>
              </a:pPr>
              <a:t>30</a:t>
            </a:fld>
            <a:endParaRPr 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4406900"/>
            <a:ext cx="7772400" cy="1993900"/>
          </a:xfrm>
        </p:spPr>
        <p:txBody>
          <a:bodyPr/>
          <a:lstStyle/>
          <a:p>
            <a:r>
              <a:rPr lang="en-US" dirty="0" smtClean="0"/>
              <a:t>Thinking flexibly about Collaboration Strategies and Tools </a:t>
            </a:r>
            <a:endParaRPr lang="en-US" dirty="0"/>
          </a:p>
        </p:txBody>
      </p:sp>
      <p:sp>
        <p:nvSpPr>
          <p:cNvPr id="7" name="Text Placeholder 6"/>
          <p:cNvSpPr>
            <a:spLocks noGrp="1"/>
          </p:cNvSpPr>
          <p:nvPr>
            <p:ph type="body" idx="1"/>
          </p:nvPr>
        </p:nvSpPr>
        <p:spPr>
          <a:xfrm>
            <a:off x="685800" y="2895600"/>
            <a:ext cx="7772400" cy="1500187"/>
          </a:xfrm>
        </p:spPr>
        <p:txBody>
          <a:bodyPr/>
          <a:lstStyle/>
          <a:p>
            <a:r>
              <a:rPr lang="en-US" dirty="0" smtClean="0"/>
              <a:t>Blogs, wikis, journals, collections, reviews, videos, podcasts</a:t>
            </a:r>
          </a:p>
          <a:p>
            <a:r>
              <a:rPr lang="en-US" dirty="0" smtClean="0"/>
              <a:t>Assessments and rubrics </a:t>
            </a:r>
          </a:p>
        </p:txBody>
      </p:sp>
      <p:sp>
        <p:nvSpPr>
          <p:cNvPr id="4" name="Date Placeholder 3"/>
          <p:cNvSpPr>
            <a:spLocks noGrp="1"/>
          </p:cNvSpPr>
          <p:nvPr>
            <p:ph type="dt" sz="half" idx="10"/>
          </p:nvPr>
        </p:nvSpPr>
        <p:spPr/>
        <p:txBody>
          <a:bodyPr/>
          <a:lstStyle/>
          <a:p>
            <a:pPr>
              <a:defRPr/>
            </a:pPr>
            <a:r>
              <a:rPr lang="en-US" smtClean="0"/>
              <a:t>2011</a:t>
            </a:r>
            <a:endParaRPr lang="en-US"/>
          </a:p>
        </p:txBody>
      </p:sp>
      <p:sp>
        <p:nvSpPr>
          <p:cNvPr id="8" name="TextBox 7"/>
          <p:cNvSpPr txBox="1"/>
          <p:nvPr/>
        </p:nvSpPr>
        <p:spPr>
          <a:xfrm>
            <a:off x="2438400" y="914400"/>
            <a:ext cx="5216785"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t>Collaboration supports learning and community  and community enables collaboration </a:t>
            </a:r>
            <a:endParaRPr lang="en-US" sz="2800" dirty="0"/>
          </a:p>
        </p:txBody>
      </p:sp>
      <p:sp>
        <p:nvSpPr>
          <p:cNvPr id="9" name="Slide Number Placeholder 8"/>
          <p:cNvSpPr>
            <a:spLocks noGrp="1"/>
          </p:cNvSpPr>
          <p:nvPr>
            <p:ph type="sldNum" sz="quarter" idx="12"/>
          </p:nvPr>
        </p:nvSpPr>
        <p:spPr/>
        <p:txBody>
          <a:bodyPr/>
          <a:lstStyle/>
          <a:p>
            <a:pPr>
              <a:defRPr/>
            </a:pPr>
            <a:fld id="{EF79527F-2CEA-704E-B15C-AD176E81ACBB}" type="slidenum">
              <a:rPr lang="en-US" smtClean="0"/>
              <a:pPr>
                <a:defRPr/>
              </a:pPr>
              <a:t>31</a:t>
            </a:fld>
            <a:endParaRPr lang="en-US" dirty="0"/>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ln/>
        </p:spPr>
        <p:txBody>
          <a:bodyPr/>
          <a:lstStyle/>
          <a:p>
            <a:r>
              <a:rPr lang="en-US" dirty="0"/>
              <a:t>Collaboration and</a:t>
            </a:r>
            <a:r>
              <a:rPr lang="en-US" dirty="0">
                <a:solidFill>
                  <a:schemeClr val="accent5">
                    <a:lumMod val="90000"/>
                    <a:lumOff val="10000"/>
                  </a:schemeClr>
                </a:solidFill>
              </a:rPr>
              <a:t> </a:t>
            </a:r>
            <a:r>
              <a:rPr lang="en-US" dirty="0">
                <a:solidFill>
                  <a:schemeClr val="accent2">
                    <a:lumMod val="50000"/>
                  </a:schemeClr>
                </a:solidFill>
              </a:rPr>
              <a:t>community</a:t>
            </a:r>
            <a:r>
              <a:rPr lang="en-US" cap="all" dirty="0">
                <a:solidFill>
                  <a:schemeClr val="accent5">
                    <a:lumMod val="90000"/>
                    <a:lumOff val="10000"/>
                  </a:schemeClr>
                </a:solidFill>
              </a:rPr>
              <a:t>  </a:t>
            </a:r>
          </a:p>
        </p:txBody>
      </p:sp>
      <p:sp>
        <p:nvSpPr>
          <p:cNvPr id="39938" name="Rectangle 2"/>
          <p:cNvSpPr>
            <a:spLocks noGrp="1" noChangeArrowheads="1"/>
          </p:cNvSpPr>
          <p:nvPr>
            <p:ph type="body" idx="1"/>
          </p:nvPr>
        </p:nvSpPr>
        <p:spPr>
          <a:ln/>
        </p:spPr>
        <p:txBody>
          <a:bodyPr/>
          <a:lstStyle/>
          <a:p>
            <a:r>
              <a:rPr lang="en-US" sz="2400" dirty="0"/>
              <a:t>Teaming, peering and supporting </a:t>
            </a:r>
          </a:p>
        </p:txBody>
      </p:sp>
      <p:sp>
        <p:nvSpPr>
          <p:cNvPr id="7" name="Slide Number Placeholder 6"/>
          <p:cNvSpPr>
            <a:spLocks noGrp="1"/>
          </p:cNvSpPr>
          <p:nvPr>
            <p:ph type="sldNum" sz="quarter" idx="12"/>
          </p:nvPr>
        </p:nvSpPr>
        <p:spPr/>
        <p:txBody>
          <a:bodyPr/>
          <a:lstStyle/>
          <a:p>
            <a:fld id="{94F49A40-BDA5-B942-96C8-A03F96903280}" type="slidenum">
              <a:rPr lang="en-US" smtClean="0"/>
              <a:pPr/>
              <a:t>32</a:t>
            </a:fld>
            <a:endParaRPr lang="en-US"/>
          </a:p>
        </p:txBody>
      </p:sp>
      <p:sp>
        <p:nvSpPr>
          <p:cNvPr id="39939" name="Rectangle 3"/>
          <p:cNvSpPr>
            <a:spLocks/>
          </p:cNvSpPr>
          <p:nvPr/>
        </p:nvSpPr>
        <p:spPr bwMode="auto">
          <a:xfrm>
            <a:off x="762000" y="2362200"/>
            <a:ext cx="6337300" cy="14351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38100" tIns="38100" rIns="38100" bIns="38100">
            <a:prstTxWarp prst="textNoShape">
              <a:avLst/>
            </a:prstTxWarp>
          </a:bodyPr>
          <a:lstStyle/>
          <a:p>
            <a:pPr algn="l"/>
            <a:r>
              <a:rPr lang="en-US" sz="2800" dirty="0">
                <a:solidFill>
                  <a:schemeClr val="tx1"/>
                </a:solidFill>
                <a:latin typeface="Calibri Italic" charset="0"/>
                <a:ea typeface="Calibri Italic" charset="0"/>
                <a:cs typeface="Calibri Italic" charset="0"/>
                <a:sym typeface="Calibri Italic" charset="0"/>
              </a:rPr>
              <a:t>Collaboration Tip One</a:t>
            </a:r>
            <a:endParaRPr lang="en-US" dirty="0">
              <a:solidFill>
                <a:srgbClr val="FFFFFF"/>
              </a:solidFill>
              <a:latin typeface="Calibri" charset="0"/>
              <a:ea typeface="Calibri" charset="0"/>
              <a:cs typeface="Calibri" charset="0"/>
              <a:sym typeface="Calibri" charset="0"/>
            </a:endParaRPr>
          </a:p>
          <a:p>
            <a:pPr algn="l"/>
            <a:r>
              <a:rPr lang="en-US" sz="2800" dirty="0">
                <a:solidFill>
                  <a:schemeClr val="tx1"/>
                </a:solidFill>
                <a:latin typeface="Calibri" charset="0"/>
                <a:ea typeface="Calibri" charset="0"/>
                <a:cs typeface="Calibri" charset="0"/>
                <a:sym typeface="Calibri" charset="0"/>
              </a:rPr>
              <a:t>Design for flexible size collaborations - ease into collaboration with teams of two </a:t>
            </a:r>
          </a:p>
        </p:txBody>
      </p:sp>
      <p:pic>
        <p:nvPicPr>
          <p:cNvPr id="39940" name="Picture 4"/>
          <p:cNvPicPr>
            <a:picLocks noChangeArrowheads="1"/>
          </p:cNvPicPr>
          <p:nvPr/>
        </p:nvPicPr>
        <mc:AlternateContent xmlns:ma="http://schemas.microsoft.com/office/mac/drawingml/2008/main">
          <mc:Choice Requires="ma">
            <p:blipFill>
              <a:blip r:embed="rId3"/>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a:stretch>
                <a:fillRect/>
              </a:stretch>
            </p:blipFill>
          </mc:Fallback>
        </mc:AlternateContent>
        <p:spPr bwMode="auto">
          <a:xfrm>
            <a:off x="5486400" y="381000"/>
            <a:ext cx="2286000" cy="1739900"/>
          </a:xfrm>
          <a:prstGeom prst="rect">
            <a:avLst/>
          </a:prstGeom>
          <a:noFill/>
          <a:ln w="9525" cap="flat">
            <a:noFill/>
            <a:round/>
            <a:headEnd/>
            <a:tailEnd/>
          </a:ln>
        </p:spPr>
      </p:pic>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3962400"/>
            <a:ext cx="7772400" cy="2146300"/>
          </a:xfrm>
        </p:spPr>
        <p:txBody>
          <a:bodyPr/>
          <a:lstStyle/>
          <a:p>
            <a:r>
              <a:rPr lang="en-US" dirty="0" smtClean="0"/>
              <a:t>Blogs, Wikis, Comments, tweets, social facebooks</a:t>
            </a:r>
            <a:endParaRPr lang="en-US" dirty="0"/>
          </a:p>
        </p:txBody>
      </p:sp>
      <p:sp>
        <p:nvSpPr>
          <p:cNvPr id="8" name="Text Placeholder 7"/>
          <p:cNvSpPr>
            <a:spLocks noGrp="1"/>
          </p:cNvSpPr>
          <p:nvPr>
            <p:ph type="body" idx="1"/>
          </p:nvPr>
        </p:nvSpPr>
        <p:spPr>
          <a:xfrm>
            <a:off x="722313" y="2906713"/>
            <a:ext cx="7772400" cy="1055687"/>
          </a:xfrm>
        </p:spPr>
        <p:txBody>
          <a:bodyPr/>
          <a:lstStyle/>
          <a:p>
            <a:r>
              <a:rPr lang="en-US" dirty="0" smtClean="0"/>
              <a:t>What about the “writing places” that we now have? </a:t>
            </a:r>
            <a:endParaRPr lang="en-US" dirty="0"/>
          </a:p>
        </p:txBody>
      </p:sp>
      <p:sp>
        <p:nvSpPr>
          <p:cNvPr id="9" name="TextBox 8"/>
          <p:cNvSpPr txBox="1"/>
          <p:nvPr/>
        </p:nvSpPr>
        <p:spPr>
          <a:xfrm>
            <a:off x="914400" y="685800"/>
            <a:ext cx="59436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i="0" u="none" dirty="0" smtClean="0"/>
              <a:t>The place for writing has been a “paper”; now choices of writing places abound.  </a:t>
            </a:r>
            <a:endParaRPr lang="en-US" sz="2400" i="0" u="none" dirty="0"/>
          </a:p>
        </p:txBody>
      </p:sp>
      <p:sp>
        <p:nvSpPr>
          <p:cNvPr id="10" name="TextBox 9"/>
          <p:cNvSpPr txBox="1"/>
          <p:nvPr/>
        </p:nvSpPr>
        <p:spPr>
          <a:xfrm>
            <a:off x="2209800" y="1524000"/>
            <a:ext cx="6019800" cy="1200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i="0" u="none" dirty="0" smtClean="0"/>
              <a:t>Writing places can now be collaborative, public, visible, fluid, useful. Can be ephemeral or enduring.</a:t>
            </a:r>
            <a:endParaRPr lang="en-US" sz="2400" dirty="0"/>
          </a:p>
        </p:txBody>
      </p:sp>
      <p:sp>
        <p:nvSpPr>
          <p:cNvPr id="6" name="Date Placeholder 5"/>
          <p:cNvSpPr>
            <a:spLocks noGrp="1"/>
          </p:cNvSpPr>
          <p:nvPr>
            <p:ph type="dt" sz="half" idx="10"/>
          </p:nvPr>
        </p:nvSpPr>
        <p:spPr/>
        <p:txBody>
          <a:bodyPr/>
          <a:lstStyle/>
          <a:p>
            <a:pPr>
              <a:defRPr/>
            </a:pPr>
            <a:r>
              <a:rPr lang="en-US" smtClean="0"/>
              <a:t>2011</a:t>
            </a:r>
            <a:endParaRPr lang="en-US"/>
          </a:p>
        </p:txBody>
      </p:sp>
      <p:sp>
        <p:nvSpPr>
          <p:cNvPr id="12" name="Slide Number Placeholder 11"/>
          <p:cNvSpPr>
            <a:spLocks noGrp="1"/>
          </p:cNvSpPr>
          <p:nvPr>
            <p:ph type="sldNum" sz="quarter" idx="12"/>
          </p:nvPr>
        </p:nvSpPr>
        <p:spPr/>
        <p:txBody>
          <a:bodyPr/>
          <a:lstStyle/>
          <a:p>
            <a:pPr>
              <a:defRPr/>
            </a:pPr>
            <a:fld id="{EF79527F-2CEA-704E-B15C-AD176E81ACBB}" type="slidenum">
              <a:rPr lang="en-US" smtClean="0"/>
              <a:pPr>
                <a:defRPr/>
              </a:pPr>
              <a:t>33</a:t>
            </a:fld>
            <a:endParaRPr lang="en-US" dirty="0"/>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smtClean="0"/>
              <a:t>What are Blogs good for? …</a:t>
            </a:r>
            <a:r>
              <a:rPr lang="en-US" dirty="0"/>
              <a:t>.</a:t>
            </a:r>
          </a:p>
        </p:txBody>
      </p:sp>
      <p:sp>
        <p:nvSpPr>
          <p:cNvPr id="30723" name="Content Placeholder 2"/>
          <p:cNvSpPr>
            <a:spLocks noGrp="1"/>
          </p:cNvSpPr>
          <p:nvPr>
            <p:ph type="body" idx="1"/>
          </p:nvPr>
        </p:nvSpPr>
        <p:spPr>
          <a:xfrm>
            <a:off x="722313" y="3657600"/>
            <a:ext cx="7772400" cy="749300"/>
          </a:xfrm>
        </p:spPr>
        <p:txBody>
          <a:bodyPr>
            <a:noAutofit/>
          </a:bodyPr>
          <a:lstStyle/>
          <a:p>
            <a:pPr eaLnBrk="1" hangingPunct="1"/>
            <a:endParaRPr lang="en-US" dirty="0" smtClean="0"/>
          </a:p>
          <a:p>
            <a:pPr eaLnBrk="1" hangingPunct="1"/>
            <a:endParaRPr lang="en-US" dirty="0" smtClean="0"/>
          </a:p>
          <a:p>
            <a:pPr eaLnBrk="1" hangingPunct="1"/>
            <a:r>
              <a:rPr lang="en-US" dirty="0" smtClean="0">
                <a:solidFill>
                  <a:srgbClr val="000000"/>
                </a:solidFill>
              </a:rPr>
              <a:t>What instructional goals or learning outcomes do you have for blogs?</a:t>
            </a:r>
          </a:p>
        </p:txBody>
      </p:sp>
      <p:sp>
        <p:nvSpPr>
          <p:cNvPr id="5" name="TextBox 4"/>
          <p:cNvSpPr txBox="1"/>
          <p:nvPr/>
        </p:nvSpPr>
        <p:spPr>
          <a:xfrm>
            <a:off x="2819400" y="457200"/>
            <a:ext cx="563880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i="0" u="none" dirty="0" smtClean="0">
                <a:solidFill>
                  <a:srgbClr val="000000"/>
                </a:solidFill>
              </a:rPr>
              <a:t>Personal commentary and self-reflection</a:t>
            </a:r>
          </a:p>
          <a:p>
            <a:r>
              <a:rPr lang="en-US" sz="2000" i="0" u="none" dirty="0" smtClean="0">
                <a:solidFill>
                  <a:schemeClr val="accent4"/>
                </a:solidFill>
              </a:rPr>
              <a:t>Capturing thought processes and generating new ideas</a:t>
            </a:r>
          </a:p>
          <a:p>
            <a:r>
              <a:rPr lang="en-US" sz="2000" i="0" u="none" dirty="0" smtClean="0">
                <a:solidFill>
                  <a:schemeClr val="accent4"/>
                </a:solidFill>
              </a:rPr>
              <a:t>Good place to assist students with finding their “voice”</a:t>
            </a:r>
          </a:p>
          <a:p>
            <a:r>
              <a:rPr lang="en-US" sz="2000" i="0" u="none" dirty="0" smtClean="0">
                <a:solidFill>
                  <a:schemeClr val="accent4"/>
                </a:solidFill>
              </a:rPr>
              <a:t>Place for collegial commenting and suggestion</a:t>
            </a:r>
          </a:p>
          <a:p>
            <a:r>
              <a:rPr lang="en-US" sz="2000" i="0" u="none" dirty="0" smtClean="0">
                <a:solidFill>
                  <a:schemeClr val="accent4"/>
                </a:solidFill>
              </a:rPr>
              <a:t>Making thinking visible:  analysis, synthesis, application</a:t>
            </a:r>
          </a:p>
          <a:p>
            <a:endParaRPr lang="en-US" sz="2000" i="0" u="none" dirty="0">
              <a:solidFill>
                <a:schemeClr val="accent6">
                  <a:lumMod val="75000"/>
                </a:schemeClr>
              </a:solidFill>
            </a:endParaRPr>
          </a:p>
        </p:txBody>
      </p:sp>
      <p:sp>
        <p:nvSpPr>
          <p:cNvPr id="6" name="Date Placeholder 5"/>
          <p:cNvSpPr>
            <a:spLocks noGrp="1"/>
          </p:cNvSpPr>
          <p:nvPr>
            <p:ph type="dt" sz="half" idx="10"/>
          </p:nvPr>
        </p:nvSpPr>
        <p:spPr/>
        <p:txBody>
          <a:bodyPr/>
          <a:lstStyle/>
          <a:p>
            <a:pPr>
              <a:defRPr/>
            </a:pPr>
            <a:r>
              <a:rPr lang="en-US" smtClean="0"/>
              <a:t>2011</a:t>
            </a:r>
            <a:endParaRPr lang="en-US"/>
          </a:p>
        </p:txBody>
      </p:sp>
      <p:sp>
        <p:nvSpPr>
          <p:cNvPr id="8" name="Slide Number Placeholder 7"/>
          <p:cNvSpPr>
            <a:spLocks noGrp="1"/>
          </p:cNvSpPr>
          <p:nvPr>
            <p:ph type="sldNum" sz="quarter" idx="12"/>
          </p:nvPr>
        </p:nvSpPr>
        <p:spPr/>
        <p:txBody>
          <a:bodyPr/>
          <a:lstStyle/>
          <a:p>
            <a:pPr>
              <a:defRPr/>
            </a:pPr>
            <a:fld id="{EF79527F-2CEA-704E-B15C-AD176E81ACBB}" type="slidenum">
              <a:rPr lang="en-US" smtClean="0"/>
              <a:pPr>
                <a:defRPr/>
              </a:pPr>
              <a:t>34</a:t>
            </a:fld>
            <a:endParaRPr lang="en-US" dirty="0"/>
          </a:p>
        </p:txBody>
      </p:sp>
      <p:sp>
        <p:nvSpPr>
          <p:cNvPr id="7" name="Round Same Side Corner Rectangle 6"/>
          <p:cNvSpPr/>
          <p:nvPr/>
        </p:nvSpPr>
        <p:spPr>
          <a:xfrm>
            <a:off x="990600" y="990600"/>
            <a:ext cx="1752600" cy="1295400"/>
          </a:xfrm>
          <a:prstGeom prst="round2SameRect">
            <a:avLst/>
          </a:prstGeom>
          <a:blipFill rotWithShape="1">
            <a:blip r:embed="rId3">
              <a:alphaModFix amt="37000"/>
            </a:blip>
            <a:tile tx="0" ty="0" sx="100000" sy="100000" flip="none" algn="tl"/>
          </a:blip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000000"/>
                </a:solidFill>
              </a:rPr>
              <a:t>Also great for  going “beyond the course community!</a:t>
            </a:r>
            <a:endParaRPr lang="en-US" dirty="0">
              <a:solidFill>
                <a:srgbClr val="000000"/>
              </a:solidFill>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0000"/>
                </a:solidFill>
              </a:rPr>
              <a:t>A Class Blog can Be Used to…</a:t>
            </a:r>
            <a:endParaRPr lang="en-US" dirty="0">
              <a:solidFill>
                <a:srgbClr val="000000"/>
              </a:solidFill>
            </a:endParaRPr>
          </a:p>
        </p:txBody>
      </p:sp>
      <p:sp>
        <p:nvSpPr>
          <p:cNvPr id="5" name="Content Placeholder 4"/>
          <p:cNvSpPr>
            <a:spLocks noGrp="1"/>
          </p:cNvSpPr>
          <p:nvPr>
            <p:ph idx="1"/>
          </p:nvPr>
        </p:nvSpPr>
        <p:spPr>
          <a:xfrm>
            <a:off x="2133600" y="1676400"/>
            <a:ext cx="6856412" cy="4495800"/>
          </a:xfrm>
        </p:spPr>
        <p:txBody>
          <a:bodyPr/>
          <a:lstStyle/>
          <a:p>
            <a:r>
              <a:rPr lang="en-US" sz="2200" dirty="0" smtClean="0"/>
              <a:t>Provide online readings for your students to read, respond, comment on ala NY Times, for example</a:t>
            </a:r>
          </a:p>
          <a:p>
            <a:r>
              <a:rPr lang="en-US" sz="2200" dirty="0" smtClean="0"/>
              <a:t>Gather and organize resources for a specific topic or project,  providing links to appropriate sites and annotating the links  </a:t>
            </a:r>
          </a:p>
          <a:p>
            <a:r>
              <a:rPr lang="en-US" sz="2200" dirty="0" smtClean="0"/>
              <a:t>Post instructions for assignments such as  prompts for writing</a:t>
            </a:r>
          </a:p>
          <a:p>
            <a:r>
              <a:rPr lang="en-US" sz="2200" dirty="0" smtClean="0"/>
              <a:t>Showcase students’ work such as art, poetry, and creative work</a:t>
            </a:r>
          </a:p>
          <a:p>
            <a:r>
              <a:rPr lang="en-US" sz="2200" dirty="0" smtClean="0"/>
              <a:t>Post photos and comment on class activities</a:t>
            </a:r>
          </a:p>
          <a:p>
            <a:r>
              <a:rPr lang="en-US" sz="2200" dirty="0" smtClean="0"/>
              <a:t>Link your class with another class  </a:t>
            </a:r>
            <a:endParaRPr lang="en-US" sz="2200" dirty="0"/>
          </a:p>
        </p:txBody>
      </p:sp>
      <p:sp>
        <p:nvSpPr>
          <p:cNvPr id="7" name="TextBox 6"/>
          <p:cNvSpPr txBox="1"/>
          <p:nvPr/>
        </p:nvSpPr>
        <p:spPr>
          <a:xfrm>
            <a:off x="152400" y="3505200"/>
            <a:ext cx="1981200"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i="0" u="none" dirty="0" smtClean="0">
                <a:solidFill>
                  <a:srgbClr val="000000"/>
                </a:solidFill>
              </a:rPr>
              <a:t>Davis, 2004 as cited in Huann, T. Y., John, O. E. G., &amp; Yuen, J. M. H. P. (2005 /2006). Weblogs in Education. </a:t>
            </a:r>
            <a:endParaRPr lang="en-US" sz="1600" i="0" u="none" dirty="0">
              <a:solidFill>
                <a:srgbClr val="000000"/>
              </a:solidFill>
            </a:endParaRPr>
          </a:p>
        </p:txBody>
      </p:sp>
      <p:sp>
        <p:nvSpPr>
          <p:cNvPr id="6" name="Date Placeholder 5"/>
          <p:cNvSpPr>
            <a:spLocks noGrp="1"/>
          </p:cNvSpPr>
          <p:nvPr>
            <p:ph type="dt" sz="half" idx="10"/>
          </p:nvPr>
        </p:nvSpPr>
        <p:spPr/>
        <p:txBody>
          <a:bodyPr/>
          <a:lstStyle/>
          <a:p>
            <a:pPr>
              <a:defRPr/>
            </a:pPr>
            <a:r>
              <a:rPr lang="en-US" smtClean="0"/>
              <a:t>2011</a:t>
            </a:r>
            <a:endParaRPr lang="en-US"/>
          </a:p>
        </p:txBody>
      </p:sp>
      <p:sp>
        <p:nvSpPr>
          <p:cNvPr id="9" name="Slide Number Placeholder 8"/>
          <p:cNvSpPr>
            <a:spLocks noGrp="1"/>
          </p:cNvSpPr>
          <p:nvPr>
            <p:ph type="sldNum" sz="quarter" idx="12"/>
          </p:nvPr>
        </p:nvSpPr>
        <p:spPr/>
        <p:txBody>
          <a:bodyPr/>
          <a:lstStyle/>
          <a:p>
            <a:pPr>
              <a:defRPr/>
            </a:pPr>
            <a:fld id="{AED1779C-3A4D-D244-96AE-18E2646C4D05}" type="slidenum">
              <a:rPr lang="en-US" smtClean="0"/>
              <a:pPr>
                <a:defRPr/>
              </a:pPr>
              <a:t>35</a:t>
            </a:fld>
            <a:endParaRPr lang="en-US" dirty="0"/>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smtClean="0"/>
              <a:t>What are Wikis good for? </a:t>
            </a:r>
            <a:endParaRPr lang="en-US" dirty="0"/>
          </a:p>
        </p:txBody>
      </p:sp>
      <p:sp>
        <p:nvSpPr>
          <p:cNvPr id="30723" name="Content Placeholder 2"/>
          <p:cNvSpPr>
            <a:spLocks noGrp="1"/>
          </p:cNvSpPr>
          <p:nvPr>
            <p:ph type="body" idx="1"/>
          </p:nvPr>
        </p:nvSpPr>
        <p:spPr>
          <a:xfrm>
            <a:off x="722313" y="3505200"/>
            <a:ext cx="7772400" cy="901700"/>
          </a:xfrm>
        </p:spPr>
        <p:txBody>
          <a:bodyPr/>
          <a:lstStyle/>
          <a:p>
            <a:pPr eaLnBrk="1" hangingPunct="1"/>
            <a:r>
              <a:rPr lang="en-US" dirty="0" smtClean="0"/>
              <a:t> </a:t>
            </a:r>
          </a:p>
          <a:p>
            <a:pPr eaLnBrk="1" hangingPunct="1"/>
            <a:endParaRPr lang="en-US" dirty="0" smtClean="0"/>
          </a:p>
          <a:p>
            <a:pPr eaLnBrk="1" hangingPunct="1"/>
            <a:endParaRPr lang="en-US" dirty="0" smtClean="0">
              <a:solidFill>
                <a:srgbClr val="000000"/>
              </a:solidFill>
            </a:endParaRPr>
          </a:p>
          <a:p>
            <a:pPr eaLnBrk="1" hangingPunct="1"/>
            <a:r>
              <a:rPr lang="en-US" dirty="0" smtClean="0">
                <a:solidFill>
                  <a:srgbClr val="000000"/>
                </a:solidFill>
              </a:rPr>
              <a:t>What instructional goals or learning outcomes do you have for wikis?</a:t>
            </a:r>
          </a:p>
        </p:txBody>
      </p:sp>
      <p:sp>
        <p:nvSpPr>
          <p:cNvPr id="5" name="TextBox 4"/>
          <p:cNvSpPr txBox="1"/>
          <p:nvPr/>
        </p:nvSpPr>
        <p:spPr>
          <a:xfrm>
            <a:off x="2590800" y="609600"/>
            <a:ext cx="571500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i="0" u="none" dirty="0" smtClean="0">
                <a:solidFill>
                  <a:srgbClr val="000000"/>
                </a:solidFill>
              </a:rPr>
              <a:t>Collaborative group and team projects </a:t>
            </a:r>
          </a:p>
          <a:p>
            <a:r>
              <a:rPr lang="en-US" sz="2000" i="0" u="none" dirty="0" smtClean="0">
                <a:solidFill>
                  <a:srgbClr val="000000"/>
                </a:solidFill>
              </a:rPr>
              <a:t>Thought processes and idea generation</a:t>
            </a:r>
          </a:p>
          <a:p>
            <a:r>
              <a:rPr lang="en-US" sz="2000" i="0" u="none" dirty="0" smtClean="0">
                <a:solidFill>
                  <a:srgbClr val="000000"/>
                </a:solidFill>
              </a:rPr>
              <a:t>Space for creating and holding knowledge</a:t>
            </a:r>
          </a:p>
          <a:p>
            <a:r>
              <a:rPr lang="en-US" sz="2000" i="0" u="none" dirty="0" smtClean="0">
                <a:solidFill>
                  <a:srgbClr val="000000"/>
                </a:solidFill>
              </a:rPr>
              <a:t>Place for leadership </a:t>
            </a:r>
          </a:p>
          <a:p>
            <a:r>
              <a:rPr lang="en-US" sz="2000" i="0" u="none" dirty="0" smtClean="0">
                <a:solidFill>
                  <a:srgbClr val="000000"/>
                </a:solidFill>
              </a:rPr>
              <a:t>Room for multiple perspectives and ideas</a:t>
            </a:r>
          </a:p>
          <a:p>
            <a:endParaRPr lang="en-US" sz="2000" i="0" u="none" dirty="0">
              <a:solidFill>
                <a:srgbClr val="000000"/>
              </a:solidFill>
            </a:endParaRPr>
          </a:p>
        </p:txBody>
      </p:sp>
      <p:sp>
        <p:nvSpPr>
          <p:cNvPr id="6" name="Date Placeholder 5"/>
          <p:cNvSpPr>
            <a:spLocks noGrp="1"/>
          </p:cNvSpPr>
          <p:nvPr>
            <p:ph type="dt" sz="half" idx="10"/>
          </p:nvPr>
        </p:nvSpPr>
        <p:spPr/>
        <p:txBody>
          <a:bodyPr/>
          <a:lstStyle/>
          <a:p>
            <a:pPr>
              <a:defRPr/>
            </a:pPr>
            <a:r>
              <a:rPr lang="en-US" smtClean="0"/>
              <a:t>2011</a:t>
            </a:r>
            <a:endParaRPr lang="en-US"/>
          </a:p>
        </p:txBody>
      </p:sp>
      <p:sp>
        <p:nvSpPr>
          <p:cNvPr id="8" name="Slide Number Placeholder 7"/>
          <p:cNvSpPr>
            <a:spLocks noGrp="1"/>
          </p:cNvSpPr>
          <p:nvPr>
            <p:ph type="sldNum" sz="quarter" idx="12"/>
          </p:nvPr>
        </p:nvSpPr>
        <p:spPr/>
        <p:txBody>
          <a:bodyPr/>
          <a:lstStyle/>
          <a:p>
            <a:pPr>
              <a:defRPr/>
            </a:pPr>
            <a:fld id="{EF79527F-2CEA-704E-B15C-AD176E81ACBB}" type="slidenum">
              <a:rPr lang="en-US" smtClean="0"/>
              <a:pPr>
                <a:defRPr/>
              </a:pPr>
              <a:t>36</a:t>
            </a:fld>
            <a:endParaRPr lang="en-US" dirty="0"/>
          </a:p>
        </p:txBody>
      </p:sp>
      <p:sp>
        <p:nvSpPr>
          <p:cNvPr id="7" name="Round Same Side Corner Rectangle 6"/>
          <p:cNvSpPr/>
          <p:nvPr/>
        </p:nvSpPr>
        <p:spPr>
          <a:xfrm>
            <a:off x="685800" y="990600"/>
            <a:ext cx="1752600" cy="1295400"/>
          </a:xfrm>
          <a:prstGeom prst="round2SameRect">
            <a:avLst/>
          </a:prstGeom>
          <a:blipFill rotWithShape="1">
            <a:blip r:embed="rId3">
              <a:alphaModFix amt="37000"/>
            </a:blip>
            <a:tile tx="0" ty="0" sx="100000" sy="100000" flip="none" algn="tl"/>
          </a:blip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000000"/>
                </a:solidFill>
              </a:rPr>
              <a:t>Also great for  going “beyond the course community!</a:t>
            </a:r>
            <a:endParaRPr lang="en-US" dirty="0">
              <a:solidFill>
                <a:srgbClr val="000000"/>
              </a:solidFill>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Wiki – Another Collaborative Writing Space</a:t>
            </a:r>
          </a:p>
        </p:txBody>
      </p:sp>
      <p:sp>
        <p:nvSpPr>
          <p:cNvPr id="44035" name="Content Placeholder 2"/>
          <p:cNvSpPr>
            <a:spLocks noGrp="1"/>
          </p:cNvSpPr>
          <p:nvPr>
            <p:ph idx="1"/>
          </p:nvPr>
        </p:nvSpPr>
        <p:spPr>
          <a:xfrm>
            <a:off x="2667000" y="2057400"/>
            <a:ext cx="6018212" cy="2971800"/>
          </a:xfrm>
        </p:spPr>
        <p:txBody>
          <a:bodyPr/>
          <a:lstStyle/>
          <a:p>
            <a:r>
              <a:rPr lang="en-US" dirty="0" smtClean="0"/>
              <a:t>Wikipedia.com — have you contributed?   </a:t>
            </a:r>
          </a:p>
          <a:p>
            <a:pPr lvl="1"/>
            <a:r>
              <a:rPr lang="en-US" dirty="0" smtClean="0"/>
              <a:t>An awesome resource built collaboratively with built-in checks and balances  </a:t>
            </a:r>
          </a:p>
          <a:p>
            <a:pPr lvl="1"/>
            <a:r>
              <a:rPr lang="en-US" dirty="0" smtClean="0"/>
              <a:t>Built with our “cognitive surplus” (Clay Shirky) </a:t>
            </a:r>
          </a:p>
          <a:p>
            <a:r>
              <a:rPr lang="en-US" dirty="0" smtClean="0"/>
              <a:t>Wikipedia articles, possibly “featured”  articles </a:t>
            </a:r>
          </a:p>
          <a:p>
            <a:pPr lvl="1"/>
            <a:r>
              <a:rPr lang="en-US" dirty="0" smtClean="0"/>
              <a:t>http://</a:t>
            </a:r>
            <a:r>
              <a:rPr lang="en-US" dirty="0" err="1" smtClean="0"/>
              <a:t>en.wikipedia.org/wiki/Wikipedia:Featured_articles</a:t>
            </a:r>
            <a:endParaRPr lang="en-US" dirty="0" smtClean="0"/>
          </a:p>
        </p:txBody>
      </p:sp>
      <p:pic>
        <p:nvPicPr>
          <p:cNvPr id="4" name="Picture 3" descr="462px-Cscr-featured.svg.png"/>
          <p:cNvPicPr>
            <a:picLocks noChangeAspect="1"/>
          </p:cNvPicPr>
          <p:nvPr/>
        </p:nvPicPr>
        <p:blipFill>
          <a:blip r:embed="rId3"/>
          <a:stretch>
            <a:fillRect/>
          </a:stretch>
        </p:blipFill>
        <p:spPr>
          <a:xfrm>
            <a:off x="1752600" y="2667000"/>
            <a:ext cx="990600" cy="939141"/>
          </a:xfrm>
          <a:prstGeom prst="rect">
            <a:avLst/>
          </a:prstGeom>
        </p:spPr>
      </p:pic>
      <p:sp>
        <p:nvSpPr>
          <p:cNvPr id="5" name="Date Placeholder 4"/>
          <p:cNvSpPr>
            <a:spLocks noGrp="1"/>
          </p:cNvSpPr>
          <p:nvPr>
            <p:ph type="dt" sz="half" idx="10"/>
          </p:nvPr>
        </p:nvSpPr>
        <p:spPr/>
        <p:txBody>
          <a:bodyPr/>
          <a:lstStyle/>
          <a:p>
            <a:pPr>
              <a:defRPr/>
            </a:pPr>
            <a:r>
              <a:rPr lang="en-US" smtClean="0"/>
              <a:t>2011</a:t>
            </a:r>
            <a:endParaRPr lang="en-US"/>
          </a:p>
        </p:txBody>
      </p:sp>
      <p:sp>
        <p:nvSpPr>
          <p:cNvPr id="7" name="Slide Number Placeholder 6"/>
          <p:cNvSpPr>
            <a:spLocks noGrp="1"/>
          </p:cNvSpPr>
          <p:nvPr>
            <p:ph type="sldNum" sz="quarter" idx="12"/>
          </p:nvPr>
        </p:nvSpPr>
        <p:spPr/>
        <p:txBody>
          <a:bodyPr/>
          <a:lstStyle/>
          <a:p>
            <a:pPr>
              <a:defRPr/>
            </a:pPr>
            <a:fld id="{AED1779C-3A4D-D244-96AE-18E2646C4D05}" type="slidenum">
              <a:rPr lang="en-US" smtClean="0"/>
              <a:pPr>
                <a:defRPr/>
              </a:pPr>
              <a:t>37</a:t>
            </a:fld>
            <a:endParaRPr lang="en-US" dirty="0"/>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86" name="Rectangle 6"/>
          <p:cNvSpPr>
            <a:spLocks noGrp="1" noChangeArrowheads="1"/>
          </p:cNvSpPr>
          <p:nvPr>
            <p:ph type="title"/>
          </p:nvPr>
        </p:nvSpPr>
        <p:spPr>
          <a:xfrm>
            <a:off x="2362200" y="228600"/>
            <a:ext cx="6551613" cy="944563"/>
          </a:xfrm>
        </p:spPr>
        <p:txBody>
          <a:bodyPr/>
          <a:lstStyle/>
          <a:p>
            <a:r>
              <a:rPr lang="en-US" dirty="0" smtClean="0"/>
              <a:t>An Edge Story from 2004 </a:t>
            </a:r>
            <a:endParaRPr lang="en-US" dirty="0"/>
          </a:p>
        </p:txBody>
      </p:sp>
      <p:sp>
        <p:nvSpPr>
          <p:cNvPr id="839687" name="Rectangle 7"/>
          <p:cNvSpPr>
            <a:spLocks noGrp="1" noChangeArrowheads="1"/>
          </p:cNvSpPr>
          <p:nvPr>
            <p:ph type="body" idx="1"/>
          </p:nvPr>
        </p:nvSpPr>
        <p:spPr>
          <a:xfrm>
            <a:off x="2743200" y="1524000"/>
            <a:ext cx="6094412" cy="4602163"/>
          </a:xfrm>
        </p:spPr>
        <p:txBody>
          <a:bodyPr/>
          <a:lstStyle/>
          <a:p>
            <a:r>
              <a:rPr lang="en-US" dirty="0" smtClean="0"/>
              <a:t>An iPod Story – </a:t>
            </a:r>
          </a:p>
          <a:p>
            <a:pPr lvl="1"/>
            <a:r>
              <a:rPr lang="en-US" dirty="0" smtClean="0"/>
              <a:t>iPod First Year Experience - August 2004 (</a:t>
            </a:r>
            <a:r>
              <a:rPr lang="en-US" dirty="0" smtClean="0">
                <a:hlinkClick r:id="rId3"/>
              </a:rPr>
              <a:t>www.duke.edu/ipod</a:t>
            </a:r>
            <a:r>
              <a:rPr lang="en-US" dirty="0" smtClean="0"/>
              <a:t>) </a:t>
            </a:r>
          </a:p>
          <a:p>
            <a:pPr lvl="1"/>
            <a:r>
              <a:rPr lang="en-US" dirty="0" smtClean="0"/>
              <a:t>Project Question —  What would happen if students had iPods as part of their learning environments </a:t>
            </a:r>
          </a:p>
          <a:p>
            <a:pPr lvl="1"/>
            <a:r>
              <a:rPr lang="en-US" dirty="0" smtClean="0"/>
              <a:t>Anticipated Uses</a:t>
            </a:r>
          </a:p>
          <a:p>
            <a:pPr lvl="2"/>
            <a:r>
              <a:rPr lang="en-US" dirty="0" smtClean="0"/>
              <a:t>Downloading of econ lectures</a:t>
            </a:r>
          </a:p>
          <a:p>
            <a:pPr lvl="2"/>
            <a:r>
              <a:rPr lang="en-US" dirty="0" smtClean="0"/>
              <a:t>Language auditory practice and production by German, Spanish, and Turkish language faculty </a:t>
            </a:r>
          </a:p>
          <a:p>
            <a:pPr lvl="2"/>
            <a:endParaRPr lang="en-US" dirty="0"/>
          </a:p>
        </p:txBody>
      </p:sp>
      <p:sp>
        <p:nvSpPr>
          <p:cNvPr id="839682" name="Text Box 2"/>
          <p:cNvSpPr txBox="1">
            <a:spLocks noChangeArrowheads="1"/>
          </p:cNvSpPr>
          <p:nvPr/>
        </p:nvSpPr>
        <p:spPr bwMode="auto">
          <a:xfrm>
            <a:off x="2895600" y="6248400"/>
            <a:ext cx="4876800" cy="2746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dirty="0" err="1">
                <a:solidFill>
                  <a:srgbClr val="000000"/>
                </a:solidFill>
                <a:latin typeface="Geneva" pitchFamily="-65" charset="0"/>
              </a:rPr>
              <a:t>www.campustechnology.com/article.asp?id</a:t>
            </a:r>
            <a:r>
              <a:rPr lang="en-US" sz="1200" dirty="0">
                <a:solidFill>
                  <a:srgbClr val="000000"/>
                </a:solidFill>
                <a:latin typeface="Geneva" pitchFamily="-65" charset="0"/>
              </a:rPr>
              <a:t>=11821</a:t>
            </a:r>
          </a:p>
        </p:txBody>
      </p:sp>
      <p:sp>
        <p:nvSpPr>
          <p:cNvPr id="839683" name="Text Box 3"/>
          <p:cNvSpPr txBox="1">
            <a:spLocks noChangeArrowheads="1"/>
          </p:cNvSpPr>
          <p:nvPr/>
        </p:nvSpPr>
        <p:spPr bwMode="auto">
          <a:xfrm>
            <a:off x="6870700" y="6477000"/>
            <a:ext cx="1172116" cy="246221"/>
          </a:xfrm>
          <a:prstGeom prst="rect">
            <a:avLst/>
          </a:prstGeom>
          <a:noFill/>
          <a:ln w="9525">
            <a:noFill/>
            <a:miter lim="800000"/>
            <a:headEnd/>
            <a:tailEnd/>
          </a:ln>
          <a:effectLst/>
        </p:spPr>
        <p:txBody>
          <a:bodyPr wrap="square">
            <a:prstTxWarp prst="textNoShape">
              <a:avLst/>
            </a:prstTxWarp>
            <a:spAutoFit/>
          </a:bodyPr>
          <a:lstStyle/>
          <a:p>
            <a:endParaRPr lang="en-US" sz="1000" i="0" dirty="0">
              <a:latin typeface="Times" pitchFamily="-65" charset="0"/>
            </a:endParaRPr>
          </a:p>
        </p:txBody>
      </p:sp>
      <p:pic>
        <p:nvPicPr>
          <p:cNvPr id="8" name="Picture 7" descr="Ipod2004.jpeg"/>
          <p:cNvPicPr>
            <a:picLocks noChangeAspect="1"/>
          </p:cNvPicPr>
          <p:nvPr/>
        </p:nvPicPr>
        <p:blipFill>
          <a:blip r:embed="rId4"/>
          <a:stretch>
            <a:fillRect/>
          </a:stretch>
        </p:blipFill>
        <p:spPr>
          <a:xfrm>
            <a:off x="609599" y="2590800"/>
            <a:ext cx="1490133" cy="2286000"/>
          </a:xfrm>
          <a:prstGeom prst="rect">
            <a:avLst/>
          </a:prstGeom>
        </p:spPr>
      </p:pic>
      <p:sp>
        <p:nvSpPr>
          <p:cNvPr id="13" name="TextBox 12"/>
          <p:cNvSpPr txBox="1"/>
          <p:nvPr/>
        </p:nvSpPr>
        <p:spPr>
          <a:xfrm>
            <a:off x="381000" y="5029201"/>
            <a:ext cx="21336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Duke Digital Initiative </a:t>
            </a:r>
            <a:r>
              <a:rPr lang="en-US" dirty="0" err="1" smtClean="0"/>
              <a:t>www.duke.edu/ddi</a:t>
            </a:r>
            <a:r>
              <a:rPr lang="en-US" dirty="0" smtClean="0"/>
              <a:t>/</a:t>
            </a:r>
          </a:p>
          <a:p>
            <a:endParaRPr lang="en-US" dirty="0"/>
          </a:p>
        </p:txBody>
      </p:sp>
      <p:sp>
        <p:nvSpPr>
          <p:cNvPr id="9" name="Date Placeholder 8"/>
          <p:cNvSpPr>
            <a:spLocks noGrp="1"/>
          </p:cNvSpPr>
          <p:nvPr>
            <p:ph type="dt" sz="half" idx="10"/>
          </p:nvPr>
        </p:nvSpPr>
        <p:spPr/>
        <p:txBody>
          <a:bodyPr/>
          <a:lstStyle/>
          <a:p>
            <a:pPr>
              <a:defRPr/>
            </a:pPr>
            <a:r>
              <a:rPr lang="en-US" smtClean="0"/>
              <a:t>2011</a:t>
            </a:r>
            <a:endParaRPr lang="en-US"/>
          </a:p>
        </p:txBody>
      </p:sp>
      <p:sp>
        <p:nvSpPr>
          <p:cNvPr id="10" name="Slide Number Placeholder 9"/>
          <p:cNvSpPr>
            <a:spLocks noGrp="1"/>
          </p:cNvSpPr>
          <p:nvPr>
            <p:ph type="sldNum" sz="quarter" idx="12"/>
          </p:nvPr>
        </p:nvSpPr>
        <p:spPr/>
        <p:txBody>
          <a:bodyPr/>
          <a:lstStyle/>
          <a:p>
            <a:pPr>
              <a:defRPr/>
            </a:pPr>
            <a:fld id="{AED1779C-3A4D-D244-96AE-18E2646C4D05}" type="slidenum">
              <a:rPr lang="en-US" smtClean="0"/>
              <a:pPr>
                <a:defRPr/>
              </a:pPr>
              <a:t>38</a:t>
            </a:fld>
            <a:endParaRPr lang="en-US"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2099" name="Text Box 3"/>
          <p:cNvSpPr txBox="1">
            <a:spLocks noChangeArrowheads="1"/>
          </p:cNvSpPr>
          <p:nvPr/>
        </p:nvSpPr>
        <p:spPr bwMode="auto">
          <a:xfrm>
            <a:off x="6783388" y="6477000"/>
            <a:ext cx="1287462" cy="244475"/>
          </a:xfrm>
          <a:prstGeom prst="rect">
            <a:avLst/>
          </a:prstGeom>
          <a:noFill/>
          <a:ln w="9525">
            <a:noFill/>
            <a:miter lim="800000"/>
            <a:headEnd/>
            <a:tailEnd/>
          </a:ln>
          <a:effectLst/>
        </p:spPr>
        <p:txBody>
          <a:bodyPr wrap="none">
            <a:prstTxWarp prst="textNoShape">
              <a:avLst/>
            </a:prstTxWarp>
            <a:spAutoFit/>
          </a:bodyPr>
          <a:lstStyle/>
          <a:p>
            <a:r>
              <a:rPr lang="en-US" sz="1000" i="0">
                <a:solidFill>
                  <a:schemeClr val="bg2"/>
                </a:solidFill>
                <a:latin typeface="Times" pitchFamily="-65" charset="0"/>
              </a:rPr>
              <a:t>Learners in 2010 sum</a:t>
            </a:r>
            <a:endParaRPr lang="en-US" sz="1000" i="0">
              <a:latin typeface="Times" pitchFamily="-65" charset="0"/>
            </a:endParaRPr>
          </a:p>
        </p:txBody>
      </p:sp>
      <p:sp>
        <p:nvSpPr>
          <p:cNvPr id="772104" name="Rectangle 8"/>
          <p:cNvSpPr>
            <a:spLocks noGrp="1" noChangeArrowheads="1"/>
          </p:cNvSpPr>
          <p:nvPr>
            <p:ph type="title"/>
          </p:nvPr>
        </p:nvSpPr>
        <p:spPr>
          <a:xfrm>
            <a:off x="1828800" y="304800"/>
            <a:ext cx="7086600" cy="762000"/>
          </a:xfrm>
        </p:spPr>
        <p:txBody>
          <a:bodyPr/>
          <a:lstStyle/>
          <a:p>
            <a:r>
              <a:rPr lang="en-US" dirty="0" smtClean="0"/>
              <a:t>The Difference Tools Make</a:t>
            </a:r>
            <a:endParaRPr lang="en-US" dirty="0"/>
          </a:p>
        </p:txBody>
      </p:sp>
      <p:sp>
        <p:nvSpPr>
          <p:cNvPr id="772105" name="Rectangle 9"/>
          <p:cNvSpPr>
            <a:spLocks noGrp="1" noChangeArrowheads="1"/>
          </p:cNvSpPr>
          <p:nvPr>
            <p:ph type="body" idx="1"/>
          </p:nvPr>
        </p:nvSpPr>
        <p:spPr>
          <a:xfrm>
            <a:off x="2209800" y="1447800"/>
            <a:ext cx="6553200" cy="4953000"/>
          </a:xfrm>
        </p:spPr>
        <p:txBody>
          <a:bodyPr/>
          <a:lstStyle/>
          <a:p>
            <a:r>
              <a:rPr lang="en-US" dirty="0" smtClean="0"/>
              <a:t>Surprise </a:t>
            </a:r>
            <a:r>
              <a:rPr lang="en-US" dirty="0"/>
              <a:t>— </a:t>
            </a:r>
            <a:r>
              <a:rPr lang="en-US" dirty="0" smtClean="0"/>
              <a:t>Students started taking over control </a:t>
            </a:r>
            <a:r>
              <a:rPr lang="en-US" dirty="0"/>
              <a:t>of</a:t>
            </a:r>
            <a:r>
              <a:rPr lang="en-US" dirty="0" smtClean="0"/>
              <a:t> course content</a:t>
            </a:r>
            <a:endParaRPr lang="en-US" dirty="0"/>
          </a:p>
          <a:p>
            <a:pPr lvl="1"/>
            <a:r>
              <a:rPr lang="en-US" sz="2000" dirty="0"/>
              <a:t>Students collected and created primary source materials of cultural settings, conducted interviews of experts</a:t>
            </a:r>
          </a:p>
          <a:p>
            <a:pPr lvl="1"/>
            <a:r>
              <a:rPr lang="en-US" sz="2000" dirty="0"/>
              <a:t>Produced podcasts and </a:t>
            </a:r>
            <a:r>
              <a:rPr lang="en-US" sz="2000" dirty="0" err="1"/>
              <a:t>audioblogs</a:t>
            </a:r>
            <a:r>
              <a:rPr lang="en-US" sz="2000" dirty="0"/>
              <a:t> that were linked and downloadable from course web </a:t>
            </a:r>
            <a:r>
              <a:rPr lang="en-US" sz="2000" dirty="0" smtClean="0"/>
              <a:t>sites</a:t>
            </a:r>
            <a:endParaRPr lang="en-US" dirty="0" smtClean="0"/>
          </a:p>
          <a:p>
            <a:pPr lvl="1"/>
            <a:r>
              <a:rPr lang="en-US" dirty="0" smtClean="0"/>
              <a:t>"Radio: The Theater of the Mind" course produced several audio theater dramas and created website based on old radio shows</a:t>
            </a:r>
          </a:p>
          <a:p>
            <a:pPr lvl="2"/>
            <a:r>
              <a:rPr lang="en-US" dirty="0" smtClean="0"/>
              <a:t>web.duke.edu/~dhfoster/mp3ater.htm</a:t>
            </a:r>
          </a:p>
          <a:p>
            <a:pPr lvl="2"/>
            <a:r>
              <a:rPr lang="en-US" dirty="0" err="1" smtClean="0"/>
              <a:t>www.thetheaterofthemind.com/index.htm</a:t>
            </a:r>
            <a:endParaRPr lang="en-US" dirty="0" smtClean="0"/>
          </a:p>
          <a:p>
            <a:pPr lvl="2"/>
            <a:endParaRPr lang="en-US" dirty="0" smtClean="0"/>
          </a:p>
        </p:txBody>
      </p:sp>
      <p:pic>
        <p:nvPicPr>
          <p:cNvPr id="7" name="Picture 6" descr="ipod_foster_oldtime.jpg"/>
          <p:cNvPicPr>
            <a:picLocks noChangeAspect="1"/>
          </p:cNvPicPr>
          <p:nvPr/>
        </p:nvPicPr>
        <p:blipFill>
          <a:blip r:embed="rId3"/>
          <a:stretch>
            <a:fillRect/>
          </a:stretch>
        </p:blipFill>
        <p:spPr>
          <a:xfrm>
            <a:off x="152400" y="1905000"/>
            <a:ext cx="2096411" cy="1752600"/>
          </a:xfrm>
          <a:prstGeom prst="rect">
            <a:avLst/>
          </a:prstGeom>
        </p:spPr>
      </p:pic>
      <p:pic>
        <p:nvPicPr>
          <p:cNvPr id="8" name="Picture 7" descr="ipod_foster_students.jpg"/>
          <p:cNvPicPr>
            <a:picLocks noChangeAspect="1"/>
          </p:cNvPicPr>
          <p:nvPr/>
        </p:nvPicPr>
        <p:blipFill>
          <a:blip r:embed="rId4"/>
          <a:stretch>
            <a:fillRect/>
          </a:stretch>
        </p:blipFill>
        <p:spPr>
          <a:xfrm>
            <a:off x="228600" y="3505200"/>
            <a:ext cx="2311400" cy="1733550"/>
          </a:xfrm>
          <a:prstGeom prst="rect">
            <a:avLst/>
          </a:prstGeom>
        </p:spPr>
      </p:pic>
      <p:sp>
        <p:nvSpPr>
          <p:cNvPr id="9" name="Date Placeholder 8"/>
          <p:cNvSpPr>
            <a:spLocks noGrp="1"/>
          </p:cNvSpPr>
          <p:nvPr>
            <p:ph type="dt" sz="half" idx="10"/>
          </p:nvPr>
        </p:nvSpPr>
        <p:spPr/>
        <p:txBody>
          <a:bodyPr/>
          <a:lstStyle/>
          <a:p>
            <a:pPr>
              <a:defRPr/>
            </a:pPr>
            <a:r>
              <a:rPr lang="en-US" smtClean="0"/>
              <a:t>2011</a:t>
            </a:r>
            <a:endParaRPr lang="en-US"/>
          </a:p>
        </p:txBody>
      </p:sp>
      <p:sp>
        <p:nvSpPr>
          <p:cNvPr id="10" name="Slide Number Placeholder 9"/>
          <p:cNvSpPr>
            <a:spLocks noGrp="1"/>
          </p:cNvSpPr>
          <p:nvPr>
            <p:ph type="sldNum" sz="quarter" idx="12"/>
          </p:nvPr>
        </p:nvSpPr>
        <p:spPr/>
        <p:txBody>
          <a:bodyPr/>
          <a:lstStyle/>
          <a:p>
            <a:pPr>
              <a:defRPr/>
            </a:pPr>
            <a:fld id="{AED1779C-3A4D-D244-96AE-18E2646C4D05}" type="slidenum">
              <a:rPr lang="en-US" smtClean="0"/>
              <a:pPr>
                <a:defRPr/>
              </a:pPr>
              <a:t>39</a:t>
            </a:fld>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685800"/>
          </a:xfrm>
        </p:spPr>
        <p:txBody>
          <a:bodyPr/>
          <a:lstStyle/>
          <a:p>
            <a:pPr algn="ctr"/>
            <a:r>
              <a:rPr lang="en-US" dirty="0" smtClean="0"/>
              <a:t>Environment for Engagement </a:t>
            </a:r>
            <a:endParaRPr lang="en-US" dirty="0"/>
          </a:p>
        </p:txBody>
      </p:sp>
      <p:sp>
        <p:nvSpPr>
          <p:cNvPr id="4" name="Date Placeholder 3"/>
          <p:cNvSpPr>
            <a:spLocks noGrp="1"/>
          </p:cNvSpPr>
          <p:nvPr>
            <p:ph type="dt" sz="half" idx="10"/>
          </p:nvPr>
        </p:nvSpPr>
        <p:spPr/>
        <p:txBody>
          <a:bodyPr/>
          <a:lstStyle/>
          <a:p>
            <a:pPr>
              <a:defRPr/>
            </a:pPr>
            <a:r>
              <a:rPr lang="en-US" smtClean="0"/>
              <a:t>2011</a:t>
            </a:r>
            <a:endParaRPr lang="en-US"/>
          </a:p>
        </p:txBody>
      </p:sp>
      <p:sp>
        <p:nvSpPr>
          <p:cNvPr id="5" name="Slide Number Placeholder 4"/>
          <p:cNvSpPr>
            <a:spLocks noGrp="1"/>
          </p:cNvSpPr>
          <p:nvPr>
            <p:ph type="sldNum" sz="quarter" idx="12"/>
          </p:nvPr>
        </p:nvSpPr>
        <p:spPr/>
        <p:txBody>
          <a:bodyPr/>
          <a:lstStyle/>
          <a:p>
            <a:pPr>
              <a:defRPr/>
            </a:pPr>
            <a:fld id="{AED1779C-3A4D-D244-96AE-18E2646C4D05}" type="slidenum">
              <a:rPr lang="en-US" smtClean="0"/>
              <a:pPr>
                <a:defRPr/>
              </a:pPr>
              <a:t>4</a:t>
            </a:fld>
            <a:endParaRPr lang="en-US" dirty="0"/>
          </a:p>
        </p:txBody>
      </p:sp>
      <p:sp>
        <p:nvSpPr>
          <p:cNvPr id="6" name="Oval 5"/>
          <p:cNvSpPr/>
          <p:nvPr/>
        </p:nvSpPr>
        <p:spPr>
          <a:xfrm>
            <a:off x="457200" y="990600"/>
            <a:ext cx="8229600" cy="441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14400" y="5562600"/>
            <a:ext cx="7162800" cy="923330"/>
          </a:xfrm>
          <a:prstGeom prst="rect">
            <a:avLst/>
          </a:prstGeom>
          <a:ln>
            <a:solidFill>
              <a:srgbClr val="0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3366FF"/>
                </a:solidFill>
              </a:rPr>
              <a:t>Who are the members of a course community?  The learners and faculty mentor and any content assistants. Why does building a community support learners and learning? </a:t>
            </a:r>
            <a:endParaRPr lang="en-US" dirty="0">
              <a:solidFill>
                <a:srgbClr val="3366FF"/>
              </a:solidFill>
            </a:endParaRPr>
          </a:p>
        </p:txBody>
      </p:sp>
      <p:sp>
        <p:nvSpPr>
          <p:cNvPr id="11" name="TextBox 10"/>
          <p:cNvSpPr txBox="1"/>
          <p:nvPr/>
        </p:nvSpPr>
        <p:spPr>
          <a:xfrm>
            <a:off x="1752600" y="4343400"/>
            <a:ext cx="5715000" cy="646331"/>
          </a:xfrm>
          <a:prstGeom prst="rect">
            <a:avLst/>
          </a:prstGeom>
          <a:noFill/>
        </p:spPr>
        <p:txBody>
          <a:bodyPr wrap="square" rtlCol="0">
            <a:spAutoFit/>
          </a:bodyPr>
          <a:lstStyle/>
          <a:p>
            <a:pPr algn="ctr"/>
            <a:r>
              <a:rPr lang="en-US" dirty="0" smtClean="0"/>
              <a:t>Shared experiences, overlapping goals, mutual support, trust and presence***</a:t>
            </a:r>
            <a:endParaRPr lang="en-US" dirty="0"/>
          </a:p>
        </p:txBody>
      </p:sp>
      <p:sp>
        <p:nvSpPr>
          <p:cNvPr id="17" name="Internal Storage 16"/>
          <p:cNvSpPr/>
          <p:nvPr/>
        </p:nvSpPr>
        <p:spPr>
          <a:xfrm>
            <a:off x="1905000" y="2743200"/>
            <a:ext cx="2667000" cy="1524000"/>
          </a:xfrm>
          <a:prstGeom prst="flowChartInternalStorag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Box 13"/>
          <p:cNvSpPr txBox="1"/>
          <p:nvPr/>
        </p:nvSpPr>
        <p:spPr>
          <a:xfrm>
            <a:off x="2057400" y="2895600"/>
            <a:ext cx="2590800" cy="1323439"/>
          </a:xfrm>
          <a:prstGeom prst="rect">
            <a:avLst/>
          </a:prstGeom>
          <a:noFill/>
        </p:spPr>
        <p:txBody>
          <a:bodyPr wrap="square" rtlCol="0">
            <a:spAutoFit/>
          </a:bodyPr>
          <a:lstStyle/>
          <a:p>
            <a:pPr algn="ctr"/>
            <a:r>
              <a:rPr lang="en-US" sz="1600" b="1" dirty="0" smtClean="0"/>
              <a:t>Core Learning Principles</a:t>
            </a:r>
          </a:p>
          <a:p>
            <a:pPr algn="ctr"/>
            <a:r>
              <a:rPr lang="en-US" sz="1600" dirty="0" smtClean="0"/>
              <a:t>Active, involved, doing, zone of proximal development, personalizing</a:t>
            </a:r>
            <a:endParaRPr lang="en-US" sz="1600" dirty="0"/>
          </a:p>
        </p:txBody>
      </p:sp>
      <p:sp>
        <p:nvSpPr>
          <p:cNvPr id="19" name="Internal Storage 18"/>
          <p:cNvSpPr/>
          <p:nvPr/>
        </p:nvSpPr>
        <p:spPr>
          <a:xfrm>
            <a:off x="4876800" y="2743200"/>
            <a:ext cx="2667000" cy="1524000"/>
          </a:xfrm>
          <a:prstGeom prst="flowChartInternalStorag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Internal Storage 17"/>
          <p:cNvSpPr/>
          <p:nvPr/>
        </p:nvSpPr>
        <p:spPr>
          <a:xfrm>
            <a:off x="2362200" y="1295399"/>
            <a:ext cx="4419600" cy="1447801"/>
          </a:xfrm>
          <a:prstGeom prst="flowChartInternalStorag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Box 15"/>
          <p:cNvSpPr txBox="1"/>
          <p:nvPr/>
        </p:nvSpPr>
        <p:spPr>
          <a:xfrm>
            <a:off x="5181600" y="2895600"/>
            <a:ext cx="2362200" cy="1077218"/>
          </a:xfrm>
          <a:prstGeom prst="rect">
            <a:avLst/>
          </a:prstGeom>
          <a:noFill/>
        </p:spPr>
        <p:txBody>
          <a:bodyPr wrap="square" rtlCol="0">
            <a:spAutoFit/>
          </a:bodyPr>
          <a:lstStyle/>
          <a:p>
            <a:pPr algn="ctr"/>
            <a:r>
              <a:rPr lang="en-US" sz="1600" b="1" dirty="0" smtClean="0"/>
              <a:t>Online Best Practices </a:t>
            </a:r>
          </a:p>
          <a:p>
            <a:pPr algn="ctr"/>
            <a:r>
              <a:rPr lang="en-US" sz="1600" dirty="0" smtClean="0"/>
              <a:t>Presence, balanced dialogue, core content, continuous assessment </a:t>
            </a:r>
            <a:endParaRPr lang="en-US" sz="1600" dirty="0"/>
          </a:p>
        </p:txBody>
      </p:sp>
      <p:sp>
        <p:nvSpPr>
          <p:cNvPr id="21" name="TextBox 20"/>
          <p:cNvSpPr txBox="1"/>
          <p:nvPr/>
        </p:nvSpPr>
        <p:spPr>
          <a:xfrm>
            <a:off x="2895600" y="1600200"/>
            <a:ext cx="3795252" cy="830997"/>
          </a:xfrm>
          <a:prstGeom prst="rect">
            <a:avLst/>
          </a:prstGeom>
          <a:noFill/>
        </p:spPr>
        <p:txBody>
          <a:bodyPr wrap="square" rtlCol="0">
            <a:spAutoFit/>
          </a:bodyPr>
          <a:lstStyle/>
          <a:p>
            <a:pPr algn="ctr"/>
            <a:r>
              <a:rPr lang="en-US" sz="1600" b="1" dirty="0" smtClean="0"/>
              <a:t>Grouping &amp; Teaming Strategies</a:t>
            </a:r>
          </a:p>
          <a:p>
            <a:pPr algn="ctr"/>
            <a:r>
              <a:rPr lang="en-US" sz="1600" dirty="0" smtClean="0"/>
              <a:t>Informal small to medium groupings, collaborative work, peer review</a:t>
            </a:r>
          </a:p>
        </p:txBody>
      </p:sp>
      <p:cxnSp>
        <p:nvCxnSpPr>
          <p:cNvPr id="20" name="Straight Connector 19"/>
          <p:cNvCxnSpPr/>
          <p:nvPr/>
        </p:nvCxnSpPr>
        <p:spPr>
          <a:xfrm flipV="1">
            <a:off x="914400" y="4191000"/>
            <a:ext cx="7391400" cy="7620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04800" y="4572000"/>
            <a:ext cx="1828800" cy="646331"/>
          </a:xfrm>
          <a:prstGeom prst="rect">
            <a:avLst/>
          </a:prstGeom>
          <a:blipFill rotWithShape="1">
            <a:blip r:embed="rId3"/>
            <a:tile tx="0" ty="0" sx="100000" sy="100000" flip="none" algn="tl"/>
          </a:blip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Elements of community</a:t>
            </a:r>
            <a:endParaRPr lang="en-US" dirty="0"/>
          </a:p>
        </p:txBody>
      </p:sp>
      <p:cxnSp>
        <p:nvCxnSpPr>
          <p:cNvPr id="26" name="Shape 25"/>
          <p:cNvCxnSpPr>
            <a:stCxn id="24" idx="2"/>
          </p:cNvCxnSpPr>
          <p:nvPr/>
        </p:nvCxnSpPr>
        <p:spPr>
          <a:xfrm rot="5400000" flipH="1" flipV="1">
            <a:off x="1924734" y="4171266"/>
            <a:ext cx="341531" cy="1752600"/>
          </a:xfrm>
          <a:prstGeom prst="curvedConnector4">
            <a:avLst>
              <a:gd name="adj1" fmla="val -66934"/>
              <a:gd name="adj2" fmla="val 76087"/>
            </a:avLst>
          </a:prstGeom>
          <a:ln>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a:xfrm>
            <a:off x="457200" y="1588"/>
            <a:ext cx="8229600" cy="1290637"/>
          </a:xfrm>
          <a:ln/>
        </p:spPr>
        <p:txBody>
          <a:bodyPr/>
          <a:lstStyle/>
          <a:p>
            <a:r>
              <a:rPr lang="en-US" dirty="0" smtClean="0"/>
              <a:t>Sharing </a:t>
            </a:r>
            <a:r>
              <a:rPr lang="en-US" dirty="0"/>
              <a:t>of Course Projects </a:t>
            </a:r>
          </a:p>
        </p:txBody>
      </p:sp>
      <p:sp>
        <p:nvSpPr>
          <p:cNvPr id="54274" name="Rectangle 2"/>
          <p:cNvSpPr>
            <a:spLocks noGrp="1" noChangeArrowheads="1"/>
          </p:cNvSpPr>
          <p:nvPr>
            <p:ph type="body" idx="1"/>
          </p:nvPr>
        </p:nvSpPr>
        <p:spPr>
          <a:xfrm>
            <a:off x="2755900" y="1752600"/>
            <a:ext cx="5791200" cy="4267200"/>
          </a:xfrm>
          <a:ln/>
        </p:spPr>
        <p:txBody>
          <a:bodyPr/>
          <a:lstStyle/>
          <a:p>
            <a:pPr marL="304800" indent="-304800"/>
            <a:r>
              <a:rPr lang="en-US" dirty="0"/>
              <a:t>Consistency in a task model or requirements combined with…</a:t>
            </a:r>
          </a:p>
          <a:p>
            <a:pPr lvl="1"/>
            <a:r>
              <a:rPr lang="en-US" dirty="0">
                <a:latin typeface="Calibri" charset="0"/>
                <a:ea typeface="Calibri" charset="0"/>
                <a:cs typeface="Calibri" charset="0"/>
                <a:sym typeface="Calibri" charset="0"/>
              </a:rPr>
              <a:t>Creative work with flexible “sharing and presentation” strategies</a:t>
            </a:r>
            <a:endParaRPr lang="en-US" dirty="0">
              <a:latin typeface="Calibri" charset="0"/>
              <a:sym typeface="Calibri" charset="0"/>
            </a:endParaRPr>
          </a:p>
          <a:p>
            <a:pPr lvl="1"/>
            <a:r>
              <a:rPr lang="en-US" dirty="0">
                <a:latin typeface="Calibri" charset="0"/>
                <a:ea typeface="Calibri" charset="0"/>
                <a:cs typeface="Calibri" charset="0"/>
                <a:sym typeface="Calibri" charset="0"/>
              </a:rPr>
              <a:t>Encourage a range of project “reports” from podcasts, blogs, wikis, journals, interviews, etc.  </a:t>
            </a:r>
            <a:endParaRPr lang="en-US" dirty="0">
              <a:latin typeface="Calibri" charset="0"/>
              <a:sym typeface="Calibri" charset="0"/>
            </a:endParaRPr>
          </a:p>
          <a:p>
            <a:pPr lvl="1"/>
            <a:r>
              <a:rPr lang="en-US" dirty="0">
                <a:latin typeface="Calibri" charset="0"/>
                <a:ea typeface="Calibri" charset="0"/>
                <a:cs typeface="Calibri" charset="0"/>
                <a:sym typeface="Calibri" charset="0"/>
              </a:rPr>
              <a:t>Work that can be shared with a blog, wiki, or service…let the work go “beyond the course” </a:t>
            </a:r>
            <a:endParaRPr lang="en-US" dirty="0">
              <a:latin typeface="Calibri" charset="0"/>
              <a:sym typeface="Calibri" charset="0"/>
            </a:endParaRPr>
          </a:p>
          <a:p>
            <a:pPr marL="304800" indent="-304800"/>
            <a:r>
              <a:rPr lang="en-US" dirty="0">
                <a:solidFill>
                  <a:srgbClr val="0000FF"/>
                </a:solidFill>
              </a:rPr>
              <a:t>The task is assessed with a set of suitable rubrics and measures</a:t>
            </a:r>
          </a:p>
        </p:txBody>
      </p:sp>
      <p:sp>
        <p:nvSpPr>
          <p:cNvPr id="54275" name="Rectangle 3"/>
          <p:cNvSpPr>
            <a:spLocks/>
          </p:cNvSpPr>
          <p:nvPr/>
        </p:nvSpPr>
        <p:spPr bwMode="auto">
          <a:xfrm>
            <a:off x="457200" y="6172200"/>
            <a:ext cx="2159000" cy="254000"/>
          </a:xfrm>
          <a:prstGeom prst="rect">
            <a:avLst/>
          </a:prstGeom>
          <a:noFill/>
          <a:ln w="12700" cap="rnd">
            <a:noFill/>
            <a:round/>
            <a:headEnd type="none" w="med" len="med"/>
            <a:tailEnd type="none" w="med" len="med"/>
          </a:ln>
        </p:spPr>
        <p:txBody>
          <a:bodyPr lIns="38100" tIns="38100" rIns="38100" bIns="38100" anchor="ctr">
            <a:prstTxWarp prst="textNoShape">
              <a:avLst/>
            </a:prstTxWarp>
          </a:bodyPr>
          <a:lstStyle/>
          <a:p>
            <a:pPr algn="l"/>
            <a:r>
              <a:rPr lang="en-US" sz="1200">
                <a:solidFill>
                  <a:srgbClr val="878787"/>
                </a:solidFill>
                <a:latin typeface="Arial" charset="0"/>
                <a:ea typeface="Arial" charset="0"/>
                <a:cs typeface="Arial" charset="0"/>
                <a:sym typeface="Arial" charset="0"/>
              </a:rPr>
              <a:t>2011</a:t>
            </a:r>
          </a:p>
        </p:txBody>
      </p:sp>
      <p:pic>
        <p:nvPicPr>
          <p:cNvPr id="54276" name="Picture 4"/>
          <p:cNvPicPr>
            <a:picLocks noChangeAspect="1" noChangeArrowheads="1"/>
          </p:cNvPicPr>
          <p:nvPr/>
        </p:nvPicPr>
        <p:blipFill>
          <a:blip r:embed="rId3"/>
          <a:srcRect/>
          <a:stretch>
            <a:fillRect/>
          </a:stretch>
        </p:blipFill>
        <p:spPr bwMode="auto">
          <a:xfrm>
            <a:off x="609600" y="2209800"/>
            <a:ext cx="1841500" cy="1905000"/>
          </a:xfrm>
          <a:prstGeom prst="rect">
            <a:avLst/>
          </a:prstGeom>
          <a:noFill/>
          <a:ln w="12700" cap="rnd">
            <a:noFill/>
            <a:round/>
            <a:headEnd/>
            <a:tailEnd/>
          </a:ln>
        </p:spPr>
      </p:pic>
      <p:sp>
        <p:nvSpPr>
          <p:cNvPr id="6" name="Date Placeholder 5"/>
          <p:cNvSpPr>
            <a:spLocks noGrp="1"/>
          </p:cNvSpPr>
          <p:nvPr>
            <p:ph type="dt" sz="half" idx="10"/>
          </p:nvPr>
        </p:nvSpPr>
        <p:spPr/>
        <p:txBody>
          <a:bodyPr/>
          <a:lstStyle/>
          <a:p>
            <a:pPr>
              <a:defRPr/>
            </a:pPr>
            <a:r>
              <a:rPr lang="en-US" smtClean="0"/>
              <a:t>2011</a:t>
            </a:r>
            <a:endParaRPr lang="en-US"/>
          </a:p>
        </p:txBody>
      </p:sp>
      <p:sp>
        <p:nvSpPr>
          <p:cNvPr id="7" name="Slide Number Placeholder 6"/>
          <p:cNvSpPr>
            <a:spLocks noGrp="1"/>
          </p:cNvSpPr>
          <p:nvPr>
            <p:ph type="sldNum" sz="quarter" idx="12"/>
          </p:nvPr>
        </p:nvSpPr>
        <p:spPr/>
        <p:txBody>
          <a:bodyPr/>
          <a:lstStyle/>
          <a:p>
            <a:pPr>
              <a:defRPr/>
            </a:pPr>
            <a:fld id="{AED1779C-3A4D-D244-96AE-18E2646C4D05}" type="slidenum">
              <a:rPr lang="en-US" smtClean="0"/>
              <a:pPr>
                <a:defRPr/>
              </a:pPr>
              <a:t>40</a:t>
            </a:fld>
            <a:endParaRPr lang="en-US" dirty="0"/>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a:xfrm>
            <a:off x="1676400" y="3886200"/>
            <a:ext cx="6477000" cy="1325563"/>
          </a:xfrm>
        </p:spPr>
        <p:txBody>
          <a:bodyPr/>
          <a:lstStyle/>
          <a:p>
            <a:r>
              <a:rPr lang="en-US" dirty="0" smtClean="0"/>
              <a:t>Assessments in Practice</a:t>
            </a:r>
            <a:endParaRPr lang="en-US" dirty="0"/>
          </a:p>
        </p:txBody>
      </p:sp>
      <p:sp>
        <p:nvSpPr>
          <p:cNvPr id="5" name="Date Placeholder 4"/>
          <p:cNvSpPr>
            <a:spLocks noGrp="1"/>
          </p:cNvSpPr>
          <p:nvPr>
            <p:ph type="dt" sz="half" idx="10"/>
          </p:nvPr>
        </p:nvSpPr>
        <p:spPr/>
        <p:txBody>
          <a:bodyPr/>
          <a:lstStyle/>
          <a:p>
            <a:pPr>
              <a:defRPr/>
            </a:pPr>
            <a:r>
              <a:rPr lang="en-US" smtClean="0"/>
              <a:t>2011</a:t>
            </a:r>
            <a:endParaRPr lang="en-US"/>
          </a:p>
        </p:txBody>
      </p:sp>
      <p:sp>
        <p:nvSpPr>
          <p:cNvPr id="7" name="TextBox 6"/>
          <p:cNvSpPr txBox="1"/>
          <p:nvPr/>
        </p:nvSpPr>
        <p:spPr>
          <a:xfrm>
            <a:off x="838200" y="1495961"/>
            <a:ext cx="38100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i="0" u="none" dirty="0" smtClean="0">
                <a:solidFill>
                  <a:srgbClr val="4F81BD"/>
                </a:solidFill>
              </a:rPr>
              <a:t>Podcasts, video clips, narrated slideshows, interviews, websites, live and recorded presentations and Q&amp;A</a:t>
            </a:r>
            <a:endParaRPr lang="en-US" sz="2000" i="0" u="none" dirty="0">
              <a:solidFill>
                <a:srgbClr val="4F81BD"/>
              </a:solidFill>
            </a:endParaRPr>
          </a:p>
        </p:txBody>
      </p:sp>
      <p:sp>
        <p:nvSpPr>
          <p:cNvPr id="9" name="TextBox 8"/>
          <p:cNvSpPr txBox="1"/>
          <p:nvPr/>
        </p:nvSpPr>
        <p:spPr>
          <a:xfrm>
            <a:off x="4191000" y="2797314"/>
            <a:ext cx="3810000"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000" i="0" u="none" dirty="0" smtClean="0">
                <a:solidFill>
                  <a:srgbClr val="4F81BD"/>
                </a:solidFill>
              </a:rPr>
              <a:t>Also think Flickr, YouTube, VoiceThread, </a:t>
            </a:r>
            <a:r>
              <a:rPr lang="en-US" sz="2000" i="0" u="none" dirty="0" err="1" smtClean="0">
                <a:solidFill>
                  <a:srgbClr val="4F81BD"/>
                </a:solidFill>
              </a:rPr>
              <a:t>SlideShare</a:t>
            </a:r>
            <a:endParaRPr lang="en-US" sz="2000" i="0" u="none" dirty="0">
              <a:solidFill>
                <a:srgbClr val="4F81BD"/>
              </a:solidFill>
            </a:endParaRPr>
          </a:p>
        </p:txBody>
      </p:sp>
      <p:sp>
        <p:nvSpPr>
          <p:cNvPr id="10" name="TextBox 9"/>
          <p:cNvSpPr txBox="1"/>
          <p:nvPr/>
        </p:nvSpPr>
        <p:spPr>
          <a:xfrm>
            <a:off x="4191000" y="457200"/>
            <a:ext cx="3810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i="0" u="none" dirty="0" smtClean="0">
                <a:solidFill>
                  <a:schemeClr val="tx1"/>
                </a:solidFill>
              </a:rPr>
              <a:t>Design creative work that flows forward to future, to community, to others…  </a:t>
            </a:r>
            <a:endParaRPr lang="en-US" sz="2000" i="0" u="none" dirty="0">
              <a:solidFill>
                <a:schemeClr val="tx1"/>
              </a:solidFill>
            </a:endParaRPr>
          </a:p>
        </p:txBody>
      </p:sp>
      <p:sp>
        <p:nvSpPr>
          <p:cNvPr id="8" name="Slide Number Placeholder 7"/>
          <p:cNvSpPr>
            <a:spLocks noGrp="1"/>
          </p:cNvSpPr>
          <p:nvPr>
            <p:ph type="sldNum" sz="quarter" idx="12"/>
          </p:nvPr>
        </p:nvSpPr>
        <p:spPr/>
        <p:txBody>
          <a:bodyPr/>
          <a:lstStyle/>
          <a:p>
            <a:pPr>
              <a:defRPr/>
            </a:pPr>
            <a:fld id="{33CC8550-8D1E-084D-9975-DF77A3C8D9DE}" type="slidenum">
              <a:rPr lang="en-US" smtClean="0"/>
              <a:pPr>
                <a:defRPr/>
              </a:pPr>
              <a:t>41</a:t>
            </a:fld>
            <a:endParaRPr lang="en-US" dirty="0"/>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ln/>
        </p:spPr>
        <p:txBody>
          <a:bodyPr/>
          <a:lstStyle/>
          <a:p>
            <a:r>
              <a:rPr lang="en-US" dirty="0">
                <a:solidFill>
                  <a:srgbClr val="276245"/>
                </a:solidFill>
              </a:rPr>
              <a:t>Assessment –  A focus on growth not grading </a:t>
            </a:r>
          </a:p>
        </p:txBody>
      </p:sp>
      <p:sp>
        <p:nvSpPr>
          <p:cNvPr id="46082" name="Rectangle 2"/>
          <p:cNvSpPr>
            <a:spLocks noGrp="1" noChangeArrowheads="1"/>
          </p:cNvSpPr>
          <p:nvPr>
            <p:ph type="body" idx="1"/>
          </p:nvPr>
        </p:nvSpPr>
        <p:spPr>
          <a:ln/>
        </p:spPr>
        <p:txBody>
          <a:bodyPr/>
          <a:lstStyle/>
          <a:p>
            <a:pPr>
              <a:buNone/>
            </a:pPr>
            <a:r>
              <a:rPr lang="en-US" sz="2400" dirty="0"/>
              <a:t>Assessment is </a:t>
            </a:r>
            <a:r>
              <a:rPr lang="en-US" sz="2400" dirty="0">
                <a:solidFill>
                  <a:schemeClr val="accent2">
                    <a:lumMod val="50000"/>
                  </a:schemeClr>
                </a:solidFill>
              </a:rPr>
              <a:t>forward-looking</a:t>
            </a:r>
            <a:r>
              <a:rPr lang="en-US" sz="2400" dirty="0"/>
              <a:t> on learning and developing expertise</a:t>
            </a:r>
          </a:p>
        </p:txBody>
      </p:sp>
      <p:sp>
        <p:nvSpPr>
          <p:cNvPr id="8" name="Date Placeholder 7"/>
          <p:cNvSpPr>
            <a:spLocks noGrp="1"/>
          </p:cNvSpPr>
          <p:nvPr>
            <p:ph type="dt" sz="half" idx="10"/>
          </p:nvPr>
        </p:nvSpPr>
        <p:spPr/>
        <p:txBody>
          <a:bodyPr/>
          <a:lstStyle/>
          <a:p>
            <a:pPr>
              <a:defRPr/>
            </a:pPr>
            <a:r>
              <a:rPr lang="en-US" smtClean="0"/>
              <a:t>2011</a:t>
            </a:r>
            <a:endParaRPr lang="en-US"/>
          </a:p>
        </p:txBody>
      </p:sp>
      <p:sp>
        <p:nvSpPr>
          <p:cNvPr id="9" name="Slide Number Placeholder 8"/>
          <p:cNvSpPr>
            <a:spLocks noGrp="1"/>
          </p:cNvSpPr>
          <p:nvPr>
            <p:ph type="sldNum" sz="quarter" idx="12"/>
          </p:nvPr>
        </p:nvSpPr>
        <p:spPr/>
        <p:txBody>
          <a:bodyPr/>
          <a:lstStyle/>
          <a:p>
            <a:pPr>
              <a:defRPr/>
            </a:pPr>
            <a:fld id="{AED1779C-3A4D-D244-96AE-18E2646C4D05}" type="slidenum">
              <a:rPr lang="en-US" smtClean="0"/>
              <a:pPr>
                <a:defRPr/>
              </a:pPr>
              <a:t>42</a:t>
            </a:fld>
            <a:endParaRPr lang="en-US" dirty="0"/>
          </a:p>
        </p:txBody>
      </p:sp>
      <p:sp>
        <p:nvSpPr>
          <p:cNvPr id="46083" name="Rectangle 3"/>
          <p:cNvSpPr>
            <a:spLocks/>
          </p:cNvSpPr>
          <p:nvPr/>
        </p:nvSpPr>
        <p:spPr bwMode="auto">
          <a:xfrm>
            <a:off x="762000" y="2057400"/>
            <a:ext cx="6553200" cy="11430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38100" tIns="38100" rIns="38100" bIns="38100">
            <a:prstTxWarp prst="textNoShape">
              <a:avLst/>
            </a:prstTxWarp>
          </a:bodyPr>
          <a:lstStyle/>
          <a:p>
            <a:pPr algn="l"/>
            <a:r>
              <a:rPr lang="en-US" sz="2800" dirty="0">
                <a:solidFill>
                  <a:srgbClr val="0000FF"/>
                </a:solidFill>
                <a:latin typeface="Calibri Italic" charset="0"/>
                <a:ea typeface="Calibri Italic" charset="0"/>
                <a:cs typeface="Calibri Italic" charset="0"/>
                <a:sym typeface="Calibri Italic" charset="0"/>
              </a:rPr>
              <a:t>Assessment Tip One: </a:t>
            </a:r>
            <a:endParaRPr lang="en-US" dirty="0">
              <a:solidFill>
                <a:srgbClr val="0000FF"/>
              </a:solidFill>
              <a:latin typeface="Calibri" charset="0"/>
              <a:ea typeface="Calibri" charset="0"/>
              <a:cs typeface="Calibri" charset="0"/>
              <a:sym typeface="Calibri" charset="0"/>
            </a:endParaRPr>
          </a:p>
          <a:p>
            <a:pPr algn="l"/>
            <a:r>
              <a:rPr lang="en-US" sz="2800" dirty="0">
                <a:solidFill>
                  <a:srgbClr val="0000FF"/>
                </a:solidFill>
                <a:latin typeface="Calibri" charset="0"/>
                <a:ea typeface="Calibri" charset="0"/>
                <a:cs typeface="Calibri" charset="0"/>
                <a:sym typeface="Calibri" charset="0"/>
              </a:rPr>
              <a:t>Design in multiple points of assessment </a:t>
            </a:r>
          </a:p>
        </p:txBody>
      </p:sp>
      <p:pic>
        <p:nvPicPr>
          <p:cNvPr id="46084" name="Picture 4"/>
          <p:cNvPicPr>
            <a:picLocks noChangeAspect="1" noChangeArrowheads="1"/>
          </p:cNvPicPr>
          <p:nvPr/>
        </p:nvPicPr>
        <p:blipFill>
          <a:blip r:embed="rId3"/>
          <a:srcRect/>
          <a:stretch>
            <a:fillRect/>
          </a:stretch>
        </p:blipFill>
        <p:spPr bwMode="auto">
          <a:xfrm>
            <a:off x="6934200" y="381000"/>
            <a:ext cx="1346200" cy="1803400"/>
          </a:xfrm>
          <a:prstGeom prst="rect">
            <a:avLst/>
          </a:prstGeom>
          <a:noFill/>
          <a:ln w="12700" cap="rnd">
            <a:noFill/>
            <a:round/>
            <a:headEnd/>
            <a:tailEnd/>
          </a:ln>
        </p:spPr>
      </p:pic>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ln/>
        </p:spPr>
        <p:txBody>
          <a:bodyPr/>
          <a:lstStyle/>
          <a:p>
            <a:r>
              <a:rPr lang="en-US" dirty="0"/>
              <a:t>Assessment that goes “beyond the course” </a:t>
            </a:r>
          </a:p>
        </p:txBody>
      </p:sp>
      <p:sp>
        <p:nvSpPr>
          <p:cNvPr id="52226" name="Rectangle 2"/>
          <p:cNvSpPr>
            <a:spLocks noGrp="1" noChangeArrowheads="1"/>
          </p:cNvSpPr>
          <p:nvPr>
            <p:ph type="body" idx="1"/>
          </p:nvPr>
        </p:nvSpPr>
        <p:spPr>
          <a:ln/>
        </p:spPr>
        <p:txBody>
          <a:bodyPr/>
          <a:lstStyle/>
          <a:p>
            <a:r>
              <a:rPr lang="en-US" sz="2400" dirty="0"/>
              <a:t>Shift assessment from testing to creating </a:t>
            </a:r>
          </a:p>
        </p:txBody>
      </p:sp>
      <p:sp>
        <p:nvSpPr>
          <p:cNvPr id="8" name="Date Placeholder 7"/>
          <p:cNvSpPr>
            <a:spLocks noGrp="1"/>
          </p:cNvSpPr>
          <p:nvPr>
            <p:ph type="dt" sz="half" idx="10"/>
          </p:nvPr>
        </p:nvSpPr>
        <p:spPr/>
        <p:txBody>
          <a:bodyPr/>
          <a:lstStyle/>
          <a:p>
            <a:pPr>
              <a:defRPr/>
            </a:pPr>
            <a:r>
              <a:rPr lang="en-US" smtClean="0"/>
              <a:t>2011</a:t>
            </a:r>
            <a:endParaRPr lang="en-US"/>
          </a:p>
        </p:txBody>
      </p:sp>
      <p:sp>
        <p:nvSpPr>
          <p:cNvPr id="9" name="Slide Number Placeholder 8"/>
          <p:cNvSpPr>
            <a:spLocks noGrp="1"/>
          </p:cNvSpPr>
          <p:nvPr>
            <p:ph type="sldNum" sz="quarter" idx="12"/>
          </p:nvPr>
        </p:nvSpPr>
        <p:spPr/>
        <p:txBody>
          <a:bodyPr/>
          <a:lstStyle/>
          <a:p>
            <a:pPr>
              <a:defRPr/>
            </a:pPr>
            <a:fld id="{AED1779C-3A4D-D244-96AE-18E2646C4D05}" type="slidenum">
              <a:rPr lang="en-US" smtClean="0"/>
              <a:pPr>
                <a:defRPr/>
              </a:pPr>
              <a:t>43</a:t>
            </a:fld>
            <a:endParaRPr lang="en-US" dirty="0"/>
          </a:p>
        </p:txBody>
      </p:sp>
      <p:sp>
        <p:nvSpPr>
          <p:cNvPr id="52227" name="Rectangle 3"/>
          <p:cNvSpPr>
            <a:spLocks/>
          </p:cNvSpPr>
          <p:nvPr/>
        </p:nvSpPr>
        <p:spPr bwMode="auto">
          <a:xfrm>
            <a:off x="838200" y="1828800"/>
            <a:ext cx="6248400" cy="14351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38100" tIns="38100" rIns="38100" bIns="38100">
            <a:prstTxWarp prst="textNoShape">
              <a:avLst/>
            </a:prstTxWarp>
          </a:bodyPr>
          <a:lstStyle/>
          <a:p>
            <a:pPr algn="l"/>
            <a:r>
              <a:rPr lang="en-US" sz="2800" dirty="0">
                <a:solidFill>
                  <a:srgbClr val="0000FF"/>
                </a:solidFill>
                <a:latin typeface="Calibri"/>
                <a:ea typeface="Calibri Italic" charset="0"/>
                <a:cs typeface="Calibri"/>
                <a:sym typeface="Calibri Italic" charset="0"/>
              </a:rPr>
              <a:t>Assessment </a:t>
            </a:r>
            <a:r>
              <a:rPr lang="en-US" sz="2800" dirty="0" smtClean="0">
                <a:solidFill>
                  <a:srgbClr val="0000FF"/>
                </a:solidFill>
                <a:latin typeface="Calibri"/>
                <a:ea typeface="Calibri Italic" charset="0"/>
                <a:cs typeface="Calibri"/>
                <a:sym typeface="Calibri Italic" charset="0"/>
              </a:rPr>
              <a:t>Tip: </a:t>
            </a:r>
            <a:endParaRPr lang="en-US" sz="2800" dirty="0" smtClean="0">
              <a:solidFill>
                <a:srgbClr val="0000FF"/>
              </a:solidFill>
              <a:latin typeface="Calibri"/>
              <a:ea typeface="Calibri" charset="0"/>
              <a:cs typeface="Calibri"/>
              <a:sym typeface="Calibri" charset="0"/>
            </a:endParaRPr>
          </a:p>
          <a:p>
            <a:pPr algn="l"/>
            <a:r>
              <a:rPr lang="en-US" sz="2800" dirty="0">
                <a:solidFill>
                  <a:srgbClr val="0000FF"/>
                </a:solidFill>
                <a:latin typeface="Calibri"/>
                <a:ea typeface="Calibri" charset="0"/>
                <a:cs typeface="Calibri"/>
                <a:sym typeface="Calibri" charset="0"/>
              </a:rPr>
              <a:t>Design a task model with flexible sharing that goes “beyond the course”</a:t>
            </a:r>
          </a:p>
        </p:txBody>
      </p:sp>
      <p:pic>
        <p:nvPicPr>
          <p:cNvPr id="52228" name="Picture 4"/>
          <p:cNvPicPr>
            <a:picLocks noChangeAspect="1" noChangeArrowheads="1"/>
          </p:cNvPicPr>
          <p:nvPr/>
        </p:nvPicPr>
        <p:blipFill>
          <a:blip r:embed="rId3"/>
          <a:srcRect/>
          <a:stretch>
            <a:fillRect/>
          </a:stretch>
        </p:blipFill>
        <p:spPr bwMode="auto">
          <a:xfrm>
            <a:off x="6705600" y="381000"/>
            <a:ext cx="1447800" cy="1930400"/>
          </a:xfrm>
          <a:prstGeom prst="rect">
            <a:avLst/>
          </a:prstGeom>
          <a:noFill/>
          <a:ln w="12700" cap="rnd">
            <a:noFill/>
            <a:round/>
            <a:headEnd/>
            <a:tailEnd/>
          </a:ln>
        </p:spPr>
      </p:pic>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2011</a:t>
            </a:r>
            <a:endParaRPr lang="en-US" dirty="0"/>
          </a:p>
        </p:txBody>
      </p:sp>
      <p:sp>
        <p:nvSpPr>
          <p:cNvPr id="8" name="Text Placeholder 7"/>
          <p:cNvSpPr>
            <a:spLocks noGrp="1"/>
          </p:cNvSpPr>
          <p:nvPr>
            <p:ph idx="4294967295"/>
          </p:nvPr>
        </p:nvSpPr>
        <p:spPr>
          <a:xfrm>
            <a:off x="1981200" y="2362200"/>
            <a:ext cx="6248400" cy="2514600"/>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en-US" dirty="0" smtClean="0"/>
              <a:t>"Place  the learner firmly at the centre of the learning experience, encourage him or her to take an active role, and make sure that the learning situation is not abstracted from reality, but is placed directly in a real-world context, either physically or virtually."</a:t>
            </a:r>
            <a:endParaRPr lang="en-US" dirty="0"/>
          </a:p>
        </p:txBody>
      </p:sp>
      <p:sp>
        <p:nvSpPr>
          <p:cNvPr id="7" name="Title 6"/>
          <p:cNvSpPr>
            <a:spLocks noGrp="1"/>
          </p:cNvSpPr>
          <p:nvPr>
            <p:ph type="title" idx="4294967295"/>
          </p:nvPr>
        </p:nvSpPr>
        <p:spPr>
          <a:xfrm>
            <a:off x="2514600" y="457200"/>
            <a:ext cx="6096000" cy="1295400"/>
          </a:xfrm>
        </p:spPr>
        <p:txBody>
          <a:bodyPr/>
          <a:lstStyle/>
          <a:p>
            <a:r>
              <a:rPr lang="en-US" dirty="0" smtClean="0"/>
              <a:t>Summary Guideline for Authentic Learning </a:t>
            </a:r>
            <a:endParaRPr lang="en-US" dirty="0"/>
          </a:p>
        </p:txBody>
      </p:sp>
      <p:sp>
        <p:nvSpPr>
          <p:cNvPr id="13" name="TextBox 12"/>
          <p:cNvSpPr txBox="1"/>
          <p:nvPr/>
        </p:nvSpPr>
        <p:spPr>
          <a:xfrm>
            <a:off x="1066800" y="5410200"/>
            <a:ext cx="7162800" cy="1015663"/>
          </a:xfrm>
          <a:prstGeom prst="rect">
            <a:avLst/>
          </a:prstGeom>
          <a:noFill/>
        </p:spPr>
        <p:txBody>
          <a:bodyPr wrap="square" rtlCol="0">
            <a:spAutoFit/>
          </a:bodyPr>
          <a:lstStyle/>
          <a:p>
            <a:r>
              <a:rPr lang="en-US" sz="1800" i="0" u="none" dirty="0" smtClean="0"/>
              <a:t>Galarneau, 2005. </a:t>
            </a:r>
            <a:r>
              <a:rPr lang="en-US" sz="1800" i="1" u="none" dirty="0" smtClean="0"/>
              <a:t> Authentic Learning Experiences Through  Play: Games, Simulations and the Construction of Knowledge</a:t>
            </a:r>
          </a:p>
          <a:p>
            <a:endParaRPr lang="en-US" sz="2400" dirty="0"/>
          </a:p>
        </p:txBody>
      </p:sp>
      <p:sp>
        <p:nvSpPr>
          <p:cNvPr id="9" name="Slide Number Placeholder 8"/>
          <p:cNvSpPr>
            <a:spLocks noGrp="1"/>
          </p:cNvSpPr>
          <p:nvPr>
            <p:ph type="sldNum" sz="quarter" idx="12"/>
          </p:nvPr>
        </p:nvSpPr>
        <p:spPr/>
        <p:txBody>
          <a:bodyPr/>
          <a:lstStyle/>
          <a:p>
            <a:pPr>
              <a:defRPr/>
            </a:pPr>
            <a:fld id="{8F2DBFAC-8FE4-E54E-9A36-5B1B3C0F0C07}" type="slidenum">
              <a:rPr lang="en-US" smtClean="0"/>
              <a:pPr>
                <a:defRPr/>
              </a:pPr>
              <a:t>44</a:t>
            </a:fld>
            <a:endParaRPr lang="en-US" dirty="0"/>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xfrm>
            <a:off x="762000" y="4191000"/>
            <a:ext cx="7772400" cy="1362075"/>
          </a:xfrm>
        </p:spPr>
        <p:txBody>
          <a:bodyPr/>
          <a:lstStyle/>
          <a:p>
            <a:r>
              <a:rPr lang="en-US" dirty="0" smtClean="0"/>
              <a:t>Multi-phased customized projects</a:t>
            </a:r>
          </a:p>
        </p:txBody>
      </p:sp>
      <p:sp>
        <p:nvSpPr>
          <p:cNvPr id="39939" name="Content Placeholder 2"/>
          <p:cNvSpPr>
            <a:spLocks noGrp="1"/>
          </p:cNvSpPr>
          <p:nvPr>
            <p:ph type="body" idx="1"/>
          </p:nvPr>
        </p:nvSpPr>
        <p:spPr>
          <a:xfrm>
            <a:off x="838200" y="2133600"/>
            <a:ext cx="7580313" cy="1817687"/>
          </a:xfrm>
        </p:spPr>
        <p:txBody>
          <a:bodyPr/>
          <a:lstStyle/>
          <a:p>
            <a:pPr marL="63500"/>
            <a:r>
              <a:rPr lang="en-US" dirty="0" smtClean="0"/>
              <a:t> </a:t>
            </a:r>
          </a:p>
          <a:p>
            <a:pPr marL="63500" lvl="1"/>
            <a:r>
              <a:rPr lang="en-US" sz="2000" dirty="0" smtClean="0"/>
              <a:t>Proposal phase</a:t>
            </a:r>
          </a:p>
          <a:p>
            <a:pPr marL="177800" lvl="1" indent="-114300"/>
            <a:r>
              <a:rPr lang="en-US" sz="2000" dirty="0" smtClean="0"/>
              <a:t>Milestone phase – outline, design, plans</a:t>
            </a:r>
          </a:p>
          <a:p>
            <a:pPr marL="63500" lvl="1"/>
            <a:r>
              <a:rPr lang="en-US" sz="2000" dirty="0" smtClean="0"/>
              <a:t>Presentation, sharing phase</a:t>
            </a:r>
          </a:p>
          <a:p>
            <a:pPr marL="63500" lvl="1"/>
            <a:r>
              <a:rPr lang="en-US" sz="2000" dirty="0" smtClean="0"/>
              <a:t>Project submitted and archived to portfolio </a:t>
            </a:r>
          </a:p>
        </p:txBody>
      </p:sp>
      <p:sp>
        <p:nvSpPr>
          <p:cNvPr id="4" name="Date Placeholder 3"/>
          <p:cNvSpPr>
            <a:spLocks noGrp="1"/>
          </p:cNvSpPr>
          <p:nvPr>
            <p:ph type="dt" sz="half" idx="10"/>
          </p:nvPr>
        </p:nvSpPr>
        <p:spPr/>
        <p:txBody>
          <a:bodyPr/>
          <a:lstStyle/>
          <a:p>
            <a:pPr>
              <a:defRPr/>
            </a:pPr>
            <a:r>
              <a:rPr lang="en-US" smtClean="0"/>
              <a:t>2011</a:t>
            </a:r>
            <a:endParaRPr lang="en-US"/>
          </a:p>
        </p:txBody>
      </p:sp>
      <p:sp>
        <p:nvSpPr>
          <p:cNvPr id="6" name="Slide Number Placeholder 5"/>
          <p:cNvSpPr>
            <a:spLocks noGrp="1"/>
          </p:cNvSpPr>
          <p:nvPr>
            <p:ph type="sldNum" sz="quarter" idx="12"/>
          </p:nvPr>
        </p:nvSpPr>
        <p:spPr/>
        <p:txBody>
          <a:bodyPr/>
          <a:lstStyle/>
          <a:p>
            <a:pPr>
              <a:defRPr/>
            </a:pPr>
            <a:fld id="{EF79527F-2CEA-704E-B15C-AD176E81ACBB}" type="slidenum">
              <a:rPr lang="en-US" smtClean="0"/>
              <a:pPr>
                <a:defRPr/>
              </a:pPr>
              <a:t>45</a:t>
            </a:fld>
            <a:endParaRPr lang="en-US" dirty="0"/>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9481" name="Rectangle 9"/>
          <p:cNvSpPr>
            <a:spLocks noGrp="1" noChangeArrowheads="1"/>
          </p:cNvSpPr>
          <p:nvPr>
            <p:ph type="title"/>
          </p:nvPr>
        </p:nvSpPr>
        <p:spPr/>
        <p:txBody>
          <a:bodyPr/>
          <a:lstStyle/>
          <a:p>
            <a:r>
              <a:rPr lang="en-US"/>
              <a:t>Assessment vs. Testing </a:t>
            </a:r>
          </a:p>
        </p:txBody>
      </p:sp>
      <p:sp>
        <p:nvSpPr>
          <p:cNvPr id="1129482" name="Rectangle 10"/>
          <p:cNvSpPr>
            <a:spLocks noGrp="1" noChangeArrowheads="1"/>
          </p:cNvSpPr>
          <p:nvPr>
            <p:ph type="body" idx="1"/>
          </p:nvPr>
        </p:nvSpPr>
        <p:spPr>
          <a:xfrm>
            <a:off x="2438400" y="1981200"/>
            <a:ext cx="6172200" cy="4267200"/>
          </a:xfrm>
        </p:spPr>
        <p:txBody>
          <a:bodyPr/>
          <a:lstStyle/>
          <a:p>
            <a:r>
              <a:rPr lang="en-US" dirty="0"/>
              <a:t>Assessment is multidimensional, holistic and </a:t>
            </a:r>
            <a:r>
              <a:rPr lang="en-US" dirty="0" smtClean="0"/>
              <a:t>judgmental, forward-looking</a:t>
            </a:r>
          </a:p>
          <a:p>
            <a:r>
              <a:rPr lang="en-US" dirty="0"/>
              <a:t>Challenge is to design rich, non-specific task models</a:t>
            </a:r>
          </a:p>
          <a:p>
            <a:pPr lvl="1"/>
            <a:r>
              <a:rPr lang="en-US" dirty="0"/>
              <a:t>Models are open, public and transferable</a:t>
            </a:r>
          </a:p>
          <a:p>
            <a:r>
              <a:rPr lang="en-US" dirty="0"/>
              <a:t>Testing is "de-contextualized" and specific</a:t>
            </a:r>
          </a:p>
          <a:p>
            <a:pPr lvl="1"/>
            <a:r>
              <a:rPr lang="en-US" dirty="0"/>
              <a:t>Tests need to be secret and hidden… </a:t>
            </a:r>
          </a:p>
        </p:txBody>
      </p:sp>
      <p:sp>
        <p:nvSpPr>
          <p:cNvPr id="5" name="Date Placeholder 4"/>
          <p:cNvSpPr>
            <a:spLocks noGrp="1"/>
          </p:cNvSpPr>
          <p:nvPr>
            <p:ph type="dt" sz="half" idx="10"/>
          </p:nvPr>
        </p:nvSpPr>
        <p:spPr/>
        <p:txBody>
          <a:bodyPr/>
          <a:lstStyle/>
          <a:p>
            <a:pPr>
              <a:defRPr/>
            </a:pPr>
            <a:r>
              <a:rPr lang="en-US" smtClean="0"/>
              <a:t>2011</a:t>
            </a:r>
            <a:endParaRPr lang="en-US"/>
          </a:p>
        </p:txBody>
      </p:sp>
      <p:sp>
        <p:nvSpPr>
          <p:cNvPr id="7" name="TextBox 6"/>
          <p:cNvSpPr txBox="1"/>
          <p:nvPr/>
        </p:nvSpPr>
        <p:spPr>
          <a:xfrm>
            <a:off x="381000" y="2286000"/>
            <a:ext cx="1752600" cy="1524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Encourages collaboration, supportive learning community </a:t>
            </a:r>
            <a:endParaRPr lang="en-US" dirty="0"/>
          </a:p>
        </p:txBody>
      </p:sp>
      <p:sp>
        <p:nvSpPr>
          <p:cNvPr id="8" name="Slide Number Placeholder 7"/>
          <p:cNvSpPr>
            <a:spLocks noGrp="1"/>
          </p:cNvSpPr>
          <p:nvPr>
            <p:ph type="sldNum" sz="quarter" idx="12"/>
          </p:nvPr>
        </p:nvSpPr>
        <p:spPr/>
        <p:txBody>
          <a:bodyPr/>
          <a:lstStyle/>
          <a:p>
            <a:pPr>
              <a:defRPr/>
            </a:pPr>
            <a:fld id="{AED1779C-3A4D-D244-96AE-18E2646C4D05}" type="slidenum">
              <a:rPr lang="en-US" smtClean="0"/>
              <a:pPr>
                <a:defRPr/>
              </a:pPr>
              <a:t>46</a:t>
            </a:fld>
            <a:endParaRPr lang="en-US" dirty="0"/>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3124200" y="1371600"/>
            <a:ext cx="4876800" cy="1066800"/>
          </a:xfrm>
        </p:spPr>
        <p:txBody>
          <a:bodyPr>
            <a:normAutofit/>
          </a:bodyPr>
          <a:lstStyle/>
          <a:p>
            <a:pPr eaLnBrk="1" fontAlgn="auto" hangingPunct="1">
              <a:spcAft>
                <a:spcPts val="0"/>
              </a:spcAft>
              <a:defRPr/>
            </a:pPr>
            <a:r>
              <a:rPr lang="en-US" dirty="0" smtClean="0"/>
              <a:t>Designing for Adult Learners</a:t>
            </a:r>
            <a:endParaRPr lang="en-US" dirty="0"/>
          </a:p>
        </p:txBody>
      </p:sp>
      <p:sp>
        <p:nvSpPr>
          <p:cNvPr id="23555" name="Subtitle 5"/>
          <p:cNvSpPr>
            <a:spLocks noGrp="1"/>
          </p:cNvSpPr>
          <p:nvPr>
            <p:ph type="subTitle" idx="1"/>
          </p:nvPr>
        </p:nvSpPr>
        <p:spPr>
          <a:xfrm>
            <a:off x="3276600" y="2743200"/>
            <a:ext cx="5187950" cy="1752600"/>
          </a:xfrm>
        </p:spPr>
        <p:txBody>
          <a:bodyPr>
            <a:normAutofit/>
          </a:bodyPr>
          <a:lstStyle/>
          <a:p>
            <a:pPr marR="0" eaLnBrk="1" hangingPunct="1"/>
            <a:r>
              <a:rPr lang="en-US" dirty="0" smtClean="0">
                <a:latin typeface="Arial" pitchFamily="-107" charset="0"/>
              </a:rPr>
              <a:t>What works to motivate and engage learners?  </a:t>
            </a:r>
          </a:p>
          <a:p>
            <a:pPr marR="0" eaLnBrk="1" hangingPunct="1"/>
            <a:r>
              <a:rPr lang="en-US" dirty="0" smtClean="0">
                <a:latin typeface="Arial" pitchFamily="-107" charset="0"/>
              </a:rPr>
              <a:t> What does not…</a:t>
            </a:r>
          </a:p>
        </p:txBody>
      </p:sp>
      <p:pic>
        <p:nvPicPr>
          <p:cNvPr id="23556" name="Picture 6" descr="Zm pilot .tiff"/>
          <p:cNvPicPr>
            <a:picLocks noChangeAspect="1"/>
          </p:cNvPicPr>
          <p:nvPr/>
        </p:nvPicPr>
        <p:blipFill>
          <a:blip r:embed="rId3"/>
          <a:srcRect/>
          <a:stretch>
            <a:fillRect/>
          </a:stretch>
        </p:blipFill>
        <p:spPr bwMode="auto">
          <a:xfrm>
            <a:off x="304800" y="1828800"/>
            <a:ext cx="1524000" cy="1958301"/>
          </a:xfrm>
          <a:prstGeom prst="rect">
            <a:avLst/>
          </a:prstGeom>
          <a:noFill/>
          <a:ln w="9525">
            <a:noFill/>
            <a:miter lim="800000"/>
            <a:headEnd/>
            <a:tailEnd/>
          </a:ln>
        </p:spPr>
      </p:pic>
      <p:sp>
        <p:nvSpPr>
          <p:cNvPr id="6" name="TextBox 5"/>
          <p:cNvSpPr txBox="1"/>
          <p:nvPr/>
        </p:nvSpPr>
        <p:spPr>
          <a:xfrm>
            <a:off x="304800" y="685800"/>
            <a:ext cx="2758061"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u="none" dirty="0" smtClean="0"/>
              <a:t>Storytelling works!</a:t>
            </a:r>
            <a:endParaRPr lang="en-US" sz="2400" u="none" dirty="0"/>
          </a:p>
        </p:txBody>
      </p:sp>
      <p:pic>
        <p:nvPicPr>
          <p:cNvPr id="7" name="Picture 6" descr="ZM2 arcWeldingIMG_0842.jpg"/>
          <p:cNvPicPr>
            <a:picLocks noChangeAspect="1"/>
          </p:cNvPicPr>
          <p:nvPr/>
        </p:nvPicPr>
        <p:blipFill>
          <a:blip r:embed="rId4"/>
          <a:stretch>
            <a:fillRect/>
          </a:stretch>
        </p:blipFill>
        <p:spPr>
          <a:xfrm>
            <a:off x="1295400" y="3429000"/>
            <a:ext cx="1600200" cy="2300879"/>
          </a:xfrm>
          <a:prstGeom prst="rect">
            <a:avLst/>
          </a:prstGeom>
        </p:spPr>
      </p:pic>
      <p:sp>
        <p:nvSpPr>
          <p:cNvPr id="8" name="TextBox 7"/>
          <p:cNvSpPr txBox="1"/>
          <p:nvPr/>
        </p:nvSpPr>
        <p:spPr>
          <a:xfrm>
            <a:off x="457200" y="1143000"/>
            <a:ext cx="2493892"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u="none" dirty="0" smtClean="0"/>
              <a:t>Hands-on works!</a:t>
            </a:r>
            <a:endParaRPr lang="en-US" sz="2400" u="none" dirty="0"/>
          </a:p>
        </p:txBody>
      </p:sp>
      <p:sp>
        <p:nvSpPr>
          <p:cNvPr id="9" name="Date Placeholder 8"/>
          <p:cNvSpPr>
            <a:spLocks noGrp="1"/>
          </p:cNvSpPr>
          <p:nvPr>
            <p:ph type="dt" sz="half" idx="10"/>
          </p:nvPr>
        </p:nvSpPr>
        <p:spPr/>
        <p:txBody>
          <a:bodyPr/>
          <a:lstStyle/>
          <a:p>
            <a:pPr>
              <a:defRPr/>
            </a:pPr>
            <a:r>
              <a:rPr lang="en-US" smtClean="0"/>
              <a:t>2011</a:t>
            </a:r>
            <a:endParaRPr lang="en-US"/>
          </a:p>
        </p:txBody>
      </p:sp>
      <p:sp>
        <p:nvSpPr>
          <p:cNvPr id="10" name="Slide Number Placeholder 9"/>
          <p:cNvSpPr>
            <a:spLocks noGrp="1"/>
          </p:cNvSpPr>
          <p:nvPr>
            <p:ph type="sldNum" sz="quarter" idx="12"/>
          </p:nvPr>
        </p:nvSpPr>
        <p:spPr/>
        <p:txBody>
          <a:bodyPr/>
          <a:lstStyle/>
          <a:p>
            <a:pPr>
              <a:defRPr/>
            </a:pPr>
            <a:fld id="{C9E4BF15-4B3D-A545-BC47-ADCF0C12E976}" type="slidenum">
              <a:rPr lang="en-US" smtClean="0"/>
              <a:pPr>
                <a:defRPr/>
              </a:pPr>
              <a:t>47</a:t>
            </a:fld>
            <a:endParaRPr lang="en-US"/>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Engaging and Motivating Learners - What Works</a:t>
            </a:r>
            <a:endParaRPr lang="en-US" dirty="0" smtClean="0"/>
          </a:p>
        </p:txBody>
      </p:sp>
      <p:sp>
        <p:nvSpPr>
          <p:cNvPr id="25603" name="Content Placeholder 2"/>
          <p:cNvSpPr>
            <a:spLocks noGrp="1"/>
          </p:cNvSpPr>
          <p:nvPr>
            <p:ph idx="1"/>
          </p:nvPr>
        </p:nvSpPr>
        <p:spPr/>
        <p:txBody>
          <a:bodyPr/>
          <a:lstStyle/>
          <a:p>
            <a:r>
              <a:rPr lang="en-US" dirty="0" smtClean="0"/>
              <a:t>Content and experiences that “make sense” to the learner  </a:t>
            </a:r>
          </a:p>
          <a:p>
            <a:pPr lvl="1"/>
            <a:r>
              <a:rPr lang="en-US" dirty="0" smtClean="0"/>
              <a:t>Content that “touches on” and links to learner’s existing knowledge base</a:t>
            </a:r>
          </a:p>
          <a:p>
            <a:pPr lvl="1"/>
            <a:r>
              <a:rPr lang="en-US" dirty="0" smtClean="0"/>
              <a:t>Content that is contextualized and situated in meaningful, understandable experiences</a:t>
            </a:r>
          </a:p>
          <a:p>
            <a:pPr lvl="1"/>
            <a:r>
              <a:rPr lang="en-US" dirty="0" smtClean="0"/>
              <a:t>Experiences that look forward to building skills and competencies </a:t>
            </a:r>
          </a:p>
          <a:p>
            <a:pPr lvl="2"/>
            <a:r>
              <a:rPr lang="en-US" dirty="0" smtClean="0"/>
              <a:t>“I can see how /why this is important.”    “Wow, I wish I had had this tool/knowledge/understanding back when…</a:t>
            </a:r>
          </a:p>
          <a:p>
            <a:r>
              <a:rPr lang="en-US" dirty="0" smtClean="0"/>
              <a:t>Flexibility and customization of course goals and requirements </a:t>
            </a:r>
          </a:p>
          <a:p>
            <a:pPr lvl="1"/>
            <a:endParaRPr lang="en-US" dirty="0" smtClean="0"/>
          </a:p>
          <a:p>
            <a:pPr lvl="1"/>
            <a:endParaRPr lang="en-US" dirty="0" smtClean="0"/>
          </a:p>
        </p:txBody>
      </p:sp>
      <p:pic>
        <p:nvPicPr>
          <p:cNvPr id="25605" name="Picture 11" descr="Snapshot 2007-04-06 15-08-36"/>
          <p:cNvPicPr>
            <a:picLocks noChangeAspect="1" noChangeArrowheads="1"/>
          </p:cNvPicPr>
          <p:nvPr/>
        </p:nvPicPr>
        <p:blipFill>
          <a:blip r:embed="rId3"/>
          <a:srcRect/>
          <a:stretch>
            <a:fillRect/>
          </a:stretch>
        </p:blipFill>
        <p:spPr bwMode="auto">
          <a:xfrm>
            <a:off x="533400" y="381000"/>
            <a:ext cx="1295400" cy="1059204"/>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2011</a:t>
            </a:r>
            <a:endParaRPr lang="en-US"/>
          </a:p>
        </p:txBody>
      </p:sp>
      <p:sp>
        <p:nvSpPr>
          <p:cNvPr id="12" name="Slide Number Placeholder 11"/>
          <p:cNvSpPr>
            <a:spLocks noGrp="1"/>
          </p:cNvSpPr>
          <p:nvPr>
            <p:ph type="sldNum" sz="quarter" idx="12"/>
          </p:nvPr>
        </p:nvSpPr>
        <p:spPr/>
        <p:txBody>
          <a:bodyPr/>
          <a:lstStyle/>
          <a:p>
            <a:pPr>
              <a:defRPr/>
            </a:pPr>
            <a:fld id="{AED1779C-3A4D-D244-96AE-18E2646C4D05}" type="slidenum">
              <a:rPr lang="en-US" smtClean="0"/>
              <a:pPr>
                <a:defRPr/>
              </a:pPr>
              <a:t>48</a:t>
            </a:fld>
            <a:endParaRPr lang="en-US" dirty="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2362201" y="228601"/>
            <a:ext cx="6477000" cy="990600"/>
          </a:xfrm>
        </p:spPr>
        <p:txBody>
          <a:bodyPr/>
          <a:lstStyle/>
          <a:p>
            <a:r>
              <a:rPr lang="en-US" dirty="0" smtClean="0"/>
              <a:t>What Doesn’t Work</a:t>
            </a:r>
          </a:p>
        </p:txBody>
      </p:sp>
      <p:sp>
        <p:nvSpPr>
          <p:cNvPr id="25603" name="Content Placeholder 2"/>
          <p:cNvSpPr>
            <a:spLocks noGrp="1"/>
          </p:cNvSpPr>
          <p:nvPr>
            <p:ph idx="1"/>
          </p:nvPr>
        </p:nvSpPr>
        <p:spPr>
          <a:xfrm>
            <a:off x="2057400" y="1295400"/>
            <a:ext cx="6856412" cy="4800600"/>
          </a:xfrm>
        </p:spPr>
        <p:txBody>
          <a:bodyPr/>
          <a:lstStyle/>
          <a:p>
            <a:r>
              <a:rPr lang="en-US" dirty="0" smtClean="0"/>
              <a:t>Content that is abstract, formal,  </a:t>
            </a:r>
            <a:r>
              <a:rPr lang="en-US" dirty="0" err="1" smtClean="0"/>
              <a:t>uncontextualized</a:t>
            </a:r>
            <a:r>
              <a:rPr lang="en-US" dirty="0" smtClean="0"/>
              <a:t>; not situated in a time and place and purpose</a:t>
            </a:r>
          </a:p>
          <a:p>
            <a:pPr lvl="1"/>
            <a:r>
              <a:rPr lang="en-US" dirty="0" smtClean="0"/>
              <a:t>Experiences that are “distant” from the learners  </a:t>
            </a:r>
          </a:p>
          <a:p>
            <a:pPr lvl="1"/>
            <a:r>
              <a:rPr lang="en-US" dirty="0" smtClean="0"/>
              <a:t>Experiences that are not part of learners’ zones of proximal development (Vygotsky, 1978) </a:t>
            </a:r>
          </a:p>
          <a:p>
            <a:pPr lvl="1"/>
            <a:r>
              <a:rPr lang="en-US" dirty="0" smtClean="0"/>
              <a:t>“Invisible” authors and writers (Clark &amp; Mayer, 2006)</a:t>
            </a:r>
          </a:p>
          <a:p>
            <a:pPr lvl="1"/>
            <a:r>
              <a:rPr lang="en-US" dirty="0" smtClean="0"/>
              <a:t>Share process of discovery learning </a:t>
            </a:r>
          </a:p>
          <a:p>
            <a:r>
              <a:rPr lang="en-US" dirty="0" smtClean="0"/>
              <a:t>Course requirements that are just requirements and are not perceived as learning experiences</a:t>
            </a:r>
          </a:p>
          <a:p>
            <a:pPr lvl="1"/>
            <a:r>
              <a:rPr lang="en-US" dirty="0" smtClean="0"/>
              <a:t>Papers, postings and tests that do not include community or opportunity for revision and growth</a:t>
            </a:r>
          </a:p>
          <a:p>
            <a:endParaRPr lang="en-US" dirty="0" smtClean="0"/>
          </a:p>
          <a:p>
            <a:pPr lvl="1"/>
            <a:endParaRPr lang="en-US" dirty="0" smtClean="0"/>
          </a:p>
        </p:txBody>
      </p:sp>
      <p:pic>
        <p:nvPicPr>
          <p:cNvPr id="25605" name="Picture 11" descr="Snapshot 2007-04-06 15-08-36"/>
          <p:cNvPicPr>
            <a:picLocks noChangeAspect="1" noChangeArrowheads="1"/>
          </p:cNvPicPr>
          <p:nvPr/>
        </p:nvPicPr>
        <p:blipFill>
          <a:blip r:embed="rId3"/>
          <a:srcRect/>
          <a:stretch>
            <a:fillRect/>
          </a:stretch>
        </p:blipFill>
        <p:spPr bwMode="auto">
          <a:xfrm>
            <a:off x="457200" y="312396"/>
            <a:ext cx="1295400" cy="1059204"/>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2011</a:t>
            </a:r>
            <a:endParaRPr lang="en-US"/>
          </a:p>
        </p:txBody>
      </p:sp>
      <p:sp>
        <p:nvSpPr>
          <p:cNvPr id="12" name="Slide Number Placeholder 11"/>
          <p:cNvSpPr>
            <a:spLocks noGrp="1"/>
          </p:cNvSpPr>
          <p:nvPr>
            <p:ph type="sldNum" sz="quarter" idx="12"/>
          </p:nvPr>
        </p:nvSpPr>
        <p:spPr/>
        <p:txBody>
          <a:bodyPr/>
          <a:lstStyle/>
          <a:p>
            <a:pPr>
              <a:defRPr/>
            </a:pPr>
            <a:fld id="{AED1779C-3A4D-D244-96AE-18E2646C4D05}" type="slidenum">
              <a:rPr lang="en-US" smtClean="0"/>
              <a:pPr>
                <a:defRPr/>
              </a:pPr>
              <a:t>49</a:t>
            </a:fld>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A347C-8C89-244D-971D-D6508FEA6931}" type="slidenum">
              <a:rPr lang="en-US"/>
              <a:pPr/>
              <a:t>5</a:t>
            </a:fld>
            <a:endParaRPr lang="en-US"/>
          </a:p>
        </p:txBody>
      </p:sp>
      <p:sp>
        <p:nvSpPr>
          <p:cNvPr id="1049617" name="Rectangle 17"/>
          <p:cNvSpPr>
            <a:spLocks noGrp="1" noChangeArrowheads="1"/>
          </p:cNvSpPr>
          <p:nvPr>
            <p:ph type="title"/>
          </p:nvPr>
        </p:nvSpPr>
        <p:spPr>
          <a:xfrm>
            <a:off x="1828800" y="381000"/>
            <a:ext cx="6477000" cy="1066800"/>
          </a:xfrm>
        </p:spPr>
        <p:txBody>
          <a:bodyPr/>
          <a:lstStyle/>
          <a:p>
            <a:r>
              <a:rPr lang="en-US" sz="3600" dirty="0" smtClean="0"/>
              <a:t>What We Will be Doing with  Community and Collaboration</a:t>
            </a:r>
            <a:endParaRPr lang="en-US" sz="3600" dirty="0"/>
          </a:p>
        </p:txBody>
      </p:sp>
      <p:sp>
        <p:nvSpPr>
          <p:cNvPr id="1049618" name="Rectangle 18"/>
          <p:cNvSpPr>
            <a:spLocks noGrp="1" noChangeArrowheads="1"/>
          </p:cNvSpPr>
          <p:nvPr>
            <p:ph type="body" idx="1"/>
          </p:nvPr>
        </p:nvSpPr>
        <p:spPr>
          <a:xfrm>
            <a:off x="2133600" y="1752600"/>
            <a:ext cx="6400800" cy="3810000"/>
          </a:xfrm>
        </p:spPr>
        <p:txBody>
          <a:bodyPr/>
          <a:lstStyle/>
          <a:p>
            <a:r>
              <a:rPr lang="en-US" dirty="0" smtClean="0"/>
              <a:t>Creating community </a:t>
            </a:r>
          </a:p>
          <a:p>
            <a:pPr lvl="1"/>
            <a:r>
              <a:rPr lang="en-US" dirty="0" smtClean="0"/>
              <a:t>What is community and why is it important? </a:t>
            </a:r>
          </a:p>
          <a:p>
            <a:pPr lvl="1"/>
            <a:r>
              <a:rPr lang="en-US" dirty="0" smtClean="0"/>
              <a:t>Phases of community</a:t>
            </a:r>
          </a:p>
          <a:p>
            <a:pPr lvl="1"/>
            <a:r>
              <a:rPr lang="en-US" dirty="0" smtClean="0"/>
              <a:t>Practices that support community</a:t>
            </a:r>
          </a:p>
          <a:p>
            <a:r>
              <a:rPr lang="en-US" dirty="0" smtClean="0"/>
              <a:t>Collaboration Strategies </a:t>
            </a:r>
          </a:p>
          <a:p>
            <a:pPr marL="742950" lvl="2" indent="-342900"/>
            <a:r>
              <a:rPr lang="en-US" dirty="0" smtClean="0"/>
              <a:t>First steps with grouping and teaming</a:t>
            </a:r>
          </a:p>
          <a:p>
            <a:pPr marL="742950" lvl="2" indent="-342900"/>
            <a:r>
              <a:rPr lang="en-US" dirty="0" smtClean="0"/>
              <a:t>Forming, managing and assessing with collaboration groups</a:t>
            </a:r>
          </a:p>
          <a:p>
            <a:pPr marL="742950" lvl="2" indent="-342900"/>
            <a:r>
              <a:rPr lang="en-US" dirty="0" smtClean="0"/>
              <a:t>Principles, practices and tips </a:t>
            </a:r>
          </a:p>
          <a:p>
            <a:pPr marL="742950" lvl="2" indent="-342900"/>
            <a:endParaRPr lang="en-US" dirty="0" smtClean="0"/>
          </a:p>
          <a:p>
            <a:endParaRPr lang="en-US" dirty="0" smtClean="0"/>
          </a:p>
          <a:p>
            <a:pPr lvl="1"/>
            <a:endParaRPr lang="en-US" dirty="0" smtClean="0"/>
          </a:p>
          <a:p>
            <a:pPr lvl="1"/>
            <a:endParaRPr lang="en-US" dirty="0"/>
          </a:p>
        </p:txBody>
      </p:sp>
      <p:sp>
        <p:nvSpPr>
          <p:cNvPr id="5" name="Date Placeholder 4"/>
          <p:cNvSpPr>
            <a:spLocks noGrp="1"/>
          </p:cNvSpPr>
          <p:nvPr>
            <p:ph type="dt" sz="half" idx="10"/>
          </p:nvPr>
        </p:nvSpPr>
        <p:spPr/>
        <p:txBody>
          <a:bodyPr/>
          <a:lstStyle/>
          <a:p>
            <a:pPr>
              <a:defRPr/>
            </a:pPr>
            <a:r>
              <a:rPr lang="en-US" smtClean="0"/>
              <a:t>2011</a:t>
            </a:r>
            <a:endParaRPr lang="en-US"/>
          </a:p>
        </p:txBody>
      </p:sp>
      <p:sp>
        <p:nvSpPr>
          <p:cNvPr id="7" name="TextBox 6"/>
          <p:cNvSpPr txBox="1"/>
          <p:nvPr/>
        </p:nvSpPr>
        <p:spPr>
          <a:xfrm rot="20984762">
            <a:off x="304800" y="2209801"/>
            <a:ext cx="1752600" cy="175432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lvl="2"/>
            <a:r>
              <a:rPr lang="en-US" dirty="0" smtClean="0"/>
              <a:t>How do  teaming practices fit  with everything else?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Personalizing and customizing tips </a:t>
            </a:r>
            <a:br>
              <a:rPr lang="en-US" dirty="0" smtClean="0"/>
            </a:br>
            <a:endParaRPr lang="en-US" dirty="0"/>
          </a:p>
        </p:txBody>
      </p:sp>
      <p:sp>
        <p:nvSpPr>
          <p:cNvPr id="7" name="Text Placeholder 6"/>
          <p:cNvSpPr>
            <a:spLocks noGrp="1"/>
          </p:cNvSpPr>
          <p:nvPr>
            <p:ph type="body" idx="1"/>
          </p:nvPr>
        </p:nvSpPr>
        <p:spPr/>
        <p:txBody>
          <a:bodyPr/>
          <a:lstStyle/>
          <a:p>
            <a:r>
              <a:rPr lang="en-US" sz="2400" dirty="0" smtClean="0"/>
              <a:t>Enabling, supporting learners’ individual visions of usefulness of knowledge</a:t>
            </a:r>
            <a:endParaRPr lang="en-US" sz="2400" dirty="0"/>
          </a:p>
        </p:txBody>
      </p:sp>
      <p:sp>
        <p:nvSpPr>
          <p:cNvPr id="9" name="TextBox 8"/>
          <p:cNvSpPr txBox="1"/>
          <p:nvPr/>
        </p:nvSpPr>
        <p:spPr>
          <a:xfrm>
            <a:off x="838200" y="685800"/>
            <a:ext cx="4953000"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smtClean="0"/>
              <a:t>Power of immersion suggests… moving quickly to “being, doing, creating, deciding, evaluating, judging” </a:t>
            </a:r>
            <a:endParaRPr lang="en-US" sz="2800" dirty="0"/>
          </a:p>
        </p:txBody>
      </p:sp>
      <p:sp>
        <p:nvSpPr>
          <p:cNvPr id="10" name="Date Placeholder 9"/>
          <p:cNvSpPr>
            <a:spLocks noGrp="1"/>
          </p:cNvSpPr>
          <p:nvPr>
            <p:ph type="dt" sz="half" idx="10"/>
          </p:nvPr>
        </p:nvSpPr>
        <p:spPr/>
        <p:txBody>
          <a:bodyPr/>
          <a:lstStyle/>
          <a:p>
            <a:pPr>
              <a:defRPr/>
            </a:pPr>
            <a:r>
              <a:rPr lang="en-US" smtClean="0"/>
              <a:t>2011</a:t>
            </a:r>
            <a:endParaRPr lang="en-US"/>
          </a:p>
        </p:txBody>
      </p:sp>
      <p:sp>
        <p:nvSpPr>
          <p:cNvPr id="11" name="Slide Number Placeholder 10"/>
          <p:cNvSpPr>
            <a:spLocks noGrp="1"/>
          </p:cNvSpPr>
          <p:nvPr>
            <p:ph type="sldNum" sz="quarter" idx="12"/>
          </p:nvPr>
        </p:nvSpPr>
        <p:spPr/>
        <p:txBody>
          <a:bodyPr/>
          <a:lstStyle/>
          <a:p>
            <a:pPr>
              <a:defRPr/>
            </a:pPr>
            <a:fld id="{EF79527F-2CEA-704E-B15C-AD176E81ACBB}" type="slidenum">
              <a:rPr lang="en-US" smtClean="0"/>
              <a:pPr>
                <a:defRPr/>
              </a:pPr>
              <a:t>50</a:t>
            </a:fld>
            <a:endParaRPr lang="en-US" dirty="0"/>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Customizing Learning</a:t>
            </a:r>
            <a:br>
              <a:rPr lang="en-US" dirty="0" smtClean="0"/>
            </a:br>
            <a:endParaRPr lang="en-US" dirty="0"/>
          </a:p>
        </p:txBody>
      </p:sp>
      <p:sp>
        <p:nvSpPr>
          <p:cNvPr id="23555" name="Subtitle 5"/>
          <p:cNvSpPr>
            <a:spLocks noGrp="1"/>
          </p:cNvSpPr>
          <p:nvPr>
            <p:ph type="body" idx="1"/>
          </p:nvPr>
        </p:nvSpPr>
        <p:spPr/>
        <p:txBody>
          <a:bodyPr>
            <a:normAutofit/>
          </a:bodyPr>
          <a:lstStyle/>
          <a:p>
            <a:pPr algn="l"/>
            <a:r>
              <a:rPr lang="en-US" sz="2400" dirty="0" smtClean="0"/>
              <a:t>Customizing learning means designing learning experiences for the learner. To do this we need to know the learner and what the learner knows and thinks. </a:t>
            </a:r>
          </a:p>
        </p:txBody>
      </p:sp>
      <p:sp>
        <p:nvSpPr>
          <p:cNvPr id="6" name="TextBox 5"/>
          <p:cNvSpPr txBox="1"/>
          <p:nvPr/>
        </p:nvSpPr>
        <p:spPr>
          <a:xfrm>
            <a:off x="2895600" y="1066800"/>
            <a:ext cx="54102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u="none" dirty="0" smtClean="0"/>
              <a:t>Each brain is its own world… </a:t>
            </a:r>
            <a:r>
              <a:rPr lang="en-US" sz="1600" u="none" dirty="0" smtClean="0"/>
              <a:t>(Adapted Mexican Proverb)</a:t>
            </a:r>
            <a:endParaRPr lang="en-US" sz="1600" u="none" dirty="0"/>
          </a:p>
        </p:txBody>
      </p:sp>
      <p:sp>
        <p:nvSpPr>
          <p:cNvPr id="8" name="Date Placeholder 7"/>
          <p:cNvSpPr>
            <a:spLocks noGrp="1"/>
          </p:cNvSpPr>
          <p:nvPr>
            <p:ph type="dt" sz="half" idx="10"/>
          </p:nvPr>
        </p:nvSpPr>
        <p:spPr/>
        <p:txBody>
          <a:bodyPr/>
          <a:lstStyle/>
          <a:p>
            <a:pPr>
              <a:defRPr/>
            </a:pPr>
            <a:r>
              <a:rPr lang="en-US" smtClean="0"/>
              <a:t>2011</a:t>
            </a:r>
            <a:endParaRPr lang="en-US"/>
          </a:p>
        </p:txBody>
      </p:sp>
      <p:sp>
        <p:nvSpPr>
          <p:cNvPr id="9" name="Slide Number Placeholder 8"/>
          <p:cNvSpPr>
            <a:spLocks noGrp="1"/>
          </p:cNvSpPr>
          <p:nvPr>
            <p:ph type="sldNum" sz="quarter" idx="12"/>
          </p:nvPr>
        </p:nvSpPr>
        <p:spPr/>
        <p:txBody>
          <a:bodyPr/>
          <a:lstStyle/>
          <a:p>
            <a:pPr>
              <a:defRPr/>
            </a:pPr>
            <a:fld id="{EF79527F-2CEA-704E-B15C-AD176E81ACBB}" type="slidenum">
              <a:rPr lang="en-US" smtClean="0"/>
              <a:pPr>
                <a:defRPr/>
              </a:pPr>
              <a:t>51</a:t>
            </a:fld>
            <a:endParaRPr lang="en-US" dirty="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1"/>
          <p:cNvSpPr>
            <a:spLocks/>
          </p:cNvSpPr>
          <p:nvPr/>
        </p:nvSpPr>
        <p:spPr bwMode="auto">
          <a:xfrm>
            <a:off x="457200" y="6411913"/>
            <a:ext cx="2159000" cy="254000"/>
          </a:xfrm>
          <a:prstGeom prst="rect">
            <a:avLst/>
          </a:prstGeom>
          <a:noFill/>
          <a:ln w="12700" cap="rnd">
            <a:noFill/>
            <a:round/>
            <a:headEnd type="none" w="med" len="med"/>
            <a:tailEnd type="none" w="med" len="med"/>
          </a:ln>
        </p:spPr>
        <p:txBody>
          <a:bodyPr lIns="38100" tIns="38100" rIns="38100" bIns="38100" anchor="ctr">
            <a:prstTxWarp prst="textNoShape">
              <a:avLst/>
            </a:prstTxWarp>
          </a:bodyPr>
          <a:lstStyle/>
          <a:p>
            <a:pPr algn="l"/>
            <a:r>
              <a:rPr lang="en-US" sz="1200">
                <a:solidFill>
                  <a:srgbClr val="878787"/>
                </a:solidFill>
                <a:latin typeface="+mn-lt"/>
                <a:ea typeface="Arial" charset="0"/>
                <a:cs typeface="Arial" charset="0"/>
                <a:sym typeface="Arial" charset="0"/>
              </a:rPr>
              <a:t>2011</a:t>
            </a:r>
          </a:p>
        </p:txBody>
      </p:sp>
      <p:sp>
        <p:nvSpPr>
          <p:cNvPr id="25603" name="Rectangle 3"/>
          <p:cNvSpPr>
            <a:spLocks/>
          </p:cNvSpPr>
          <p:nvPr/>
        </p:nvSpPr>
        <p:spPr bwMode="auto">
          <a:xfrm>
            <a:off x="609600" y="2743200"/>
            <a:ext cx="7937500" cy="1435100"/>
          </a:xfrm>
          <a:prstGeom prst="rect">
            <a:avLst/>
          </a:prstGeom>
          <a:gradFill rotWithShape="0">
            <a:gsLst>
              <a:gs pos="0">
                <a:srgbClr val="E9E9FF"/>
              </a:gs>
              <a:gs pos="65001">
                <a:srgbClr val="C5C5FF"/>
              </a:gs>
              <a:gs pos="100000">
                <a:srgbClr val="ACACFF"/>
              </a:gs>
            </a:gsLst>
            <a:lin ang="5400000" scaled="1"/>
          </a:gradFill>
          <a:ln w="9525" cap="flat">
            <a:solidFill>
              <a:srgbClr val="2F2F97"/>
            </a:solidFill>
            <a:prstDash val="solid"/>
            <a:round/>
            <a:headEnd type="none" w="med" len="med"/>
            <a:tailEnd type="none" w="med" len="med"/>
          </a:ln>
          <a:effectLst>
            <a:outerShdw blurRad="38100" dist="19999" dir="5400000" algn="ctr" rotWithShape="0">
              <a:schemeClr val="bg2">
                <a:alpha val="37999"/>
              </a:schemeClr>
            </a:outerShdw>
          </a:effectLst>
        </p:spPr>
        <p:txBody>
          <a:bodyPr lIns="38100" tIns="38100" rIns="38100" bIns="38100">
            <a:prstTxWarp prst="textNoShape">
              <a:avLst/>
            </a:prstTxWarp>
          </a:bodyPr>
          <a:lstStyle/>
          <a:p>
            <a:pPr algn="l"/>
            <a:r>
              <a:rPr lang="en-US" sz="2800" dirty="0">
                <a:solidFill>
                  <a:schemeClr val="tx1"/>
                </a:solidFill>
                <a:latin typeface="+mn-lt"/>
                <a:ea typeface="Calibri Italic" charset="0"/>
                <a:cs typeface="Calibri Italic" charset="0"/>
                <a:sym typeface="Calibri Italic" charset="0"/>
              </a:rPr>
              <a:t>Customizing </a:t>
            </a:r>
            <a:r>
              <a:rPr lang="en-US" sz="2800" dirty="0" smtClean="0">
                <a:solidFill>
                  <a:schemeClr val="tx1"/>
                </a:solidFill>
                <a:latin typeface="+mn-lt"/>
                <a:ea typeface="Calibri Italic" charset="0"/>
                <a:cs typeface="Calibri Italic" charset="0"/>
                <a:sym typeface="Calibri Italic" charset="0"/>
              </a:rPr>
              <a:t>Tip One: </a:t>
            </a:r>
            <a:endParaRPr lang="en-US" sz="2800" dirty="0" smtClean="0">
              <a:solidFill>
                <a:schemeClr val="tx1"/>
              </a:solidFill>
              <a:latin typeface="+mn-lt"/>
              <a:ea typeface="Calibri" charset="0"/>
              <a:cs typeface="Calibri" charset="0"/>
              <a:sym typeface="Calibri" charset="0"/>
            </a:endParaRPr>
          </a:p>
          <a:p>
            <a:pPr algn="l"/>
            <a:r>
              <a:rPr lang="en-US" sz="2800" dirty="0">
                <a:solidFill>
                  <a:schemeClr val="tx1"/>
                </a:solidFill>
                <a:latin typeface="+mn-lt"/>
                <a:ea typeface="Calibri" charset="0"/>
                <a:cs typeface="Calibri" charset="0"/>
                <a:sym typeface="Calibri" charset="0"/>
              </a:rPr>
              <a:t>Design a course with built-in content choices for learners  </a:t>
            </a:r>
          </a:p>
        </p:txBody>
      </p:sp>
      <p:sp>
        <p:nvSpPr>
          <p:cNvPr id="25605" name="AutoShape 5"/>
          <p:cNvSpPr>
            <a:spLocks/>
          </p:cNvSpPr>
          <p:nvPr/>
        </p:nvSpPr>
        <p:spPr bwMode="auto">
          <a:xfrm>
            <a:off x="5791200" y="304800"/>
            <a:ext cx="3124200" cy="2287587"/>
          </a:xfrm>
          <a:custGeom>
            <a:avLst/>
            <a:gdLst>
              <a:gd name="T0" fmla="+- 0 10800 1344"/>
              <a:gd name="T1" fmla="*/ T0 w 18912"/>
              <a:gd name="T2" fmla="+- 0 10800 1283"/>
              <a:gd name="T3" fmla="*/ 10800 h 20317"/>
            </a:gdLst>
            <a:ahLst/>
            <a:cxnLst>
              <a:cxn ang="0">
                <a:pos x="T1" y="T3"/>
              </a:cxn>
            </a:cxnLst>
            <a:rect l="0" t="0" r="r" b="b"/>
            <a:pathLst>
              <a:path w="18912" h="20317">
                <a:moveTo>
                  <a:pt x="5517" y="20317"/>
                </a:moveTo>
                <a:lnTo>
                  <a:pt x="4810" y="16894"/>
                </a:lnTo>
                <a:cubicBezTo>
                  <a:pt x="262" y="14444"/>
                  <a:pt x="-1344" y="8937"/>
                  <a:pt x="1222" y="4594"/>
                </a:cubicBezTo>
                <a:cubicBezTo>
                  <a:pt x="3788" y="251"/>
                  <a:pt x="9555" y="-1283"/>
                  <a:pt x="14102" y="1168"/>
                </a:cubicBezTo>
                <a:cubicBezTo>
                  <a:pt x="18650" y="3618"/>
                  <a:pt x="20256" y="9125"/>
                  <a:pt x="17690" y="13468"/>
                </a:cubicBezTo>
                <a:cubicBezTo>
                  <a:pt x="15796" y="16673"/>
                  <a:pt x="12054" y="18460"/>
                  <a:pt x="8233" y="17984"/>
                </a:cubicBezTo>
                <a:close/>
                <a:moveTo>
                  <a:pt x="5517" y="20317"/>
                </a:moveTo>
              </a:path>
            </a:pathLst>
          </a:cu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0" tIns="0" rIns="0" bIns="0">
            <a:prstTxWarp prst="textNoShape">
              <a:avLst/>
            </a:prstTxWarp>
          </a:bodyPr>
          <a:lstStyle/>
          <a:p>
            <a:endParaRPr lang="en-US" dirty="0">
              <a:solidFill>
                <a:schemeClr val="tx1"/>
              </a:solidFill>
              <a:ea typeface="Gill Sans" charset="0"/>
              <a:cs typeface="Gill Sans" charset="0"/>
            </a:endParaRPr>
          </a:p>
        </p:txBody>
      </p:sp>
      <p:sp>
        <p:nvSpPr>
          <p:cNvPr id="17" name="Title 16"/>
          <p:cNvSpPr>
            <a:spLocks noGrp="1"/>
          </p:cNvSpPr>
          <p:nvPr>
            <p:ph type="title"/>
          </p:nvPr>
        </p:nvSpPr>
        <p:spPr>
          <a:xfrm>
            <a:off x="609600" y="4191000"/>
            <a:ext cx="7772400" cy="2057400"/>
          </a:xfrm>
        </p:spPr>
        <p:txBody>
          <a:bodyPr/>
          <a:lstStyle/>
          <a:p>
            <a:r>
              <a:rPr lang="en-US" sz="3200" dirty="0" smtClean="0">
                <a:latin typeface="Calibri"/>
                <a:cs typeface="Calibri"/>
              </a:rPr>
              <a:t>Choices are focused towards applying and using knowledge for personal interests and sharing the results  </a:t>
            </a:r>
            <a:endParaRPr lang="en-US" sz="3200" dirty="0">
              <a:latin typeface="Calibri"/>
              <a:cs typeface="Calibri"/>
            </a:endParaRPr>
          </a:p>
        </p:txBody>
      </p:sp>
      <p:sp>
        <p:nvSpPr>
          <p:cNvPr id="14" name="TextBox 13"/>
          <p:cNvSpPr txBox="1"/>
          <p:nvPr/>
        </p:nvSpPr>
        <p:spPr>
          <a:xfrm rot="20978404">
            <a:off x="729828" y="598850"/>
            <a:ext cx="2565130" cy="1569660"/>
          </a:xfrm>
          <a:prstGeom prst="rect">
            <a:avLst/>
          </a:prstGeom>
          <a:solidFill>
            <a:srgbClr val="CCFFCC"/>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dirty="0" smtClean="0">
                <a:solidFill>
                  <a:schemeClr val="accent6">
                    <a:lumMod val="75000"/>
                  </a:schemeClr>
                </a:solidFill>
              </a:rPr>
              <a:t>Blogging from a set of 32 books; selecting from scenarios </a:t>
            </a:r>
            <a:endParaRPr lang="en-US" sz="2400" dirty="0">
              <a:solidFill>
                <a:schemeClr val="accent6">
                  <a:lumMod val="75000"/>
                </a:schemeClr>
              </a:solidFill>
            </a:endParaRPr>
          </a:p>
        </p:txBody>
      </p:sp>
      <p:sp>
        <p:nvSpPr>
          <p:cNvPr id="10" name="TextBox 9"/>
          <p:cNvSpPr txBox="1"/>
          <p:nvPr/>
        </p:nvSpPr>
        <p:spPr>
          <a:xfrm>
            <a:off x="6172200" y="304800"/>
            <a:ext cx="2286000" cy="1938992"/>
          </a:xfrm>
          <a:prstGeom prst="rect">
            <a:avLst/>
          </a:prstGeom>
          <a:noFill/>
        </p:spPr>
        <p:txBody>
          <a:bodyPr wrap="square" rtlCol="0">
            <a:spAutoFit/>
          </a:bodyPr>
          <a:lstStyle/>
          <a:p>
            <a:endParaRPr lang="en-US" sz="2400" dirty="0" smtClean="0">
              <a:ea typeface="Gill Sans" charset="0"/>
              <a:cs typeface="Gill Sans" charset="0"/>
            </a:endParaRPr>
          </a:p>
          <a:p>
            <a:pPr algn="ctr"/>
            <a:r>
              <a:rPr lang="en-US" sz="2400" dirty="0" smtClean="0">
                <a:ea typeface="Gill Sans" charset="0"/>
                <a:cs typeface="Gill Sans" charset="0"/>
              </a:rPr>
              <a:t>“</a:t>
            </a:r>
            <a:r>
              <a:rPr lang="en-US" dirty="0" smtClean="0">
                <a:ea typeface="Gill Sans" charset="0"/>
                <a:cs typeface="Gill Sans" charset="0"/>
              </a:rPr>
              <a:t>I would really like to focus on leadership in the experiences of an IT CEO. “</a:t>
            </a:r>
          </a:p>
          <a:p>
            <a:endParaRPr lang="en-US" dirty="0"/>
          </a:p>
        </p:txBody>
      </p:sp>
      <p:sp>
        <p:nvSpPr>
          <p:cNvPr id="12" name="Slide Number Placeholder 11"/>
          <p:cNvSpPr>
            <a:spLocks noGrp="1"/>
          </p:cNvSpPr>
          <p:nvPr>
            <p:ph type="sldNum" sz="quarter" idx="12"/>
          </p:nvPr>
        </p:nvSpPr>
        <p:spPr/>
        <p:txBody>
          <a:bodyPr/>
          <a:lstStyle/>
          <a:p>
            <a:pPr>
              <a:defRPr/>
            </a:pPr>
            <a:fld id="{EF79527F-2CEA-704E-B15C-AD176E81ACBB}" type="slidenum">
              <a:rPr lang="en-US" smtClean="0"/>
              <a:pPr>
                <a:defRPr/>
              </a:pPr>
              <a:t>52</a:t>
            </a:fld>
            <a:endParaRPr lang="en-US" dirty="0"/>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3505200"/>
            <a:ext cx="7772400" cy="2743200"/>
          </a:xfrm>
          <a:ln/>
        </p:spPr>
        <p:txBody>
          <a:bodyPr anchor="t"/>
          <a:lstStyle/>
          <a:p>
            <a:r>
              <a:rPr lang="en-US" dirty="0">
                <a:solidFill>
                  <a:srgbClr val="276245"/>
                </a:solidFill>
                <a:latin typeface="Calibri" charset="0"/>
                <a:ea typeface="Calibri" charset="0"/>
                <a:cs typeface="Calibri" charset="0"/>
                <a:sym typeface="Calibri" charset="0"/>
              </a:rPr>
              <a:t>Each learner experiences the course differently – based on their incoming knowledge and goals</a:t>
            </a:r>
            <a:endParaRPr lang="en-US" dirty="0">
              <a:solidFill>
                <a:srgbClr val="276245"/>
              </a:solidFill>
              <a:latin typeface="Calibri" charset="0"/>
              <a:ea typeface="ヒラギノ角ゴ ProN W3" charset="-128"/>
              <a:cs typeface="ヒラギノ角ゴ ProN W3" charset="-128"/>
              <a:sym typeface="Calibri" charset="0"/>
            </a:endParaRPr>
          </a:p>
        </p:txBody>
      </p:sp>
      <p:sp>
        <p:nvSpPr>
          <p:cNvPr id="35843" name="Rectangle 3"/>
          <p:cNvSpPr>
            <a:spLocks noGrp="1" noChangeArrowheads="1"/>
          </p:cNvSpPr>
          <p:nvPr>
            <p:ph type="body" idx="1"/>
          </p:nvPr>
        </p:nvSpPr>
        <p:spPr>
          <a:xfrm>
            <a:off x="722313" y="2906713"/>
            <a:ext cx="7772400" cy="522287"/>
          </a:xfrm>
          <a:ln/>
        </p:spPr>
        <p:txBody>
          <a:bodyPr/>
          <a:lstStyle/>
          <a:p>
            <a:pPr>
              <a:spcBef>
                <a:spcPct val="0"/>
              </a:spcBef>
            </a:pPr>
            <a:r>
              <a:rPr lang="en-US" dirty="0"/>
              <a:t>But with shared elements and creating as they learn… </a:t>
            </a:r>
          </a:p>
        </p:txBody>
      </p:sp>
      <p:sp>
        <p:nvSpPr>
          <p:cNvPr id="8" name="Date Placeholder 7"/>
          <p:cNvSpPr>
            <a:spLocks noGrp="1"/>
          </p:cNvSpPr>
          <p:nvPr>
            <p:ph type="dt" sz="half" idx="10"/>
          </p:nvPr>
        </p:nvSpPr>
        <p:spPr/>
        <p:txBody>
          <a:bodyPr/>
          <a:lstStyle/>
          <a:p>
            <a:pPr>
              <a:defRPr/>
            </a:pPr>
            <a:r>
              <a:rPr lang="en-US" smtClean="0"/>
              <a:t>2011</a:t>
            </a:r>
            <a:endParaRPr lang="en-US"/>
          </a:p>
        </p:txBody>
      </p:sp>
      <p:sp>
        <p:nvSpPr>
          <p:cNvPr id="9" name="Slide Number Placeholder 8"/>
          <p:cNvSpPr>
            <a:spLocks noGrp="1"/>
          </p:cNvSpPr>
          <p:nvPr>
            <p:ph type="sldNum" sz="quarter" idx="12"/>
          </p:nvPr>
        </p:nvSpPr>
        <p:spPr/>
        <p:txBody>
          <a:bodyPr/>
          <a:lstStyle/>
          <a:p>
            <a:pPr>
              <a:defRPr/>
            </a:pPr>
            <a:fld id="{AED1779C-3A4D-D244-96AE-18E2646C4D05}" type="slidenum">
              <a:rPr lang="en-US" smtClean="0"/>
              <a:pPr>
                <a:defRPr/>
              </a:pPr>
              <a:t>53</a:t>
            </a:fld>
            <a:endParaRPr lang="en-US" dirty="0"/>
          </a:p>
        </p:txBody>
      </p:sp>
      <p:sp>
        <p:nvSpPr>
          <p:cNvPr id="35844" name="Rectangle 4"/>
          <p:cNvSpPr>
            <a:spLocks/>
          </p:cNvSpPr>
          <p:nvPr/>
        </p:nvSpPr>
        <p:spPr bwMode="auto">
          <a:xfrm>
            <a:off x="762000" y="1371600"/>
            <a:ext cx="8020550" cy="1369606"/>
          </a:xfrm>
          <a:prstGeom prst="rect">
            <a:avLst/>
          </a:prstGeom>
          <a:gradFill rotWithShape="0">
            <a:gsLst>
              <a:gs pos="0">
                <a:srgbClr val="E9E9FF"/>
              </a:gs>
              <a:gs pos="65001">
                <a:srgbClr val="C5C5FF"/>
              </a:gs>
              <a:gs pos="100000">
                <a:srgbClr val="ACACFF"/>
              </a:gs>
            </a:gsLst>
            <a:lin ang="5400000" scaled="1"/>
          </a:gradFill>
          <a:ln w="9525" cap="flat">
            <a:solidFill>
              <a:srgbClr val="2F2F97"/>
            </a:solidFill>
            <a:prstDash val="solid"/>
            <a:round/>
            <a:headEnd type="none" w="med" len="med"/>
            <a:tailEnd type="none" w="med" len="med"/>
          </a:ln>
          <a:effectLst>
            <a:outerShdw blurRad="38100" dist="19999" dir="5400000" algn="ctr" rotWithShape="0">
              <a:schemeClr val="bg2">
                <a:alpha val="37999"/>
              </a:schemeClr>
            </a:outerShdw>
          </a:effectLst>
        </p:spPr>
        <p:txBody>
          <a:bodyPr wrap="none" lIns="38100" tIns="38100" rIns="38100" bIns="38100">
            <a:prstTxWarp prst="textNoShape">
              <a:avLst/>
            </a:prstTxWarp>
            <a:spAutoFit/>
          </a:bodyPr>
          <a:lstStyle/>
          <a:p>
            <a:pPr algn="l"/>
            <a:r>
              <a:rPr lang="en-US" sz="2800" dirty="0">
                <a:solidFill>
                  <a:schemeClr val="tx1"/>
                </a:solidFill>
                <a:latin typeface="+mn-lt"/>
                <a:ea typeface="Calibri" charset="0"/>
                <a:cs typeface="Calibri" charset="0"/>
                <a:sym typeface="Calibri" charset="0"/>
              </a:rPr>
              <a:t>Customizing Tip Two: </a:t>
            </a:r>
          </a:p>
          <a:p>
            <a:pPr algn="l"/>
            <a:r>
              <a:rPr lang="en-US" sz="2800" dirty="0">
                <a:solidFill>
                  <a:schemeClr val="tx1"/>
                </a:solidFill>
                <a:latin typeface="+mn-lt"/>
                <a:ea typeface="Calibri" charset="0"/>
                <a:cs typeface="Calibri" charset="0"/>
                <a:sym typeface="Calibri" charset="0"/>
              </a:rPr>
              <a:t>Design for common, shared and core experiences</a:t>
            </a:r>
          </a:p>
          <a:p>
            <a:pPr algn="l"/>
            <a:r>
              <a:rPr lang="en-US" sz="2800" dirty="0">
                <a:solidFill>
                  <a:schemeClr val="tx1"/>
                </a:solidFill>
                <a:latin typeface="+mn-lt"/>
                <a:ea typeface="Calibri" charset="0"/>
                <a:cs typeface="Calibri" charset="0"/>
                <a:sym typeface="Calibri" charset="0"/>
              </a:rPr>
              <a:t>that form the basis for community and dialogue</a:t>
            </a: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r>
              <a:rPr lang="en-US" smtClean="0"/>
              <a:t>Customized and Personalized Learning </a:t>
            </a:r>
            <a:endParaRPr lang="en-US" dirty="0"/>
          </a:p>
        </p:txBody>
      </p:sp>
      <p:sp>
        <p:nvSpPr>
          <p:cNvPr id="27650" name="Rectangle 2"/>
          <p:cNvSpPr>
            <a:spLocks noGrp="1" noChangeArrowheads="1"/>
          </p:cNvSpPr>
          <p:nvPr>
            <p:ph type="body" idx="1"/>
          </p:nvPr>
        </p:nvSpPr>
        <p:spPr/>
        <p:txBody>
          <a:bodyPr/>
          <a:lstStyle/>
          <a:p>
            <a:r>
              <a:rPr lang="en-US" smtClean="0"/>
              <a:t>Essential design practice</a:t>
            </a:r>
          </a:p>
          <a:p>
            <a:pPr lvl="1"/>
            <a:r>
              <a:rPr lang="en-US" smtClean="0"/>
              <a:t>Grounded in Vygotsky’s Zone of Proximal Development </a:t>
            </a:r>
          </a:p>
          <a:p>
            <a:pPr lvl="2"/>
            <a:r>
              <a:rPr lang="en-US" smtClean="0"/>
              <a:t>State of readiness for meaningful concept development </a:t>
            </a:r>
          </a:p>
          <a:p>
            <a:pPr lvl="2"/>
            <a:r>
              <a:rPr lang="en-US" smtClean="0"/>
              <a:t>Based in authentic and purposeful learning </a:t>
            </a:r>
          </a:p>
          <a:p>
            <a:pPr lvl="1"/>
            <a:r>
              <a:rPr lang="en-US" smtClean="0"/>
              <a:t>Supplements and enhances </a:t>
            </a:r>
          </a:p>
          <a:p>
            <a:pPr lvl="2"/>
            <a:r>
              <a:rPr lang="en-US" smtClean="0"/>
              <a:t>Professional interests </a:t>
            </a:r>
          </a:p>
          <a:p>
            <a:pPr lvl="2"/>
            <a:r>
              <a:rPr lang="en-US" smtClean="0"/>
              <a:t>Personal development </a:t>
            </a:r>
            <a:endParaRPr lang="en-US" dirty="0"/>
          </a:p>
        </p:txBody>
      </p:sp>
      <p:sp>
        <p:nvSpPr>
          <p:cNvPr id="27651" name="Text Box 3"/>
          <p:cNvSpPr txBox="1">
            <a:spLocks noChangeArrowheads="1"/>
          </p:cNvSpPr>
          <p:nvPr/>
        </p:nvSpPr>
        <p:spPr bwMode="auto">
          <a:xfrm>
            <a:off x="8428038" y="6467475"/>
            <a:ext cx="258762" cy="254000"/>
          </a:xfrm>
          <a:prstGeom prst="rect">
            <a:avLst/>
          </a:prstGeom>
          <a:noFill/>
          <a:ln w="12700">
            <a:noFill/>
            <a:miter lim="800000"/>
            <a:headEnd/>
            <a:tailEnd/>
          </a:ln>
        </p:spPr>
        <p:txBody>
          <a:bodyPr wrap="none" anchor="ctr">
            <a:prstTxWarp prst="textNoShape">
              <a:avLst/>
            </a:prstTxWarp>
          </a:bodyPr>
          <a:lstStyle/>
          <a:p>
            <a:pPr algn="r"/>
            <a:fld id="{26E1756C-CBE8-A347-8960-E98C30975CE6}" type="slidenum">
              <a:rPr lang="en-US" sz="1200">
                <a:solidFill>
                  <a:srgbClr val="878787"/>
                </a:solidFill>
                <a:latin typeface="Arial" charset="0"/>
                <a:ea typeface="Arial" charset="0"/>
                <a:cs typeface="Arial" charset="0"/>
                <a:sym typeface="Arial" charset="0"/>
              </a:rPr>
              <a:pPr algn="r"/>
              <a:t>54</a:t>
            </a:fld>
            <a:endParaRPr lang="en-US" sz="1200">
              <a:solidFill>
                <a:srgbClr val="878787"/>
              </a:solidFill>
              <a:latin typeface="Arial" charset="0"/>
              <a:ea typeface="Arial" charset="0"/>
              <a:cs typeface="Arial" charset="0"/>
              <a:sym typeface="Arial" charset="0"/>
            </a:endParaRPr>
          </a:p>
        </p:txBody>
      </p:sp>
      <p:sp>
        <p:nvSpPr>
          <p:cNvPr id="27653" name="Rectangle 5"/>
          <p:cNvSpPr>
            <a:spLocks/>
          </p:cNvSpPr>
          <p:nvPr/>
        </p:nvSpPr>
        <p:spPr bwMode="auto">
          <a:xfrm>
            <a:off x="2057400" y="5334000"/>
            <a:ext cx="5970587" cy="8001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38100" tIns="38100" rIns="38100" bIns="38100">
            <a:prstTxWarp prst="textNoShape">
              <a:avLst/>
            </a:prstTxWarp>
          </a:bodyPr>
          <a:lstStyle/>
          <a:p>
            <a:r>
              <a:rPr lang="en-US" sz="2400" dirty="0">
                <a:solidFill>
                  <a:schemeClr val="tx1"/>
                </a:solidFill>
                <a:ea typeface="Arial" charset="0"/>
                <a:cs typeface="Arial" charset="0"/>
                <a:sym typeface="Arial" charset="0"/>
              </a:rPr>
              <a:t>Shape the course content to learner’s interests and readiness </a:t>
            </a:r>
          </a:p>
        </p:txBody>
      </p:sp>
      <p:pic>
        <p:nvPicPr>
          <p:cNvPr id="27654" name="Picture 6"/>
          <p:cNvPicPr>
            <a:picLocks noChangeAspect="1" noChangeArrowheads="1"/>
          </p:cNvPicPr>
          <p:nvPr/>
        </p:nvPicPr>
        <p:blipFill>
          <a:blip r:embed="rId3"/>
          <a:srcRect/>
          <a:stretch>
            <a:fillRect/>
          </a:stretch>
        </p:blipFill>
        <p:spPr bwMode="auto">
          <a:xfrm>
            <a:off x="609600" y="457200"/>
            <a:ext cx="1219200" cy="1631950"/>
          </a:xfrm>
          <a:prstGeom prst="rect">
            <a:avLst/>
          </a:prstGeom>
          <a:noFill/>
          <a:ln w="12700" cap="rnd">
            <a:noFill/>
            <a:round/>
            <a:headEnd/>
            <a:tailEnd/>
          </a:ln>
        </p:spPr>
      </p:pic>
      <p:sp>
        <p:nvSpPr>
          <p:cNvPr id="13" name="Date Placeholder 12"/>
          <p:cNvSpPr>
            <a:spLocks noGrp="1"/>
          </p:cNvSpPr>
          <p:nvPr>
            <p:ph type="dt" sz="half" idx="10"/>
          </p:nvPr>
        </p:nvSpPr>
        <p:spPr/>
        <p:txBody>
          <a:bodyPr/>
          <a:lstStyle/>
          <a:p>
            <a:pPr>
              <a:defRPr/>
            </a:pPr>
            <a:r>
              <a:rPr lang="en-US" smtClean="0"/>
              <a:t>2011</a:t>
            </a:r>
            <a:endParaRPr lang="en-US"/>
          </a:p>
        </p:txBody>
      </p:sp>
      <p:sp>
        <p:nvSpPr>
          <p:cNvPr id="14" name="Slide Number Placeholder 13"/>
          <p:cNvSpPr>
            <a:spLocks noGrp="1"/>
          </p:cNvSpPr>
          <p:nvPr>
            <p:ph type="sldNum" sz="quarter" idx="12"/>
          </p:nvPr>
        </p:nvSpPr>
        <p:spPr/>
        <p:txBody>
          <a:bodyPr/>
          <a:lstStyle/>
          <a:p>
            <a:pPr>
              <a:defRPr/>
            </a:pPr>
            <a:fld id="{AED1779C-3A4D-D244-96AE-18E2646C4D05}" type="slidenum">
              <a:rPr lang="en-US" smtClean="0"/>
              <a:pPr>
                <a:defRPr/>
              </a:pPr>
              <a:t>54</a:t>
            </a:fld>
            <a:endParaRPr lang="en-US" dirty="0"/>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Rectangle 1"/>
          <p:cNvSpPr>
            <a:spLocks/>
          </p:cNvSpPr>
          <p:nvPr/>
        </p:nvSpPr>
        <p:spPr bwMode="auto">
          <a:xfrm>
            <a:off x="457200" y="6411913"/>
            <a:ext cx="2159000" cy="254000"/>
          </a:xfrm>
          <a:prstGeom prst="rect">
            <a:avLst/>
          </a:prstGeom>
          <a:noFill/>
          <a:ln w="12700" cap="rnd">
            <a:noFill/>
            <a:round/>
            <a:headEnd type="none" w="med" len="med"/>
            <a:tailEnd type="none" w="med" len="med"/>
          </a:ln>
        </p:spPr>
        <p:txBody>
          <a:bodyPr lIns="38100" tIns="38100" rIns="38100" bIns="38100" anchor="ctr">
            <a:prstTxWarp prst="textNoShape">
              <a:avLst/>
            </a:prstTxWarp>
          </a:bodyPr>
          <a:lstStyle/>
          <a:p>
            <a:pPr algn="l"/>
            <a:r>
              <a:rPr lang="en-US" sz="1200">
                <a:solidFill>
                  <a:srgbClr val="878787"/>
                </a:solidFill>
                <a:latin typeface="Arial" charset="0"/>
                <a:ea typeface="Arial" charset="0"/>
                <a:cs typeface="Arial" charset="0"/>
                <a:sym typeface="Arial" charset="0"/>
              </a:rPr>
              <a:t>2011</a:t>
            </a:r>
          </a:p>
        </p:txBody>
      </p:sp>
      <p:sp>
        <p:nvSpPr>
          <p:cNvPr id="58370" name="Rectangle 2"/>
          <p:cNvSpPr>
            <a:spLocks noGrp="1" noChangeArrowheads="1"/>
          </p:cNvSpPr>
          <p:nvPr>
            <p:ph type="title"/>
          </p:nvPr>
        </p:nvSpPr>
        <p:spPr>
          <a:xfrm>
            <a:off x="457200" y="0"/>
            <a:ext cx="8229600" cy="1371600"/>
          </a:xfrm>
          <a:ln/>
        </p:spPr>
        <p:txBody>
          <a:bodyPr/>
          <a:lstStyle/>
          <a:p>
            <a:r>
              <a:rPr lang="en-US" dirty="0">
                <a:latin typeface="Calibri" charset="0"/>
                <a:ea typeface="Calibri" charset="0"/>
                <a:cs typeface="Calibri" charset="0"/>
                <a:sym typeface="Calibri" charset="0"/>
              </a:rPr>
              <a:t>Summary</a:t>
            </a:r>
            <a:endParaRPr lang="en-US" dirty="0">
              <a:latin typeface="Calibri" charset="0"/>
              <a:ea typeface="ヒラギノ角ゴ ProN W3" charset="-128"/>
              <a:cs typeface="ヒラギノ角ゴ ProN W3" charset="-128"/>
              <a:sym typeface="Calibri" charset="0"/>
            </a:endParaRPr>
          </a:p>
        </p:txBody>
      </p:sp>
      <p:sp>
        <p:nvSpPr>
          <p:cNvPr id="58371" name="Rectangle 3"/>
          <p:cNvSpPr>
            <a:spLocks noGrp="1" noChangeArrowheads="1"/>
          </p:cNvSpPr>
          <p:nvPr>
            <p:ph type="body" idx="1"/>
          </p:nvPr>
        </p:nvSpPr>
        <p:spPr>
          <a:xfrm>
            <a:off x="2819400" y="1371600"/>
            <a:ext cx="5943600" cy="3886200"/>
          </a:xfrm>
          <a:ln/>
        </p:spPr>
        <p:txBody>
          <a:bodyPr/>
          <a:lstStyle/>
          <a:p>
            <a:pPr marL="266700" indent="-266700">
              <a:spcBef>
                <a:spcPct val="0"/>
              </a:spcBef>
            </a:pPr>
            <a:r>
              <a:rPr lang="en-US" dirty="0">
                <a:ea typeface="Arial" charset="0"/>
                <a:cs typeface="Arial" charset="0"/>
                <a:sym typeface="Arial" charset="0"/>
              </a:rPr>
              <a:t>Design makes a difference in engaging learners and helping them to learn at their zones of proximal development for their life purposes   </a:t>
            </a:r>
            <a:endParaRPr lang="en-US" dirty="0"/>
          </a:p>
          <a:p>
            <a:pPr marL="266700" indent="-266700"/>
            <a:r>
              <a:rPr lang="en-US" dirty="0">
                <a:ea typeface="Arial" charset="0"/>
                <a:cs typeface="Arial" charset="0"/>
                <a:sym typeface="Arial" charset="0"/>
              </a:rPr>
              <a:t>Learners’ brains — and lives — are as unique as their DNA</a:t>
            </a:r>
            <a:endParaRPr lang="en-US" dirty="0"/>
          </a:p>
          <a:p>
            <a:pPr marL="266700" indent="-266700"/>
            <a:r>
              <a:rPr lang="en-US" dirty="0">
                <a:ea typeface="Arial" charset="0"/>
                <a:cs typeface="Arial" charset="0"/>
                <a:sym typeface="Arial" charset="0"/>
              </a:rPr>
              <a:t>Design for creating and growing</a:t>
            </a:r>
            <a:r>
              <a:rPr lang="en-US" dirty="0">
                <a:latin typeface="Arial" charset="0"/>
                <a:ea typeface="Arial" charset="0"/>
                <a:cs typeface="Arial" charset="0"/>
                <a:sym typeface="Arial" charset="0"/>
              </a:rPr>
              <a:t>  </a:t>
            </a:r>
            <a:endParaRPr lang="en-US" dirty="0">
              <a:latin typeface="Arial" charset="0"/>
              <a:sym typeface="Arial" charset="0"/>
            </a:endParaRPr>
          </a:p>
        </p:txBody>
      </p:sp>
      <p:pic>
        <p:nvPicPr>
          <p:cNvPr id="58372" name="Picture 4"/>
          <p:cNvPicPr>
            <a:picLocks noChangeAspect="1" noChangeArrowheads="1"/>
          </p:cNvPicPr>
          <p:nvPr/>
        </p:nvPicPr>
        <p:blipFill>
          <a:blip r:embed="rId3"/>
          <a:srcRect/>
          <a:stretch>
            <a:fillRect/>
          </a:stretch>
        </p:blipFill>
        <p:spPr bwMode="auto">
          <a:xfrm>
            <a:off x="304800" y="2133600"/>
            <a:ext cx="2438400" cy="1574800"/>
          </a:xfrm>
          <a:prstGeom prst="rect">
            <a:avLst/>
          </a:prstGeom>
          <a:noFill/>
          <a:ln w="12700" cap="rnd">
            <a:noFill/>
            <a:round/>
            <a:headEnd/>
            <a:tailEnd/>
          </a:ln>
        </p:spPr>
      </p:pic>
      <p:sp>
        <p:nvSpPr>
          <p:cNvPr id="58373" name="Rectangle 5"/>
          <p:cNvSpPr>
            <a:spLocks/>
          </p:cNvSpPr>
          <p:nvPr/>
        </p:nvSpPr>
        <p:spPr bwMode="auto">
          <a:xfrm>
            <a:off x="304800" y="3733800"/>
            <a:ext cx="2451100" cy="1014413"/>
          </a:xfrm>
          <a:prstGeom prst="rect">
            <a:avLst/>
          </a:prstGeom>
          <a:gradFill rotWithShape="0">
            <a:gsLst>
              <a:gs pos="0">
                <a:srgbClr val="E9E9FF"/>
              </a:gs>
              <a:gs pos="65001">
                <a:srgbClr val="C5C5FF"/>
              </a:gs>
              <a:gs pos="100000">
                <a:srgbClr val="ACACFF"/>
              </a:gs>
            </a:gsLst>
            <a:lin ang="5400000" scaled="1"/>
          </a:gradFill>
          <a:ln w="9525" cap="flat">
            <a:solidFill>
              <a:srgbClr val="2F2F97"/>
            </a:solidFill>
            <a:prstDash val="solid"/>
            <a:round/>
            <a:headEnd type="none" w="med" len="med"/>
            <a:tailEnd type="none" w="med" len="med"/>
          </a:ln>
          <a:effectLst>
            <a:outerShdw blurRad="38100" dist="19999" dir="5400000" algn="ctr" rotWithShape="0">
              <a:schemeClr val="bg2">
                <a:alpha val="37999"/>
              </a:schemeClr>
            </a:outerShdw>
          </a:effectLst>
        </p:spPr>
        <p:txBody>
          <a:bodyPr lIns="38100" tIns="38100" rIns="38100" bIns="38100">
            <a:prstTxWarp prst="textNoShape">
              <a:avLst/>
            </a:prstTxWarp>
          </a:bodyPr>
          <a:lstStyle/>
          <a:p>
            <a:r>
              <a:rPr lang="en-US" sz="2000">
                <a:solidFill>
                  <a:schemeClr val="tx1"/>
                </a:solidFill>
                <a:latin typeface="Calibri" charset="0"/>
                <a:ea typeface="Calibri" charset="0"/>
                <a:cs typeface="Calibri" charset="0"/>
                <a:sym typeface="Calibri" charset="0"/>
              </a:rPr>
              <a:t>Many paths and choices opens possibilities!</a:t>
            </a:r>
          </a:p>
        </p:txBody>
      </p:sp>
      <p:sp>
        <p:nvSpPr>
          <p:cNvPr id="8" name="Slide Number Placeholder 7"/>
          <p:cNvSpPr>
            <a:spLocks noGrp="1"/>
          </p:cNvSpPr>
          <p:nvPr>
            <p:ph type="sldNum" sz="quarter" idx="10"/>
          </p:nvPr>
        </p:nvSpPr>
        <p:spPr/>
        <p:txBody>
          <a:bodyPr/>
          <a:lstStyle/>
          <a:p>
            <a:fld id="{E05AEA39-47AD-3A45-9081-D27D1E7ACD0A}" type="slidenum">
              <a:rPr lang="en-US" smtClean="0"/>
              <a:pPr/>
              <a:t>55</a:t>
            </a:fld>
            <a:endParaRPr lang="en-US"/>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Rectangle 1"/>
          <p:cNvSpPr>
            <a:spLocks/>
          </p:cNvSpPr>
          <p:nvPr/>
        </p:nvSpPr>
        <p:spPr bwMode="auto">
          <a:xfrm>
            <a:off x="457200" y="6411913"/>
            <a:ext cx="2159000" cy="254000"/>
          </a:xfrm>
          <a:prstGeom prst="rect">
            <a:avLst/>
          </a:prstGeom>
          <a:noFill/>
          <a:ln w="12700" cap="rnd">
            <a:noFill/>
            <a:round/>
            <a:headEnd type="none" w="med" len="med"/>
            <a:tailEnd type="none" w="med" len="med"/>
          </a:ln>
        </p:spPr>
        <p:txBody>
          <a:bodyPr lIns="38100" tIns="38100" rIns="38100" bIns="38100" anchor="ctr">
            <a:prstTxWarp prst="textNoShape">
              <a:avLst/>
            </a:prstTxWarp>
          </a:bodyPr>
          <a:lstStyle/>
          <a:p>
            <a:pPr algn="l"/>
            <a:r>
              <a:rPr lang="en-US" sz="1200">
                <a:solidFill>
                  <a:srgbClr val="878787"/>
                </a:solidFill>
                <a:latin typeface="Arial" charset="0"/>
                <a:ea typeface="Arial" charset="0"/>
                <a:cs typeface="Arial" charset="0"/>
                <a:sym typeface="Arial" charset="0"/>
              </a:rPr>
              <a:t>2011</a:t>
            </a:r>
          </a:p>
        </p:txBody>
      </p:sp>
      <p:sp>
        <p:nvSpPr>
          <p:cNvPr id="60418" name="Rectangle 2"/>
          <p:cNvSpPr>
            <a:spLocks noGrp="1" noChangeArrowheads="1"/>
          </p:cNvSpPr>
          <p:nvPr>
            <p:ph type="ctrTitle"/>
          </p:nvPr>
        </p:nvSpPr>
        <p:spPr>
          <a:xfrm>
            <a:off x="2438400" y="838200"/>
            <a:ext cx="5408612" cy="2501901"/>
          </a:xfrm>
          <a:ln/>
        </p:spPr>
        <p:txBody>
          <a:bodyPr/>
          <a:lstStyle/>
          <a:p>
            <a:r>
              <a:rPr lang="en-US" sz="5400" dirty="0">
                <a:latin typeface="Calibri" charset="0"/>
                <a:ea typeface="Calibri" charset="0"/>
                <a:cs typeface="Calibri" charset="0"/>
                <a:sym typeface="Calibri" charset="0"/>
              </a:rPr>
              <a:t>Conclusion </a:t>
            </a:r>
            <a:r>
              <a:rPr lang="en-US" sz="5400" dirty="0">
                <a:latin typeface="Calibri" charset="0"/>
                <a:ea typeface="ヒラギノ角ゴ ProN W3" charset="-128"/>
                <a:cs typeface="ヒラギノ角ゴ ProN W3" charset="-128"/>
                <a:sym typeface="Calibri" charset="0"/>
              </a:rPr>
              <a:t/>
            </a:r>
            <a:br>
              <a:rPr lang="en-US" sz="5400" dirty="0">
                <a:latin typeface="Calibri" charset="0"/>
                <a:ea typeface="ヒラギノ角ゴ ProN W3" charset="-128"/>
                <a:cs typeface="ヒラギノ角ゴ ProN W3" charset="-128"/>
                <a:sym typeface="Calibri" charset="0"/>
              </a:rPr>
            </a:br>
            <a:r>
              <a:rPr lang="en-US" sz="5400" dirty="0">
                <a:solidFill>
                  <a:srgbClr val="3C8C93"/>
                </a:solidFill>
                <a:latin typeface="Calibri" charset="0"/>
                <a:ea typeface="Calibri" charset="0"/>
                <a:cs typeface="Calibri" charset="0"/>
                <a:sym typeface="Calibri" charset="0"/>
              </a:rPr>
              <a:t>Very Important Guideline</a:t>
            </a:r>
            <a:endParaRPr lang="en-US" sz="5400" dirty="0">
              <a:solidFill>
                <a:srgbClr val="3C8C93"/>
              </a:solidFill>
              <a:latin typeface="Calibri" charset="0"/>
              <a:ea typeface="ヒラギノ角ゴ ProN W3" charset="-128"/>
              <a:cs typeface="ヒラギノ角ゴ ProN W3" charset="-128"/>
              <a:sym typeface="Calibri" charset="0"/>
            </a:endParaRPr>
          </a:p>
        </p:txBody>
      </p:sp>
      <p:sp>
        <p:nvSpPr>
          <p:cNvPr id="60419" name="Rectangle 3"/>
          <p:cNvSpPr>
            <a:spLocks noGrp="1" noChangeArrowheads="1"/>
          </p:cNvSpPr>
          <p:nvPr>
            <p:ph type="subTitle" idx="1"/>
          </p:nvPr>
        </p:nvSpPr>
        <p:spPr>
          <a:xfrm>
            <a:off x="2514600" y="3657600"/>
            <a:ext cx="5445125" cy="1981200"/>
          </a:xfrm>
          <a:ln/>
        </p:spPr>
        <p:txBody>
          <a:bodyPr/>
          <a:lstStyle/>
          <a:p>
            <a:pPr>
              <a:spcBef>
                <a:spcPct val="0"/>
              </a:spcBef>
            </a:pPr>
            <a:r>
              <a:rPr lang="en-US" dirty="0">
                <a:solidFill>
                  <a:srgbClr val="3F3F3F"/>
                </a:solidFill>
                <a:latin typeface="Arial" charset="0"/>
                <a:ea typeface="Arial" charset="0"/>
                <a:cs typeface="Arial" charset="0"/>
                <a:sym typeface="Arial" charset="0"/>
              </a:rPr>
              <a:t>In course design, we design for the probable, expected learner; in course delivery, we flex the design to the specific, particular learners within a course.</a:t>
            </a:r>
            <a:r>
              <a:rPr lang="en-US" dirty="0">
                <a:latin typeface="Arial" charset="0"/>
                <a:ea typeface="Arial" charset="0"/>
                <a:cs typeface="Arial" charset="0"/>
                <a:sym typeface="Arial" charset="0"/>
              </a:rPr>
              <a:t> </a:t>
            </a:r>
            <a:endParaRPr lang="en-US" dirty="0">
              <a:latin typeface="Arial" charset="0"/>
              <a:sym typeface="Arial" charset="0"/>
            </a:endParaRPr>
          </a:p>
        </p:txBody>
      </p:sp>
      <p:sp>
        <p:nvSpPr>
          <p:cNvPr id="6" name="Slide Number Placeholder 5"/>
          <p:cNvSpPr>
            <a:spLocks noGrp="1"/>
          </p:cNvSpPr>
          <p:nvPr>
            <p:ph type="sldNum" sz="quarter" idx="12"/>
          </p:nvPr>
        </p:nvSpPr>
        <p:spPr/>
        <p:txBody>
          <a:bodyPr/>
          <a:lstStyle/>
          <a:p>
            <a:fld id="{E4CEE2D6-48CE-F84C-8F3D-B1E063FC52A8}" type="slidenum">
              <a:rPr lang="en-US" smtClean="0"/>
              <a:pPr/>
              <a:t>56</a:t>
            </a:fld>
            <a:endParaRPr lang="en-US"/>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733800"/>
            <a:ext cx="7772400" cy="2057400"/>
          </a:xfrm>
        </p:spPr>
        <p:txBody>
          <a:bodyPr/>
          <a:lstStyle/>
          <a:p>
            <a:r>
              <a:rPr lang="en-US" dirty="0" smtClean="0"/>
              <a:t>Questions comments really really wonderful Ideas?</a:t>
            </a:r>
            <a:endParaRPr lang="en-US" dirty="0"/>
          </a:p>
        </p:txBody>
      </p:sp>
      <p:sp>
        <p:nvSpPr>
          <p:cNvPr id="7" name="Text Placeholder 6"/>
          <p:cNvSpPr>
            <a:spLocks noGrp="1"/>
          </p:cNvSpPr>
          <p:nvPr>
            <p:ph type="body" idx="1"/>
          </p:nvPr>
        </p:nvSpPr>
        <p:spPr>
          <a:xfrm>
            <a:off x="722313" y="2906713"/>
            <a:ext cx="7772400" cy="674687"/>
          </a:xfrm>
        </p:spPr>
        <p:txBody>
          <a:bodyPr/>
          <a:lstStyle/>
          <a:p>
            <a:r>
              <a:rPr lang="en-US" dirty="0" smtClean="0"/>
              <a:t>Wrap up of Collaboration Strategies </a:t>
            </a:r>
            <a:endParaRPr lang="en-US" dirty="0"/>
          </a:p>
        </p:txBody>
      </p:sp>
      <p:sp>
        <p:nvSpPr>
          <p:cNvPr id="4" name="Date Placeholder 3"/>
          <p:cNvSpPr>
            <a:spLocks noGrp="1"/>
          </p:cNvSpPr>
          <p:nvPr>
            <p:ph type="dt" sz="half" idx="10"/>
          </p:nvPr>
        </p:nvSpPr>
        <p:spPr/>
        <p:txBody>
          <a:bodyPr/>
          <a:lstStyle/>
          <a:p>
            <a:pPr>
              <a:defRPr/>
            </a:pPr>
            <a:r>
              <a:rPr lang="en-US" smtClean="0"/>
              <a:t>2011</a:t>
            </a:r>
            <a:endParaRPr lang="en-US"/>
          </a:p>
        </p:txBody>
      </p:sp>
      <p:sp>
        <p:nvSpPr>
          <p:cNvPr id="5" name="Slide Number Placeholder 4"/>
          <p:cNvSpPr>
            <a:spLocks noGrp="1"/>
          </p:cNvSpPr>
          <p:nvPr>
            <p:ph type="sldNum" sz="quarter" idx="12"/>
          </p:nvPr>
        </p:nvSpPr>
        <p:spPr/>
        <p:txBody>
          <a:bodyPr/>
          <a:lstStyle/>
          <a:p>
            <a:pPr>
              <a:defRPr/>
            </a:pPr>
            <a:fld id="{AED1779C-3A4D-D244-96AE-18E2646C4D05}" type="slidenum">
              <a:rPr lang="en-US" smtClean="0"/>
              <a:pPr>
                <a:defRPr/>
              </a:pPr>
              <a:t>57</a:t>
            </a:fld>
            <a:endParaRPr lang="en-US" dirty="0"/>
          </a:p>
        </p:txBody>
      </p:sp>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Rectangle 1"/>
          <p:cNvSpPr>
            <a:spLocks/>
          </p:cNvSpPr>
          <p:nvPr/>
        </p:nvSpPr>
        <p:spPr bwMode="auto">
          <a:xfrm>
            <a:off x="457200" y="6411913"/>
            <a:ext cx="2159000" cy="254000"/>
          </a:xfrm>
          <a:prstGeom prst="rect">
            <a:avLst/>
          </a:prstGeom>
          <a:noFill/>
          <a:ln w="12700" cap="rnd">
            <a:noFill/>
            <a:round/>
            <a:headEnd type="none" w="med" len="med"/>
            <a:tailEnd type="none" w="med" len="med"/>
          </a:ln>
        </p:spPr>
        <p:txBody>
          <a:bodyPr lIns="38100" tIns="38100" rIns="38100" bIns="38100" anchor="ctr">
            <a:prstTxWarp prst="textNoShape">
              <a:avLst/>
            </a:prstTxWarp>
          </a:bodyPr>
          <a:lstStyle/>
          <a:p>
            <a:pPr algn="l"/>
            <a:r>
              <a:rPr lang="en-US" sz="1200">
                <a:solidFill>
                  <a:srgbClr val="878787"/>
                </a:solidFill>
                <a:latin typeface="Arial" charset="0"/>
                <a:ea typeface="Arial" charset="0"/>
                <a:cs typeface="Arial" charset="0"/>
                <a:sym typeface="Arial" charset="0"/>
              </a:rPr>
              <a:t>2011</a:t>
            </a:r>
          </a:p>
        </p:txBody>
      </p:sp>
      <p:sp>
        <p:nvSpPr>
          <p:cNvPr id="62466" name="Rectangle 2"/>
          <p:cNvSpPr>
            <a:spLocks noGrp="1" noChangeArrowheads="1"/>
          </p:cNvSpPr>
          <p:nvPr>
            <p:ph type="title"/>
          </p:nvPr>
        </p:nvSpPr>
        <p:spPr>
          <a:xfrm>
            <a:off x="762000" y="4038600"/>
            <a:ext cx="7772400" cy="1676400"/>
          </a:xfrm>
          <a:ln/>
        </p:spPr>
        <p:txBody>
          <a:bodyPr/>
          <a:lstStyle/>
          <a:p>
            <a:pPr algn="r"/>
            <a:r>
              <a:rPr lang="en-US" sz="1400">
                <a:latin typeface="Calibri" charset="0"/>
                <a:ea typeface="Calibri" charset="0"/>
                <a:cs typeface="Calibri" charset="0"/>
                <a:sym typeface="Calibri" charset="0"/>
              </a:rPr>
              <a:t>Judith V Boettcher</a:t>
            </a:r>
            <a:r>
              <a:rPr lang="en-US" sz="1400">
                <a:latin typeface="Calibri" charset="0"/>
                <a:ea typeface="ヒラギノ角ゴ ProN W3" charset="-128"/>
                <a:cs typeface="ヒラギノ角ゴ ProN W3" charset="-128"/>
                <a:sym typeface="Calibri" charset="0"/>
              </a:rPr>
              <a:t/>
            </a:r>
            <a:br>
              <a:rPr lang="en-US" sz="1400">
                <a:latin typeface="Calibri" charset="0"/>
                <a:ea typeface="ヒラギノ角ゴ ProN W3" charset="-128"/>
                <a:cs typeface="ヒラギノ角ゴ ProN W3" charset="-128"/>
                <a:sym typeface="Calibri" charset="0"/>
              </a:rPr>
            </a:br>
            <a:r>
              <a:rPr lang="en-US" sz="1400">
                <a:latin typeface="Calibri" charset="0"/>
                <a:ea typeface="Calibri" charset="0"/>
                <a:cs typeface="Calibri" charset="0"/>
                <a:sym typeface="Calibri" charset="0"/>
              </a:rPr>
              <a:t>Author, Consultant, Speaker</a:t>
            </a:r>
            <a:r>
              <a:rPr lang="en-US" sz="1400">
                <a:latin typeface="Calibri" charset="0"/>
                <a:ea typeface="ヒラギノ角ゴ ProN W3" charset="-128"/>
                <a:cs typeface="ヒラギノ角ゴ ProN W3" charset="-128"/>
                <a:sym typeface="Calibri" charset="0"/>
              </a:rPr>
              <a:t/>
            </a:r>
            <a:br>
              <a:rPr lang="en-US" sz="1400">
                <a:latin typeface="Calibri" charset="0"/>
                <a:ea typeface="ヒラギノ角ゴ ProN W3" charset="-128"/>
                <a:cs typeface="ヒラギノ角ゴ ProN W3" charset="-128"/>
                <a:sym typeface="Calibri" charset="0"/>
              </a:rPr>
            </a:br>
            <a:r>
              <a:rPr lang="en-US" sz="1400">
                <a:latin typeface="Calibri" charset="0"/>
                <a:ea typeface="Calibri" charset="0"/>
                <a:cs typeface="Calibri" charset="0"/>
                <a:sym typeface="Calibri" charset="0"/>
              </a:rPr>
              <a:t>Designing for Learning </a:t>
            </a:r>
            <a:r>
              <a:rPr lang="en-US" sz="1400">
                <a:latin typeface="Calibri" charset="0"/>
                <a:ea typeface="ヒラギノ角ゴ ProN W3" charset="-128"/>
                <a:cs typeface="ヒラギノ角ゴ ProN W3" charset="-128"/>
                <a:sym typeface="Calibri" charset="0"/>
              </a:rPr>
              <a:t/>
            </a:r>
            <a:br>
              <a:rPr lang="en-US" sz="1400">
                <a:latin typeface="Calibri" charset="0"/>
                <a:ea typeface="ヒラギノ角ゴ ProN W3" charset="-128"/>
                <a:cs typeface="ヒラギノ角ゴ ProN W3" charset="-128"/>
                <a:sym typeface="Calibri" charset="0"/>
              </a:rPr>
            </a:br>
            <a:r>
              <a:rPr lang="en-US" sz="1400">
                <a:latin typeface="Calibri" charset="0"/>
                <a:ea typeface="Calibri" charset="0"/>
                <a:cs typeface="Calibri" charset="0"/>
                <a:sym typeface="Calibri" charset="0"/>
              </a:rPr>
              <a:t>University of Florida</a:t>
            </a:r>
            <a:r>
              <a:rPr lang="en-US" sz="1400">
                <a:latin typeface="Calibri" charset="0"/>
                <a:ea typeface="ヒラギノ角ゴ ProN W3" charset="-128"/>
                <a:cs typeface="ヒラギノ角ゴ ProN W3" charset="-128"/>
                <a:sym typeface="Calibri" charset="0"/>
              </a:rPr>
              <a:t/>
            </a:r>
            <a:br>
              <a:rPr lang="en-US" sz="1400">
                <a:latin typeface="Calibri" charset="0"/>
                <a:ea typeface="ヒラギノ角ゴ ProN W3" charset="-128"/>
                <a:cs typeface="ヒラギノ角ゴ ProN W3" charset="-128"/>
                <a:sym typeface="Calibri" charset="0"/>
              </a:rPr>
            </a:br>
            <a:r>
              <a:rPr lang="en-US" sz="1400">
                <a:latin typeface="Calibri" charset="0"/>
                <a:ea typeface="Calibri" charset="0"/>
                <a:cs typeface="Calibri" charset="0"/>
                <a:sym typeface="Calibri" charset="0"/>
              </a:rPr>
              <a:t>judith@designingforlearning.org</a:t>
            </a:r>
            <a:r>
              <a:rPr lang="en-US" sz="1400">
                <a:latin typeface="Calibri" charset="0"/>
                <a:ea typeface="ヒラギノ角ゴ ProN W3" charset="-128"/>
                <a:cs typeface="ヒラギノ角ゴ ProN W3" charset="-128"/>
                <a:sym typeface="Calibri" charset="0"/>
              </a:rPr>
              <a:t/>
            </a:r>
            <a:br>
              <a:rPr lang="en-US" sz="1400">
                <a:latin typeface="Calibri" charset="0"/>
                <a:ea typeface="ヒラギノ角ゴ ProN W3" charset="-128"/>
                <a:cs typeface="ヒラギノ角ゴ ProN W3" charset="-128"/>
                <a:sym typeface="Calibri" charset="0"/>
              </a:rPr>
            </a:br>
            <a:r>
              <a:rPr lang="en-US" sz="1400">
                <a:latin typeface="Calibri" charset="0"/>
                <a:ea typeface="Calibri" charset="0"/>
                <a:cs typeface="Calibri" charset="0"/>
                <a:sym typeface="Calibri" charset="0"/>
              </a:rPr>
              <a:t>jboettcher@comcast.net</a:t>
            </a:r>
            <a:r>
              <a:rPr lang="en-US" sz="1400">
                <a:latin typeface="Calibri" charset="0"/>
                <a:ea typeface="ヒラギノ角ゴ ProN W3" charset="-128"/>
                <a:cs typeface="ヒラギノ角ゴ ProN W3" charset="-128"/>
                <a:sym typeface="Calibri" charset="0"/>
              </a:rPr>
              <a:t/>
            </a:r>
            <a:br>
              <a:rPr lang="en-US" sz="1400">
                <a:latin typeface="Calibri" charset="0"/>
                <a:ea typeface="ヒラギノ角ゴ ProN W3" charset="-128"/>
                <a:cs typeface="ヒラギノ角ゴ ProN W3" charset="-128"/>
                <a:sym typeface="Calibri" charset="0"/>
              </a:rPr>
            </a:br>
            <a:r>
              <a:rPr lang="en-US" sz="1400">
                <a:latin typeface="Calibri" charset="0"/>
                <a:ea typeface="Calibri" charset="0"/>
                <a:cs typeface="Calibri" charset="0"/>
                <a:sym typeface="Calibri" charset="0"/>
              </a:rPr>
              <a:t> www.designingforlearning.info</a:t>
            </a:r>
            <a:r>
              <a:rPr lang="en-US" sz="1400">
                <a:latin typeface="Calibri" charset="0"/>
                <a:ea typeface="ヒラギノ角ゴ ProN W3" charset="-128"/>
                <a:cs typeface="ヒラギノ角ゴ ProN W3" charset="-128"/>
                <a:sym typeface="Calibri" charset="0"/>
              </a:rPr>
              <a:t/>
            </a:r>
            <a:br>
              <a:rPr lang="en-US" sz="1400">
                <a:latin typeface="Calibri" charset="0"/>
                <a:ea typeface="ヒラギノ角ゴ ProN W3" charset="-128"/>
                <a:cs typeface="ヒラギノ角ゴ ProN W3" charset="-128"/>
                <a:sym typeface="Calibri" charset="0"/>
              </a:rPr>
            </a:br>
            <a:r>
              <a:rPr lang="en-US" sz="1800">
                <a:latin typeface="Calibri" charset="0"/>
                <a:ea typeface="Calibri" charset="0"/>
                <a:cs typeface="Calibri" charset="0"/>
                <a:sym typeface="Calibri" charset="0"/>
              </a:rPr>
              <a:t> </a:t>
            </a:r>
            <a:endParaRPr lang="en-US" sz="1800">
              <a:latin typeface="Calibri" charset="0"/>
              <a:ea typeface="ヒラギノ角ゴ ProN W3" charset="-128"/>
              <a:cs typeface="ヒラギノ角ゴ ProN W3" charset="-128"/>
              <a:sym typeface="Calibri" charset="0"/>
            </a:endParaRPr>
          </a:p>
        </p:txBody>
      </p:sp>
      <p:sp>
        <p:nvSpPr>
          <p:cNvPr id="62467" name="Rectangle 3"/>
          <p:cNvSpPr>
            <a:spLocks noGrp="1" noChangeArrowheads="1"/>
          </p:cNvSpPr>
          <p:nvPr>
            <p:ph type="body" idx="1"/>
          </p:nvPr>
        </p:nvSpPr>
        <p:spPr>
          <a:xfrm>
            <a:off x="3733800" y="1066800"/>
            <a:ext cx="4648200" cy="2971800"/>
          </a:xfrm>
          <a:ln/>
        </p:spPr>
        <p:txBody>
          <a:bodyPr/>
          <a:lstStyle/>
          <a:p>
            <a:pPr>
              <a:spcBef>
                <a:spcPct val="0"/>
              </a:spcBef>
            </a:pPr>
            <a:r>
              <a:rPr lang="en-US" dirty="0">
                <a:latin typeface="Calibri Italic" charset="0"/>
                <a:ea typeface="Calibri Italic" charset="0"/>
                <a:cs typeface="Calibri Italic" charset="0"/>
                <a:sym typeface="Calibri Italic" charset="0"/>
              </a:rPr>
              <a:t>The Online Teaching Survival Guide: Simple and Practical Pedagogical Tips</a:t>
            </a:r>
            <a:endParaRPr lang="en-US" dirty="0"/>
          </a:p>
          <a:p>
            <a:r>
              <a:rPr lang="en-US" dirty="0"/>
              <a:t> </a:t>
            </a:r>
            <a:r>
              <a:rPr lang="en-US" sz="1800" dirty="0"/>
              <a:t>by Judith V. </a:t>
            </a:r>
            <a:r>
              <a:rPr lang="en-US" sz="1800"/>
              <a:t>Boettcher and Rita-Marie Conrad </a:t>
            </a:r>
          </a:p>
        </p:txBody>
      </p:sp>
      <p:pic>
        <p:nvPicPr>
          <p:cNvPr id="62468" name="Picture 4"/>
          <p:cNvPicPr>
            <a:picLocks noChangeAspect="1" noChangeArrowheads="1"/>
          </p:cNvPicPr>
          <p:nvPr/>
        </p:nvPicPr>
        <p:blipFill>
          <a:blip r:embed="rId3"/>
          <a:srcRect/>
          <a:stretch>
            <a:fillRect/>
          </a:stretch>
        </p:blipFill>
        <p:spPr bwMode="auto">
          <a:xfrm>
            <a:off x="1600200" y="1295400"/>
            <a:ext cx="2209800" cy="2859087"/>
          </a:xfrm>
          <a:prstGeom prst="rect">
            <a:avLst/>
          </a:prstGeom>
          <a:noFill/>
          <a:ln w="12700" cap="rnd">
            <a:noFill/>
            <a:round/>
            <a:headEnd/>
            <a:tailEnd/>
          </a:ln>
        </p:spPr>
      </p:pic>
      <p:sp>
        <p:nvSpPr>
          <p:cNvPr id="9" name="Slide Number Placeholder 8"/>
          <p:cNvSpPr>
            <a:spLocks noGrp="1"/>
          </p:cNvSpPr>
          <p:nvPr>
            <p:ph type="sldNum" sz="quarter" idx="10"/>
          </p:nvPr>
        </p:nvSpPr>
        <p:spPr/>
        <p:txBody>
          <a:bodyPr/>
          <a:lstStyle/>
          <a:p>
            <a:fld id="{E4CEE2D6-48CE-F84C-8F3D-B1E063FC52A8}" type="slidenum">
              <a:rPr lang="en-US" smtClean="0"/>
              <a:pPr/>
              <a:t>58</a:t>
            </a:fld>
            <a:endParaRPr lang="en-US"/>
          </a:p>
        </p:txBody>
      </p:sp>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2438400"/>
            <a:ext cx="6477000" cy="1325563"/>
          </a:xfrm>
        </p:spPr>
        <p:txBody>
          <a:bodyPr anchor="ctr"/>
          <a:lstStyle/>
          <a:p>
            <a:pPr algn="ctr"/>
            <a:r>
              <a:rPr lang="en-US" dirty="0" smtClean="0"/>
              <a:t>Appendix Slides</a:t>
            </a:r>
            <a:endParaRPr lang="en-US" dirty="0"/>
          </a:p>
        </p:txBody>
      </p:sp>
      <p:sp>
        <p:nvSpPr>
          <p:cNvPr id="4" name="Date Placeholder 3"/>
          <p:cNvSpPr>
            <a:spLocks noGrp="1"/>
          </p:cNvSpPr>
          <p:nvPr>
            <p:ph type="dt" sz="half" idx="10"/>
          </p:nvPr>
        </p:nvSpPr>
        <p:spPr/>
        <p:txBody>
          <a:bodyPr/>
          <a:lstStyle/>
          <a:p>
            <a:pPr>
              <a:defRPr/>
            </a:pPr>
            <a:r>
              <a:rPr lang="en-US" smtClean="0"/>
              <a:t>2011</a:t>
            </a:r>
            <a:endParaRPr lang="en-US"/>
          </a:p>
        </p:txBody>
      </p:sp>
      <p:sp>
        <p:nvSpPr>
          <p:cNvPr id="5" name="Slide Number Placeholder 4"/>
          <p:cNvSpPr>
            <a:spLocks noGrp="1"/>
          </p:cNvSpPr>
          <p:nvPr>
            <p:ph type="sldNum" sz="quarter" idx="12"/>
          </p:nvPr>
        </p:nvSpPr>
        <p:spPr/>
        <p:txBody>
          <a:bodyPr/>
          <a:lstStyle/>
          <a:p>
            <a:pPr>
              <a:defRPr/>
            </a:pPr>
            <a:fld id="{AED1779C-3A4D-D244-96AE-18E2646C4D05}" type="slidenum">
              <a:rPr lang="en-US" smtClean="0"/>
              <a:pPr>
                <a:defRPr/>
              </a:pPr>
              <a:t>59</a:t>
            </a:fld>
            <a:endParaRPr lang="en-US" dirty="0"/>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title"/>
          </p:nvPr>
        </p:nvSpPr>
        <p:spPr>
          <a:xfrm>
            <a:off x="2286000" y="609600"/>
            <a:ext cx="6477000" cy="1066800"/>
          </a:xfrm>
        </p:spPr>
        <p:txBody>
          <a:bodyPr/>
          <a:lstStyle/>
          <a:p>
            <a:r>
              <a:rPr lang="en-US" dirty="0" smtClean="0"/>
              <a:t>Reminder  — </a:t>
            </a:r>
            <a:br>
              <a:rPr lang="en-US" dirty="0" smtClean="0"/>
            </a:br>
            <a:r>
              <a:rPr lang="en-US" dirty="0" smtClean="0"/>
              <a:t>Practices 1, 2, &amp; 3 </a:t>
            </a:r>
            <a:endParaRPr lang="en-US" dirty="0"/>
          </a:p>
        </p:txBody>
      </p:sp>
      <p:sp>
        <p:nvSpPr>
          <p:cNvPr id="15" name="Content Placeholder 14"/>
          <p:cNvSpPr>
            <a:spLocks noGrp="1"/>
          </p:cNvSpPr>
          <p:nvPr>
            <p:ph idx="1"/>
          </p:nvPr>
        </p:nvSpPr>
        <p:spPr>
          <a:xfrm>
            <a:off x="2057400" y="1828800"/>
            <a:ext cx="6858000" cy="3581400"/>
          </a:xfrm>
        </p:spPr>
        <p:txBody>
          <a:bodyPr/>
          <a:lstStyle/>
          <a:p>
            <a:r>
              <a:rPr lang="en-US" sz="2000" dirty="0" smtClean="0"/>
              <a:t>Be present at the course site</a:t>
            </a:r>
          </a:p>
          <a:p>
            <a:pPr lvl="1"/>
            <a:r>
              <a:rPr lang="en-US" sz="1800" dirty="0" smtClean="0"/>
              <a:t>Being there”  for your students — your social, teaching and cognitive presence</a:t>
            </a:r>
            <a:r>
              <a:rPr lang="en-US" sz="1600" dirty="0" smtClean="0"/>
              <a:t> </a:t>
            </a:r>
          </a:p>
          <a:p>
            <a:r>
              <a:rPr lang="en-US" sz="2000" dirty="0" smtClean="0"/>
              <a:t>Create a supportive online community where learners are responsible for each other </a:t>
            </a:r>
          </a:p>
          <a:p>
            <a:pPr lvl="1"/>
            <a:r>
              <a:rPr lang="en-US" sz="1800" dirty="0" smtClean="0"/>
              <a:t>Build and use community with learner support and dialogue</a:t>
            </a:r>
          </a:p>
          <a:p>
            <a:r>
              <a:rPr lang="en-US" sz="2000" dirty="0" smtClean="0"/>
              <a:t>Develop a set of explicit expectations for your learners and for yourself</a:t>
            </a:r>
          </a:p>
          <a:p>
            <a:pPr lvl="1"/>
            <a:r>
              <a:rPr lang="en-US" sz="1800" dirty="0" smtClean="0"/>
              <a:t>Being very very clear regarding expectations and reinforcing core concepts, and teaching with discussion wraps and a weekly rhythm </a:t>
            </a:r>
          </a:p>
        </p:txBody>
      </p:sp>
      <p:sp>
        <p:nvSpPr>
          <p:cNvPr id="4" name="Date Placeholder 3"/>
          <p:cNvSpPr>
            <a:spLocks noGrp="1"/>
          </p:cNvSpPr>
          <p:nvPr>
            <p:ph type="dt" sz="half" idx="10"/>
          </p:nvPr>
        </p:nvSpPr>
        <p:spPr/>
        <p:txBody>
          <a:bodyPr/>
          <a:lstStyle/>
          <a:p>
            <a:r>
              <a:rPr lang="en-US" smtClean="0"/>
              <a:t>2011</a:t>
            </a:r>
            <a:endParaRPr lang="en-US"/>
          </a:p>
        </p:txBody>
      </p:sp>
      <p:sp>
        <p:nvSpPr>
          <p:cNvPr id="5" name="Slide Number Placeholder 4"/>
          <p:cNvSpPr>
            <a:spLocks noGrp="1"/>
          </p:cNvSpPr>
          <p:nvPr>
            <p:ph type="sldNum" sz="quarter" idx="12"/>
          </p:nvPr>
        </p:nvSpPr>
        <p:spPr/>
        <p:txBody>
          <a:bodyPr/>
          <a:lstStyle/>
          <a:p>
            <a:fld id="{EF79527F-2CEA-704E-B15C-AD176E81ACBB}" type="slidenum">
              <a:rPr lang="en-US" smtClean="0"/>
              <a:pPr/>
              <a:t>6</a:t>
            </a:fld>
            <a:endParaRPr lang="en-US" dirty="0"/>
          </a:p>
        </p:txBody>
      </p:sp>
      <p:pic>
        <p:nvPicPr>
          <p:cNvPr id="9" name="Picture 8" descr="sbrookfield_zm.jpg"/>
          <p:cNvPicPr>
            <a:picLocks noChangeAspect="1"/>
          </p:cNvPicPr>
          <p:nvPr/>
        </p:nvPicPr>
        <p:blipFill>
          <a:blip r:embed="rId3"/>
          <a:stretch>
            <a:fillRect/>
          </a:stretch>
        </p:blipFill>
        <p:spPr>
          <a:xfrm>
            <a:off x="685800" y="4597440"/>
            <a:ext cx="1058726" cy="1412197"/>
          </a:xfrm>
          <a:prstGeom prst="rect">
            <a:avLst/>
          </a:prstGeom>
        </p:spPr>
      </p:pic>
      <p:pic>
        <p:nvPicPr>
          <p:cNvPr id="10" name="Picture 9" descr="Garrison-Facing Right.tiff"/>
          <p:cNvPicPr>
            <a:picLocks noChangeAspect="1"/>
          </p:cNvPicPr>
          <p:nvPr/>
        </p:nvPicPr>
        <p:blipFill>
          <a:blip r:embed="rId4"/>
          <a:stretch>
            <a:fillRect/>
          </a:stretch>
        </p:blipFill>
        <p:spPr>
          <a:xfrm>
            <a:off x="381000" y="838200"/>
            <a:ext cx="1350379" cy="1524000"/>
          </a:xfrm>
          <a:prstGeom prst="rect">
            <a:avLst/>
          </a:prstGeom>
        </p:spPr>
      </p:pic>
      <p:sp>
        <p:nvSpPr>
          <p:cNvPr id="11" name="TextBox 10"/>
          <p:cNvSpPr txBox="1"/>
          <p:nvPr/>
        </p:nvSpPr>
        <p:spPr>
          <a:xfrm>
            <a:off x="533400" y="2362200"/>
            <a:ext cx="1069787" cy="369332"/>
          </a:xfrm>
          <a:prstGeom prst="rect">
            <a:avLst/>
          </a:prstGeom>
          <a:noFill/>
        </p:spPr>
        <p:txBody>
          <a:bodyPr wrap="none" rtlCol="0">
            <a:spAutoFit/>
          </a:bodyPr>
          <a:lstStyle/>
          <a:p>
            <a:r>
              <a:rPr lang="en-US" dirty="0" smtClean="0"/>
              <a:t>Garrison</a:t>
            </a:r>
            <a:endParaRPr lang="en-US" dirty="0"/>
          </a:p>
        </p:txBody>
      </p:sp>
      <p:sp>
        <p:nvSpPr>
          <p:cNvPr id="12" name="TextBox 11"/>
          <p:cNvSpPr txBox="1"/>
          <p:nvPr/>
        </p:nvSpPr>
        <p:spPr>
          <a:xfrm>
            <a:off x="533400" y="6019800"/>
            <a:ext cx="1211126" cy="369332"/>
          </a:xfrm>
          <a:prstGeom prst="rect">
            <a:avLst/>
          </a:prstGeom>
          <a:noFill/>
        </p:spPr>
        <p:txBody>
          <a:bodyPr wrap="none" rtlCol="0">
            <a:spAutoFit/>
          </a:bodyPr>
          <a:lstStyle/>
          <a:p>
            <a:r>
              <a:rPr lang="en-US" dirty="0" smtClean="0"/>
              <a:t>Brookfield</a:t>
            </a:r>
            <a:endParaRPr lang="en-US" dirty="0"/>
          </a:p>
        </p:txBody>
      </p:sp>
      <p:pic>
        <p:nvPicPr>
          <p:cNvPr id="13" name="Picture 12" descr="terrya_sm.jpg"/>
          <p:cNvPicPr>
            <a:picLocks noChangeAspect="1"/>
          </p:cNvPicPr>
          <p:nvPr/>
        </p:nvPicPr>
        <p:blipFill>
          <a:blip r:embed="rId5"/>
          <a:stretch>
            <a:fillRect/>
          </a:stretch>
        </p:blipFill>
        <p:spPr>
          <a:xfrm>
            <a:off x="228600" y="2743200"/>
            <a:ext cx="1219200" cy="1492665"/>
          </a:xfrm>
          <a:prstGeom prst="rect">
            <a:avLst/>
          </a:prstGeom>
        </p:spPr>
      </p:pic>
      <p:sp>
        <p:nvSpPr>
          <p:cNvPr id="16" name="TextBox 15"/>
          <p:cNvSpPr txBox="1"/>
          <p:nvPr/>
        </p:nvSpPr>
        <p:spPr>
          <a:xfrm>
            <a:off x="304800" y="4202668"/>
            <a:ext cx="1185629" cy="369332"/>
          </a:xfrm>
          <a:prstGeom prst="rect">
            <a:avLst/>
          </a:prstGeom>
          <a:noFill/>
        </p:spPr>
        <p:txBody>
          <a:bodyPr wrap="none" rtlCol="0">
            <a:spAutoFit/>
          </a:bodyPr>
          <a:lstStyle/>
          <a:p>
            <a:r>
              <a:rPr lang="en-US" dirty="0" smtClean="0"/>
              <a:t>Anderson</a:t>
            </a:r>
            <a:endParaRPr lang="en-US" dirty="0"/>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7798" name="Rectangle 6"/>
          <p:cNvSpPr>
            <a:spLocks noGrp="1" noChangeArrowheads="1"/>
          </p:cNvSpPr>
          <p:nvPr>
            <p:ph type="title"/>
          </p:nvPr>
        </p:nvSpPr>
        <p:spPr/>
        <p:txBody>
          <a:bodyPr/>
          <a:lstStyle/>
          <a:p>
            <a:r>
              <a:rPr lang="en-US" smtClean="0"/>
              <a:t>Creating and Using Rubrics </a:t>
            </a:r>
            <a:endParaRPr lang="en-US"/>
          </a:p>
        </p:txBody>
      </p:sp>
      <p:sp>
        <p:nvSpPr>
          <p:cNvPr id="1057799" name="Rectangle 7"/>
          <p:cNvSpPr>
            <a:spLocks noGrp="1" noChangeArrowheads="1"/>
          </p:cNvSpPr>
          <p:nvPr>
            <p:ph type="body" idx="1"/>
          </p:nvPr>
        </p:nvSpPr>
        <p:spPr>
          <a:xfrm>
            <a:off x="2971800" y="1676400"/>
            <a:ext cx="6018212" cy="4572000"/>
          </a:xfrm>
        </p:spPr>
        <p:txBody>
          <a:bodyPr/>
          <a:lstStyle/>
          <a:p>
            <a:r>
              <a:rPr lang="en-US" dirty="0" smtClean="0"/>
              <a:t>What are rubrics? </a:t>
            </a:r>
          </a:p>
          <a:p>
            <a:r>
              <a:rPr lang="en-US" dirty="0" smtClean="0"/>
              <a:t>Types of rubrics </a:t>
            </a:r>
          </a:p>
          <a:p>
            <a:r>
              <a:rPr lang="en-US" dirty="0" smtClean="0"/>
              <a:t>Scoring criteria and examples</a:t>
            </a:r>
          </a:p>
          <a:p>
            <a:r>
              <a:rPr lang="en-US" dirty="0" smtClean="0"/>
              <a:t>Why rubrics are of such value! </a:t>
            </a:r>
            <a:endParaRPr lang="en-US" dirty="0"/>
          </a:p>
        </p:txBody>
      </p:sp>
      <p:sp>
        <p:nvSpPr>
          <p:cNvPr id="6" name="Date Placeholder 5"/>
          <p:cNvSpPr>
            <a:spLocks noGrp="1"/>
          </p:cNvSpPr>
          <p:nvPr>
            <p:ph type="dt" sz="half" idx="10"/>
          </p:nvPr>
        </p:nvSpPr>
        <p:spPr/>
        <p:txBody>
          <a:bodyPr/>
          <a:lstStyle/>
          <a:p>
            <a:r>
              <a:rPr lang="en-US" smtClean="0"/>
              <a:t>2011</a:t>
            </a:r>
            <a:endParaRPr lang="en-US"/>
          </a:p>
        </p:txBody>
      </p:sp>
      <p:graphicFrame>
        <p:nvGraphicFramePr>
          <p:cNvPr id="1057800" name="Object 8"/>
          <p:cNvGraphicFramePr>
            <a:graphicFrameLocks noChangeAspect="1"/>
          </p:cNvGraphicFramePr>
          <p:nvPr/>
        </p:nvGraphicFramePr>
        <p:xfrm>
          <a:off x="685800" y="2743200"/>
          <a:ext cx="1868488" cy="1417638"/>
        </p:xfrm>
        <a:graphic>
          <a:graphicData uri="http://schemas.openxmlformats.org/presentationml/2006/ole">
            <p:oleObj spid="_x0000_s98306" name="Document" r:id="rId4" imgW="1868424" imgH="1417320" progId="Word.Document.8">
              <p:embed/>
            </p:oleObj>
          </a:graphicData>
        </a:graphic>
      </p:graphicFrame>
      <p:sp>
        <p:nvSpPr>
          <p:cNvPr id="8" name="TextBox 7"/>
          <p:cNvSpPr txBox="1"/>
          <p:nvPr/>
        </p:nvSpPr>
        <p:spPr>
          <a:xfrm>
            <a:off x="609600" y="4191000"/>
            <a:ext cx="2286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Lots of tips about rubrics in the book and on website </a:t>
            </a:r>
            <a:endParaRPr lang="en-US" dirty="0"/>
          </a:p>
        </p:txBody>
      </p:sp>
      <p:sp>
        <p:nvSpPr>
          <p:cNvPr id="9" name="Slide Number Placeholder 8"/>
          <p:cNvSpPr>
            <a:spLocks noGrp="1"/>
          </p:cNvSpPr>
          <p:nvPr>
            <p:ph type="sldNum" sz="quarter" idx="12"/>
          </p:nvPr>
        </p:nvSpPr>
        <p:spPr/>
        <p:txBody>
          <a:bodyPr/>
          <a:lstStyle/>
          <a:p>
            <a:pPr>
              <a:defRPr/>
            </a:pPr>
            <a:fld id="{AED1779C-3A4D-D244-96AE-18E2646C4D05}" type="slidenum">
              <a:rPr lang="en-US" smtClean="0"/>
              <a:pPr>
                <a:defRPr/>
              </a:pPr>
              <a:t>60</a:t>
            </a:fld>
            <a:endParaRPr lang="en-US" dirty="0"/>
          </a:p>
        </p:txBody>
      </p:sp>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1829" name="Rectangle 5"/>
          <p:cNvSpPr>
            <a:spLocks noGrp="1" noChangeArrowheads="1"/>
          </p:cNvSpPr>
          <p:nvPr>
            <p:ph type="title"/>
          </p:nvPr>
        </p:nvSpPr>
        <p:spPr>
          <a:xfrm>
            <a:off x="2362201" y="228601"/>
            <a:ext cx="6477000" cy="1066799"/>
          </a:xfrm>
        </p:spPr>
        <p:txBody>
          <a:bodyPr/>
          <a:lstStyle/>
          <a:p>
            <a:r>
              <a:rPr lang="en-US" dirty="0"/>
              <a:t>What is a Rubric? </a:t>
            </a:r>
          </a:p>
        </p:txBody>
      </p:sp>
      <p:sp>
        <p:nvSpPr>
          <p:cNvPr id="1101830" name="Rectangle 6"/>
          <p:cNvSpPr>
            <a:spLocks noGrp="1" noChangeArrowheads="1"/>
          </p:cNvSpPr>
          <p:nvPr>
            <p:ph type="body" idx="1"/>
          </p:nvPr>
        </p:nvSpPr>
        <p:spPr>
          <a:xfrm>
            <a:off x="1600200" y="1676400"/>
            <a:ext cx="6856412" cy="4572000"/>
          </a:xfrm>
        </p:spPr>
        <p:txBody>
          <a:bodyPr/>
          <a:lstStyle/>
          <a:p>
            <a:r>
              <a:rPr lang="en-US" dirty="0"/>
              <a:t>A set of performance criteria for assessing student’s work</a:t>
            </a:r>
          </a:p>
          <a:p>
            <a:pPr lvl="1"/>
            <a:r>
              <a:rPr lang="en-US" dirty="0"/>
              <a:t>Rubrics often describe four or five levels of performance and the criteria behind each levels </a:t>
            </a:r>
          </a:p>
          <a:p>
            <a:pPr lvl="1"/>
            <a:r>
              <a:rPr lang="en-US" dirty="0"/>
              <a:t>Rubrics are useful in assessing complex products, such as discussion board postings, projects, papers, and presentations</a:t>
            </a:r>
          </a:p>
          <a:p>
            <a:pPr lvl="1"/>
            <a:r>
              <a:rPr lang="en-US" dirty="0"/>
              <a:t>Rubrics are "descriptive scoring schemes …to guide the analysis of the products or processes of students' efforts"</a:t>
            </a:r>
            <a:r>
              <a:rPr lang="en-US" sz="1600" dirty="0"/>
              <a:t> (</a:t>
            </a:r>
            <a:r>
              <a:rPr lang="en-US" sz="1600" dirty="0" err="1"/>
              <a:t>Brookhart</a:t>
            </a:r>
            <a:r>
              <a:rPr lang="en-US" sz="1600" dirty="0"/>
              <a:t>, 1999, as cited in </a:t>
            </a:r>
            <a:r>
              <a:rPr lang="en-US" sz="1600" dirty="0" err="1"/>
              <a:t>Moskal</a:t>
            </a:r>
            <a:r>
              <a:rPr lang="en-US" sz="1600" dirty="0"/>
              <a:t>, 2000)</a:t>
            </a:r>
          </a:p>
        </p:txBody>
      </p:sp>
      <p:sp>
        <p:nvSpPr>
          <p:cNvPr id="5" name="Date Placeholder 4"/>
          <p:cNvSpPr>
            <a:spLocks noGrp="1"/>
          </p:cNvSpPr>
          <p:nvPr>
            <p:ph type="dt" sz="half" idx="10"/>
          </p:nvPr>
        </p:nvSpPr>
        <p:spPr/>
        <p:txBody>
          <a:bodyPr/>
          <a:lstStyle/>
          <a:p>
            <a:pPr>
              <a:defRPr/>
            </a:pPr>
            <a:r>
              <a:rPr lang="en-US" smtClean="0"/>
              <a:t>2011</a:t>
            </a:r>
            <a:endParaRPr lang="en-US"/>
          </a:p>
        </p:txBody>
      </p:sp>
      <p:sp>
        <p:nvSpPr>
          <p:cNvPr id="7" name="Slide Number Placeholder 6"/>
          <p:cNvSpPr>
            <a:spLocks noGrp="1"/>
          </p:cNvSpPr>
          <p:nvPr>
            <p:ph type="sldNum" sz="quarter" idx="12"/>
          </p:nvPr>
        </p:nvSpPr>
        <p:spPr/>
        <p:txBody>
          <a:bodyPr/>
          <a:lstStyle/>
          <a:p>
            <a:pPr>
              <a:defRPr/>
            </a:pPr>
            <a:fld id="{AED1779C-3A4D-D244-96AE-18E2646C4D05}" type="slidenum">
              <a:rPr lang="en-US" smtClean="0"/>
              <a:pPr>
                <a:defRPr/>
              </a:pPr>
              <a:t>61</a:t>
            </a:fld>
            <a:endParaRPr lang="en-US" dirty="0"/>
          </a:p>
        </p:txBody>
      </p:sp>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4834" name="Text Box 2"/>
          <p:cNvSpPr txBox="1">
            <a:spLocks noChangeArrowheads="1"/>
          </p:cNvSpPr>
          <p:nvPr/>
        </p:nvSpPr>
        <p:spPr bwMode="auto">
          <a:xfrm>
            <a:off x="1295400" y="6270625"/>
            <a:ext cx="5591595" cy="338554"/>
          </a:xfrm>
          <a:prstGeom prst="rect">
            <a:avLst/>
          </a:prstGeom>
          <a:noFill/>
          <a:ln w="12700">
            <a:noFill/>
            <a:miter lim="800000"/>
            <a:headEnd/>
            <a:tailEnd/>
          </a:ln>
          <a:effectLst/>
        </p:spPr>
        <p:txBody>
          <a:bodyPr wrap="none">
            <a:prstTxWarp prst="textNoShape">
              <a:avLst/>
            </a:prstTxWarp>
            <a:spAutoFit/>
          </a:bodyPr>
          <a:lstStyle/>
          <a:p>
            <a:r>
              <a:rPr lang="en-US" sz="1600" i="0" u="none" dirty="0" err="1">
                <a:latin typeface="Arial"/>
                <a:cs typeface="Arial"/>
              </a:rPr>
              <a:t>history.boisestate.edu/westciv/admin/rubricdiscussion.shtml</a:t>
            </a:r>
            <a:r>
              <a:rPr lang="en-US" sz="1600" i="0" u="none" dirty="0">
                <a:latin typeface="Arial"/>
                <a:cs typeface="Arial"/>
              </a:rPr>
              <a:t> </a:t>
            </a:r>
          </a:p>
        </p:txBody>
      </p:sp>
      <p:sp>
        <p:nvSpPr>
          <p:cNvPr id="1144835" name="Rectangle 3"/>
          <p:cNvSpPr>
            <a:spLocks noGrp="1" noChangeArrowheads="1"/>
          </p:cNvSpPr>
          <p:nvPr>
            <p:ph type="title"/>
          </p:nvPr>
        </p:nvSpPr>
        <p:spPr>
          <a:xfrm>
            <a:off x="609600" y="304800"/>
            <a:ext cx="8382000" cy="838200"/>
          </a:xfrm>
        </p:spPr>
        <p:txBody>
          <a:bodyPr/>
          <a:lstStyle/>
          <a:p>
            <a:r>
              <a:rPr lang="en-US" dirty="0"/>
              <a:t>Online Discussion Rubric</a:t>
            </a:r>
          </a:p>
        </p:txBody>
      </p:sp>
      <p:graphicFrame>
        <p:nvGraphicFramePr>
          <p:cNvPr id="1144854" name="Object 22"/>
          <p:cNvGraphicFramePr>
            <a:graphicFrameLocks noChangeAspect="1"/>
          </p:cNvGraphicFramePr>
          <p:nvPr/>
        </p:nvGraphicFramePr>
        <p:xfrm>
          <a:off x="628650" y="1687513"/>
          <a:ext cx="7889875" cy="3479800"/>
        </p:xfrm>
        <a:graphic>
          <a:graphicData uri="http://schemas.openxmlformats.org/presentationml/2006/ole">
            <p:oleObj spid="_x0000_s108546" name="Worksheet" r:id="rId4" imgW="7886700" imgH="3479800" progId="Excel.Sheet.8">
              <p:embed/>
            </p:oleObj>
          </a:graphicData>
        </a:graphic>
      </p:graphicFrame>
      <p:sp>
        <p:nvSpPr>
          <p:cNvPr id="6" name="Date Placeholder 5"/>
          <p:cNvSpPr>
            <a:spLocks noGrp="1"/>
          </p:cNvSpPr>
          <p:nvPr>
            <p:ph type="dt" sz="half" idx="10"/>
          </p:nvPr>
        </p:nvSpPr>
        <p:spPr/>
        <p:txBody>
          <a:bodyPr/>
          <a:lstStyle/>
          <a:p>
            <a:pPr>
              <a:defRPr/>
            </a:pPr>
            <a:r>
              <a:rPr lang="en-US" smtClean="0"/>
              <a:t>2011</a:t>
            </a:r>
            <a:endParaRPr lang="en-US"/>
          </a:p>
        </p:txBody>
      </p:sp>
      <p:sp>
        <p:nvSpPr>
          <p:cNvPr id="8" name="Slide Number Placeholder 7"/>
          <p:cNvSpPr>
            <a:spLocks noGrp="1"/>
          </p:cNvSpPr>
          <p:nvPr>
            <p:ph type="sldNum" sz="quarter" idx="12"/>
          </p:nvPr>
        </p:nvSpPr>
        <p:spPr/>
        <p:txBody>
          <a:bodyPr/>
          <a:lstStyle/>
          <a:p>
            <a:pPr>
              <a:defRPr/>
            </a:pPr>
            <a:fld id="{33CC8550-8D1E-084D-9975-DF77A3C8D9DE}" type="slidenum">
              <a:rPr lang="en-US" smtClean="0"/>
              <a:pPr>
                <a:defRPr/>
              </a:pPr>
              <a:t>62</a:t>
            </a:fld>
            <a:endParaRPr lang="en-US" dirty="0"/>
          </a:p>
        </p:txBody>
      </p:sp>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5858" name="Text Box 2"/>
          <p:cNvSpPr txBox="1">
            <a:spLocks noChangeArrowheads="1"/>
          </p:cNvSpPr>
          <p:nvPr/>
        </p:nvSpPr>
        <p:spPr bwMode="auto">
          <a:xfrm>
            <a:off x="1447800" y="6248400"/>
            <a:ext cx="5586285" cy="338554"/>
          </a:xfrm>
          <a:prstGeom prst="rect">
            <a:avLst/>
          </a:prstGeom>
          <a:noFill/>
          <a:ln w="12700">
            <a:noFill/>
            <a:miter lim="800000"/>
            <a:headEnd/>
            <a:tailEnd/>
          </a:ln>
          <a:effectLst/>
        </p:spPr>
        <p:txBody>
          <a:bodyPr wrap="none">
            <a:prstTxWarp prst="textNoShape">
              <a:avLst/>
            </a:prstTxWarp>
            <a:spAutoFit/>
          </a:bodyPr>
          <a:lstStyle/>
          <a:p>
            <a:r>
              <a:rPr lang="en-US" sz="1600" i="0" u="none" dirty="0" err="1">
                <a:latin typeface="Arial"/>
                <a:cs typeface="Arial"/>
              </a:rPr>
              <a:t>history.boisestate.edu/westciv/admin/rubricdiscussion.shtml</a:t>
            </a:r>
            <a:r>
              <a:rPr lang="en-US" sz="1600" i="0" u="none" dirty="0">
                <a:latin typeface="Arial"/>
                <a:cs typeface="Arial"/>
              </a:rPr>
              <a:t> </a:t>
            </a:r>
          </a:p>
        </p:txBody>
      </p:sp>
      <p:sp>
        <p:nvSpPr>
          <p:cNvPr id="1145859" name="Rectangle 3"/>
          <p:cNvSpPr>
            <a:spLocks noGrp="1" noChangeArrowheads="1"/>
          </p:cNvSpPr>
          <p:nvPr>
            <p:ph type="title"/>
          </p:nvPr>
        </p:nvSpPr>
        <p:spPr>
          <a:xfrm>
            <a:off x="609600" y="304800"/>
            <a:ext cx="8382000" cy="838200"/>
          </a:xfrm>
        </p:spPr>
        <p:txBody>
          <a:bodyPr/>
          <a:lstStyle/>
          <a:p>
            <a:r>
              <a:rPr lang="en-US"/>
              <a:t>Online Discussion Rubric</a:t>
            </a:r>
          </a:p>
        </p:txBody>
      </p:sp>
      <p:graphicFrame>
        <p:nvGraphicFramePr>
          <p:cNvPr id="1145862" name="Object 6"/>
          <p:cNvGraphicFramePr>
            <a:graphicFrameLocks noChangeAspect="1"/>
          </p:cNvGraphicFramePr>
          <p:nvPr/>
        </p:nvGraphicFramePr>
        <p:xfrm>
          <a:off x="585788" y="1344613"/>
          <a:ext cx="7888287" cy="4776787"/>
        </p:xfrm>
        <a:graphic>
          <a:graphicData uri="http://schemas.openxmlformats.org/presentationml/2006/ole">
            <p:oleObj spid="_x0000_s110594" name="Worksheet" r:id="rId4" imgW="7886700" imgH="4775200" progId="Excel.Sheet.8">
              <p:embed/>
            </p:oleObj>
          </a:graphicData>
        </a:graphic>
      </p:graphicFrame>
      <p:sp>
        <p:nvSpPr>
          <p:cNvPr id="6" name="Date Placeholder 5"/>
          <p:cNvSpPr>
            <a:spLocks noGrp="1"/>
          </p:cNvSpPr>
          <p:nvPr>
            <p:ph type="dt" sz="half" idx="10"/>
          </p:nvPr>
        </p:nvSpPr>
        <p:spPr/>
        <p:txBody>
          <a:bodyPr/>
          <a:lstStyle/>
          <a:p>
            <a:pPr>
              <a:defRPr/>
            </a:pPr>
            <a:r>
              <a:rPr lang="en-US" smtClean="0"/>
              <a:t>2011</a:t>
            </a:r>
            <a:endParaRPr lang="en-US"/>
          </a:p>
        </p:txBody>
      </p:sp>
      <p:sp>
        <p:nvSpPr>
          <p:cNvPr id="8" name="Slide Number Placeholder 7"/>
          <p:cNvSpPr>
            <a:spLocks noGrp="1"/>
          </p:cNvSpPr>
          <p:nvPr>
            <p:ph type="sldNum" sz="quarter" idx="12"/>
          </p:nvPr>
        </p:nvSpPr>
        <p:spPr/>
        <p:txBody>
          <a:bodyPr/>
          <a:lstStyle/>
          <a:p>
            <a:pPr>
              <a:defRPr/>
            </a:pPr>
            <a:fld id="{33CC8550-8D1E-084D-9975-DF77A3C8D9DE}" type="slidenum">
              <a:rPr lang="en-US" smtClean="0"/>
              <a:pPr>
                <a:defRPr/>
              </a:pPr>
              <a:t>63</a:t>
            </a:fld>
            <a:endParaRPr lang="en-US" dirty="0"/>
          </a:p>
        </p:txBody>
      </p:sp>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47" name="Rectangle 7"/>
          <p:cNvSpPr>
            <a:spLocks noGrp="1" noChangeArrowheads="1"/>
          </p:cNvSpPr>
          <p:nvPr>
            <p:ph type="title"/>
          </p:nvPr>
        </p:nvSpPr>
        <p:spPr>
          <a:xfrm>
            <a:off x="2362201" y="228601"/>
            <a:ext cx="6477000" cy="914400"/>
          </a:xfrm>
        </p:spPr>
        <p:txBody>
          <a:bodyPr/>
          <a:lstStyle/>
          <a:p>
            <a:r>
              <a:rPr lang="en-US" dirty="0" smtClean="0"/>
              <a:t>Samples of Rubrics</a:t>
            </a:r>
            <a:endParaRPr lang="en-US" dirty="0"/>
          </a:p>
        </p:txBody>
      </p:sp>
      <p:sp>
        <p:nvSpPr>
          <p:cNvPr id="1136648" name="Rectangle 8"/>
          <p:cNvSpPr>
            <a:spLocks noGrp="1" noChangeArrowheads="1"/>
          </p:cNvSpPr>
          <p:nvPr>
            <p:ph type="body" idx="1"/>
          </p:nvPr>
        </p:nvSpPr>
        <p:spPr>
          <a:xfrm>
            <a:off x="2287588" y="1219200"/>
            <a:ext cx="6323012" cy="4572000"/>
          </a:xfrm>
        </p:spPr>
        <p:txBody>
          <a:bodyPr/>
          <a:lstStyle/>
          <a:p>
            <a:r>
              <a:rPr lang="en-US" dirty="0" smtClean="0"/>
              <a:t>Humanities</a:t>
            </a:r>
          </a:p>
          <a:p>
            <a:pPr lvl="2"/>
            <a:r>
              <a:rPr lang="en-US" dirty="0" smtClean="0"/>
              <a:t>Book Review (Miami University) </a:t>
            </a:r>
          </a:p>
          <a:p>
            <a:pPr lvl="2"/>
            <a:r>
              <a:rPr lang="en-US" dirty="0" smtClean="0"/>
              <a:t>Classics (Miami University)</a:t>
            </a:r>
          </a:p>
          <a:p>
            <a:pPr lvl="2"/>
            <a:r>
              <a:rPr lang="en-US" dirty="0" smtClean="0"/>
              <a:t>Drama (Miami University)</a:t>
            </a:r>
          </a:p>
          <a:p>
            <a:pPr lvl="2"/>
            <a:r>
              <a:rPr lang="en-US" dirty="0" smtClean="0"/>
              <a:t>English (Miami University) </a:t>
            </a:r>
          </a:p>
          <a:p>
            <a:pPr lvl="2"/>
            <a:r>
              <a:rPr lang="en-US" dirty="0" smtClean="0"/>
              <a:t>Humanities and the Arts (Minnesota State) </a:t>
            </a:r>
          </a:p>
          <a:p>
            <a:pPr lvl="2"/>
            <a:r>
              <a:rPr lang="en-US" dirty="0" smtClean="0"/>
              <a:t>Narrative Essay (Maricopa) </a:t>
            </a:r>
          </a:p>
          <a:p>
            <a:pPr lvl="2"/>
            <a:r>
              <a:rPr lang="en-US" dirty="0" smtClean="0"/>
              <a:t>Philosophy and Religion (Buena Vista) </a:t>
            </a:r>
          </a:p>
          <a:p>
            <a:r>
              <a:rPr lang="en-US" dirty="0" smtClean="0"/>
              <a:t>Sciences</a:t>
            </a:r>
          </a:p>
          <a:p>
            <a:pPr lvl="2"/>
            <a:r>
              <a:rPr lang="en-US" dirty="0" smtClean="0"/>
              <a:t>Physics (University of Virginia)</a:t>
            </a:r>
          </a:p>
          <a:p>
            <a:pPr lvl="2"/>
            <a:r>
              <a:rPr lang="en-US" dirty="0" smtClean="0"/>
              <a:t>Science Lab (National Health Museum)</a:t>
            </a:r>
          </a:p>
          <a:p>
            <a:r>
              <a:rPr lang="en-US" dirty="0" smtClean="0"/>
              <a:t>Social Sciences</a:t>
            </a:r>
          </a:p>
          <a:p>
            <a:pPr lvl="2"/>
            <a:r>
              <a:rPr lang="en-US" dirty="0" smtClean="0"/>
              <a:t>Anthropology (Miami University)</a:t>
            </a:r>
            <a:endParaRPr lang="en-US" dirty="0"/>
          </a:p>
        </p:txBody>
      </p:sp>
      <p:sp>
        <p:nvSpPr>
          <p:cNvPr id="6" name="Date Placeholder 5"/>
          <p:cNvSpPr>
            <a:spLocks noGrp="1"/>
          </p:cNvSpPr>
          <p:nvPr>
            <p:ph type="dt" sz="half" idx="10"/>
          </p:nvPr>
        </p:nvSpPr>
        <p:spPr/>
        <p:txBody>
          <a:bodyPr/>
          <a:lstStyle/>
          <a:p>
            <a:r>
              <a:rPr lang="en-US" smtClean="0"/>
              <a:t>2011</a:t>
            </a:r>
            <a:endParaRPr lang="en-US"/>
          </a:p>
        </p:txBody>
      </p:sp>
      <p:sp>
        <p:nvSpPr>
          <p:cNvPr id="1136644" name="Text Box 4"/>
          <p:cNvSpPr txBox="1">
            <a:spLocks noChangeArrowheads="1"/>
          </p:cNvSpPr>
          <p:nvPr/>
        </p:nvSpPr>
        <p:spPr bwMode="auto">
          <a:xfrm>
            <a:off x="1447800" y="6324600"/>
            <a:ext cx="6283325" cy="336550"/>
          </a:xfrm>
          <a:prstGeom prst="rect">
            <a:avLst/>
          </a:prstGeom>
          <a:noFill/>
          <a:ln w="12700">
            <a:noFill/>
            <a:miter lim="800000"/>
            <a:headEnd/>
            <a:tailEnd/>
          </a:ln>
          <a:effectLst/>
        </p:spPr>
        <p:txBody>
          <a:bodyPr wrap="none">
            <a:prstTxWarp prst="textNoShape">
              <a:avLst/>
            </a:prstTxWarp>
            <a:spAutoFit/>
          </a:bodyPr>
          <a:lstStyle/>
          <a:p>
            <a:r>
              <a:rPr lang="en-US" sz="1600" i="0" u="none" dirty="0">
                <a:hlinkClick r:id="rId3"/>
              </a:rPr>
              <a:t>www.web.virginia.edu/iaas/assessment/assessrubrics.htm#samples</a:t>
            </a:r>
            <a:endParaRPr lang="en-US" sz="1600" i="0" u="none" dirty="0"/>
          </a:p>
        </p:txBody>
      </p:sp>
      <p:sp>
        <p:nvSpPr>
          <p:cNvPr id="8" name="Slide Number Placeholder 7"/>
          <p:cNvSpPr>
            <a:spLocks noGrp="1"/>
          </p:cNvSpPr>
          <p:nvPr>
            <p:ph type="sldNum" sz="quarter" idx="12"/>
          </p:nvPr>
        </p:nvSpPr>
        <p:spPr/>
        <p:txBody>
          <a:bodyPr/>
          <a:lstStyle/>
          <a:p>
            <a:pPr>
              <a:defRPr/>
            </a:pPr>
            <a:fld id="{AED1779C-3A4D-D244-96AE-18E2646C4D05}" type="slidenum">
              <a:rPr lang="en-US" smtClean="0"/>
              <a:pPr>
                <a:defRPr/>
              </a:pPr>
              <a:t>64</a:t>
            </a:fld>
            <a:endParaRPr lang="en-US" dirty="0"/>
          </a:p>
        </p:txBody>
      </p:sp>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Rubrics – Expectations for Creative Learner Expressions </a:t>
            </a:r>
            <a:endParaRPr lang="en-US" sz="3600" dirty="0"/>
          </a:p>
        </p:txBody>
      </p:sp>
      <p:sp>
        <p:nvSpPr>
          <p:cNvPr id="5" name="Content Placeholder 4"/>
          <p:cNvSpPr>
            <a:spLocks noGrp="1"/>
          </p:cNvSpPr>
          <p:nvPr>
            <p:ph idx="1"/>
          </p:nvPr>
        </p:nvSpPr>
        <p:spPr/>
        <p:txBody>
          <a:bodyPr/>
          <a:lstStyle/>
          <a:p>
            <a:r>
              <a:rPr lang="en-US" dirty="0" smtClean="0"/>
              <a:t>Good Resource Summary for Rubric Samples</a:t>
            </a:r>
          </a:p>
          <a:p>
            <a:pPr lvl="2"/>
            <a:r>
              <a:rPr lang="en-US" dirty="0" smtClean="0"/>
              <a:t>http://course1.winona.edu/shatfield/air/rubrics.htm</a:t>
            </a:r>
          </a:p>
          <a:p>
            <a:pPr lvl="3"/>
            <a:r>
              <a:rPr lang="en-US" dirty="0" smtClean="0"/>
              <a:t>Susan Hatfield, Professor, Communication Studies Winona State University</a:t>
            </a:r>
          </a:p>
          <a:p>
            <a:r>
              <a:rPr lang="en-US" dirty="0" smtClean="0"/>
              <a:t>Sample rubrics available online </a:t>
            </a:r>
          </a:p>
          <a:p>
            <a:pPr lvl="2"/>
            <a:r>
              <a:rPr lang="en-US" dirty="0" smtClean="0"/>
              <a:t>Podcast</a:t>
            </a:r>
          </a:p>
          <a:p>
            <a:pPr lvl="2"/>
            <a:r>
              <a:rPr lang="en-US" dirty="0" smtClean="0"/>
              <a:t>Wikis</a:t>
            </a:r>
          </a:p>
          <a:p>
            <a:pPr lvl="2"/>
            <a:r>
              <a:rPr lang="en-US" dirty="0" smtClean="0"/>
              <a:t>Discussion boards</a:t>
            </a:r>
          </a:p>
          <a:p>
            <a:pPr lvl="2"/>
            <a:r>
              <a:rPr lang="en-US" dirty="0" smtClean="0"/>
              <a:t>Reflective paper </a:t>
            </a:r>
          </a:p>
          <a:p>
            <a:pPr lvl="2"/>
            <a:r>
              <a:rPr lang="en-US" dirty="0" smtClean="0"/>
              <a:t>Blogs</a:t>
            </a:r>
          </a:p>
        </p:txBody>
      </p:sp>
      <p:sp>
        <p:nvSpPr>
          <p:cNvPr id="6" name="Date Placeholder 5"/>
          <p:cNvSpPr>
            <a:spLocks noGrp="1"/>
          </p:cNvSpPr>
          <p:nvPr>
            <p:ph type="dt" sz="half" idx="10"/>
          </p:nvPr>
        </p:nvSpPr>
        <p:spPr/>
        <p:txBody>
          <a:bodyPr/>
          <a:lstStyle/>
          <a:p>
            <a:r>
              <a:rPr lang="en-US" smtClean="0"/>
              <a:t>2011</a:t>
            </a:r>
            <a:endParaRPr lang="en-US"/>
          </a:p>
        </p:txBody>
      </p:sp>
      <p:sp>
        <p:nvSpPr>
          <p:cNvPr id="8" name="Slide Number Placeholder 7"/>
          <p:cNvSpPr>
            <a:spLocks noGrp="1"/>
          </p:cNvSpPr>
          <p:nvPr>
            <p:ph type="sldNum" sz="quarter" idx="12"/>
          </p:nvPr>
        </p:nvSpPr>
        <p:spPr/>
        <p:txBody>
          <a:bodyPr/>
          <a:lstStyle/>
          <a:p>
            <a:pPr>
              <a:defRPr/>
            </a:pPr>
            <a:fld id="{AED1779C-3A4D-D244-96AE-18E2646C4D05}" type="slidenum">
              <a:rPr lang="en-US" smtClean="0"/>
              <a:pPr>
                <a:defRPr/>
              </a:pPr>
              <a:t>65</a:t>
            </a:fld>
            <a:endParaRPr lang="en-US" dirty="0"/>
          </a:p>
        </p:txBody>
      </p:sp>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7543800" cy="1325563"/>
          </a:xfrm>
        </p:spPr>
        <p:txBody>
          <a:bodyPr/>
          <a:lstStyle/>
          <a:p>
            <a:r>
              <a:rPr lang="en-US" dirty="0" smtClean="0"/>
              <a:t>Rubrics – Samples from Winona Site</a:t>
            </a:r>
            <a:endParaRPr lang="en-US" dirty="0"/>
          </a:p>
        </p:txBody>
      </p:sp>
      <p:sp>
        <p:nvSpPr>
          <p:cNvPr id="5" name="Content Placeholder 4"/>
          <p:cNvSpPr>
            <a:spLocks noGrp="1"/>
          </p:cNvSpPr>
          <p:nvPr>
            <p:ph idx="1"/>
          </p:nvPr>
        </p:nvSpPr>
        <p:spPr>
          <a:xfrm>
            <a:off x="1295400" y="1524000"/>
            <a:ext cx="7620000" cy="5029200"/>
          </a:xfrm>
        </p:spPr>
        <p:txBody>
          <a:bodyPr/>
          <a:lstStyle/>
          <a:p>
            <a:r>
              <a:rPr lang="en-US" sz="2000" dirty="0" smtClean="0"/>
              <a:t>Online Discussion - George Mason</a:t>
            </a:r>
          </a:p>
          <a:p>
            <a:pPr lvl="2"/>
            <a:r>
              <a:rPr lang="en-US" sz="1800" dirty="0" err="1" smtClean="0"/>
              <a:t>http://mason.gmu.edu/~ndabbagh/wblg/online-protocol.html</a:t>
            </a:r>
            <a:endParaRPr lang="en-US" sz="1800" dirty="0" smtClean="0"/>
          </a:p>
          <a:p>
            <a:r>
              <a:rPr lang="en-US" sz="2000" dirty="0" smtClean="0"/>
              <a:t>Discussion - Boise State</a:t>
            </a:r>
          </a:p>
          <a:p>
            <a:pPr lvl="2"/>
            <a:r>
              <a:rPr lang="en-US" sz="1800" dirty="0" smtClean="0"/>
              <a:t>E. L. Skip Knox History of Western Civilization</a:t>
            </a:r>
          </a:p>
          <a:p>
            <a:pPr lvl="3"/>
            <a:r>
              <a:rPr lang="en-US" sz="1800" dirty="0" err="1" smtClean="0"/>
              <a:t>http://www.boisestate.edu/courses/westciv/admin/rubricdiscussion.shtml</a:t>
            </a:r>
            <a:endParaRPr lang="en-US" sz="1800" dirty="0" smtClean="0"/>
          </a:p>
          <a:p>
            <a:r>
              <a:rPr lang="en-US" sz="2000" dirty="0" smtClean="0"/>
              <a:t>Ethics Case - Penn State </a:t>
            </a:r>
            <a:r>
              <a:rPr lang="en-US" sz="2400" dirty="0" smtClean="0"/>
              <a:t>	</a:t>
            </a:r>
          </a:p>
          <a:p>
            <a:pPr lvl="2"/>
            <a:r>
              <a:rPr lang="en-US" sz="1800" dirty="0" smtClean="0"/>
              <a:t>http://www.personal.psu.edu/faculty/d/x/dxm12/n458/sample_case_rubric.htm	</a:t>
            </a:r>
          </a:p>
          <a:p>
            <a:r>
              <a:rPr lang="en-US" sz="2000" dirty="0" smtClean="0"/>
              <a:t>Strategic Mgmt Case - St. </a:t>
            </a:r>
            <a:r>
              <a:rPr lang="en-US" sz="2000" dirty="0" err="1" smtClean="0"/>
              <a:t>Scholastica</a:t>
            </a:r>
            <a:endParaRPr lang="en-US" sz="2000" dirty="0" smtClean="0"/>
          </a:p>
          <a:p>
            <a:pPr lvl="2"/>
            <a:r>
              <a:rPr lang="en-US" sz="1800" dirty="0" smtClean="0"/>
              <a:t>http://faculty.css.edu/dsurges/ASSESSMENT/mgt6700-rubricstrategycase.html</a:t>
            </a:r>
          </a:p>
          <a:p>
            <a:r>
              <a:rPr lang="en-US" sz="2000" dirty="0" smtClean="0"/>
              <a:t>Classic Math Rubric</a:t>
            </a:r>
          </a:p>
          <a:p>
            <a:pPr lvl="2"/>
            <a:r>
              <a:rPr lang="en-US" sz="1800" dirty="0" smtClean="0"/>
              <a:t>http://</a:t>
            </a:r>
            <a:r>
              <a:rPr lang="en-US" sz="1800" dirty="0" err="1" smtClean="0"/>
              <a:t>www.exemplars.com/resources/rubrics/classic.html</a:t>
            </a:r>
            <a:r>
              <a:rPr lang="en-US" sz="1400" dirty="0" smtClean="0"/>
              <a:t> </a:t>
            </a:r>
          </a:p>
          <a:p>
            <a:endParaRPr lang="en-US" dirty="0"/>
          </a:p>
        </p:txBody>
      </p:sp>
      <p:sp>
        <p:nvSpPr>
          <p:cNvPr id="6" name="Date Placeholder 5"/>
          <p:cNvSpPr>
            <a:spLocks noGrp="1"/>
          </p:cNvSpPr>
          <p:nvPr>
            <p:ph type="dt" sz="half" idx="10"/>
          </p:nvPr>
        </p:nvSpPr>
        <p:spPr/>
        <p:txBody>
          <a:bodyPr/>
          <a:lstStyle/>
          <a:p>
            <a:pPr>
              <a:defRPr/>
            </a:pPr>
            <a:r>
              <a:rPr lang="en-US" smtClean="0"/>
              <a:t>2011</a:t>
            </a:r>
            <a:endParaRPr lang="en-US"/>
          </a:p>
        </p:txBody>
      </p:sp>
      <p:sp>
        <p:nvSpPr>
          <p:cNvPr id="8" name="Slide Number Placeholder 7"/>
          <p:cNvSpPr>
            <a:spLocks noGrp="1"/>
          </p:cNvSpPr>
          <p:nvPr>
            <p:ph type="sldNum" sz="quarter" idx="12"/>
          </p:nvPr>
        </p:nvSpPr>
        <p:spPr/>
        <p:txBody>
          <a:bodyPr/>
          <a:lstStyle/>
          <a:p>
            <a:pPr>
              <a:defRPr/>
            </a:pPr>
            <a:fld id="{AED1779C-3A4D-D244-96AE-18E2646C4D05}" type="slidenum">
              <a:rPr lang="en-US" smtClean="0"/>
              <a:pPr>
                <a:defRPr/>
              </a:pPr>
              <a:t>66</a:t>
            </a:fld>
            <a:endParaRPr lang="en-US" dirty="0"/>
          </a:p>
        </p:txBody>
      </p:sp>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8694" name="Rectangle 6"/>
          <p:cNvSpPr>
            <a:spLocks noGrp="1" noChangeArrowheads="1"/>
          </p:cNvSpPr>
          <p:nvPr>
            <p:ph type="title"/>
          </p:nvPr>
        </p:nvSpPr>
        <p:spPr>
          <a:xfrm>
            <a:off x="2362201" y="228601"/>
            <a:ext cx="6477000" cy="914400"/>
          </a:xfrm>
        </p:spPr>
        <p:txBody>
          <a:bodyPr/>
          <a:lstStyle/>
          <a:p>
            <a:r>
              <a:rPr lang="en-US" dirty="0" smtClean="0"/>
              <a:t>Steps in Creating Rubrics</a:t>
            </a:r>
            <a:endParaRPr lang="en-US" dirty="0"/>
          </a:p>
        </p:txBody>
      </p:sp>
      <p:sp>
        <p:nvSpPr>
          <p:cNvPr id="1138695" name="Rectangle 7"/>
          <p:cNvSpPr>
            <a:spLocks noGrp="1" noChangeArrowheads="1"/>
          </p:cNvSpPr>
          <p:nvPr>
            <p:ph type="body" idx="1"/>
          </p:nvPr>
        </p:nvSpPr>
        <p:spPr>
          <a:xfrm>
            <a:off x="2287588" y="1447800"/>
            <a:ext cx="6551612" cy="4572000"/>
          </a:xfrm>
        </p:spPr>
        <p:txBody>
          <a:bodyPr/>
          <a:lstStyle/>
          <a:p>
            <a:r>
              <a:rPr lang="en-US" sz="2000" dirty="0" smtClean="0"/>
              <a:t>Gather sample rubrics </a:t>
            </a:r>
          </a:p>
          <a:p>
            <a:r>
              <a:rPr lang="en-US" sz="2000" dirty="0" smtClean="0"/>
              <a:t>Brainstorm the types of </a:t>
            </a:r>
            <a:r>
              <a:rPr lang="en-US" sz="2000" dirty="0" smtClean="0">
                <a:solidFill>
                  <a:srgbClr val="0000FF"/>
                </a:solidFill>
              </a:rPr>
              <a:t>evidence</a:t>
            </a:r>
            <a:r>
              <a:rPr lang="en-US" sz="2000" dirty="0" smtClean="0"/>
              <a:t> that demonstrates the learning </a:t>
            </a:r>
            <a:r>
              <a:rPr lang="en-US" sz="2000" dirty="0" err="1" smtClean="0">
                <a:solidFill>
                  <a:srgbClr val="0000FF"/>
                </a:solidFill>
              </a:rPr>
              <a:t>outcome(s</a:t>
            </a:r>
            <a:r>
              <a:rPr lang="en-US" sz="2000" dirty="0" smtClean="0">
                <a:solidFill>
                  <a:srgbClr val="0000FF"/>
                </a:solidFill>
              </a:rPr>
              <a:t>)</a:t>
            </a:r>
            <a:r>
              <a:rPr lang="en-US" sz="2000" dirty="0" smtClean="0"/>
              <a:t> you are assessing</a:t>
            </a:r>
          </a:p>
          <a:p>
            <a:r>
              <a:rPr lang="en-US" sz="2000" dirty="0" smtClean="0"/>
              <a:t>Keep the list of types of evidence to 3-8 items, focusing on the most important </a:t>
            </a:r>
            <a:r>
              <a:rPr lang="en-US" sz="2000" dirty="0" smtClean="0">
                <a:solidFill>
                  <a:srgbClr val="0000FF"/>
                </a:solidFill>
              </a:rPr>
              <a:t>abilities, knowledge, or attitudes desired</a:t>
            </a:r>
          </a:p>
          <a:p>
            <a:r>
              <a:rPr lang="en-US" sz="2000" dirty="0" smtClean="0"/>
              <a:t>Edit the list so that each item is specific and concrete, use action verbs when possible, and descriptive, meaningful adjectives</a:t>
            </a:r>
          </a:p>
          <a:p>
            <a:r>
              <a:rPr lang="en-US" sz="2000" dirty="0" smtClean="0"/>
              <a:t>Assign values to varying levels of competence or skill</a:t>
            </a:r>
          </a:p>
          <a:p>
            <a:r>
              <a:rPr lang="en-US" sz="2000" dirty="0" smtClean="0"/>
              <a:t>Test the rubric by scoring a small sample of student work </a:t>
            </a:r>
            <a:endParaRPr lang="en-US" sz="2000" dirty="0"/>
          </a:p>
        </p:txBody>
      </p:sp>
      <p:sp>
        <p:nvSpPr>
          <p:cNvPr id="6" name="Date Placeholder 5"/>
          <p:cNvSpPr>
            <a:spLocks noGrp="1"/>
          </p:cNvSpPr>
          <p:nvPr>
            <p:ph type="dt" sz="half" idx="10"/>
          </p:nvPr>
        </p:nvSpPr>
        <p:spPr/>
        <p:txBody>
          <a:bodyPr/>
          <a:lstStyle/>
          <a:p>
            <a:r>
              <a:rPr lang="en-US" smtClean="0"/>
              <a:t>2011</a:t>
            </a:r>
            <a:endParaRPr lang="en-US"/>
          </a:p>
        </p:txBody>
      </p:sp>
      <p:sp>
        <p:nvSpPr>
          <p:cNvPr id="1138696" name="Text Box 8"/>
          <p:cNvSpPr txBox="1">
            <a:spLocks noChangeArrowheads="1"/>
          </p:cNvSpPr>
          <p:nvPr/>
        </p:nvSpPr>
        <p:spPr bwMode="auto">
          <a:xfrm>
            <a:off x="2209800" y="6096000"/>
            <a:ext cx="5926138" cy="304800"/>
          </a:xfrm>
          <a:prstGeom prst="rect">
            <a:avLst/>
          </a:prstGeom>
          <a:noFill/>
          <a:ln w="12700">
            <a:noFill/>
            <a:miter lim="800000"/>
            <a:headEnd/>
            <a:tailEnd/>
          </a:ln>
          <a:effectLst/>
        </p:spPr>
        <p:txBody>
          <a:bodyPr wrap="none">
            <a:prstTxWarp prst="textNoShape">
              <a:avLst/>
            </a:prstTxWarp>
            <a:spAutoFit/>
          </a:bodyPr>
          <a:lstStyle/>
          <a:p>
            <a:r>
              <a:rPr lang="en-US" sz="1400" i="0" u="none" dirty="0"/>
              <a:t>Adapted from </a:t>
            </a:r>
            <a:r>
              <a:rPr lang="en-US" sz="1400" i="0" u="none" dirty="0" err="1"/>
              <a:t>www.web.virginia.edu/iaas/assessment/assessrubrics.htm</a:t>
            </a:r>
            <a:r>
              <a:rPr lang="en-US" sz="1400" i="0" u="none" dirty="0"/>
              <a:t> </a:t>
            </a:r>
          </a:p>
        </p:txBody>
      </p:sp>
      <p:sp>
        <p:nvSpPr>
          <p:cNvPr id="8" name="TextBox 7"/>
          <p:cNvSpPr txBox="1"/>
          <p:nvPr/>
        </p:nvSpPr>
        <p:spPr>
          <a:xfrm>
            <a:off x="304800" y="2057400"/>
            <a:ext cx="19050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solidFill>
                  <a:schemeClr val="tx1"/>
                </a:solidFill>
              </a:rPr>
              <a:t>Helps students go beyond reading, listening to doing, evaluating, creating, judging </a:t>
            </a:r>
            <a:endParaRPr lang="en-US" dirty="0">
              <a:solidFill>
                <a:schemeClr val="tx1"/>
              </a:solidFill>
            </a:endParaRPr>
          </a:p>
        </p:txBody>
      </p:sp>
      <p:sp>
        <p:nvSpPr>
          <p:cNvPr id="9" name="Slide Number Placeholder 8"/>
          <p:cNvSpPr>
            <a:spLocks noGrp="1"/>
          </p:cNvSpPr>
          <p:nvPr>
            <p:ph type="sldNum" sz="quarter" idx="12"/>
          </p:nvPr>
        </p:nvSpPr>
        <p:spPr/>
        <p:txBody>
          <a:bodyPr/>
          <a:lstStyle/>
          <a:p>
            <a:pPr>
              <a:defRPr/>
            </a:pPr>
            <a:fld id="{AED1779C-3A4D-D244-96AE-18E2646C4D05}" type="slidenum">
              <a:rPr lang="en-US" smtClean="0"/>
              <a:pPr>
                <a:defRPr/>
              </a:pPr>
              <a:t>67</a:t>
            </a:fld>
            <a:endParaRPr lang="en-US" dirty="0"/>
          </a:p>
        </p:txBody>
      </p:sp>
    </p:spTree>
  </p:cSld>
  <p:clrMapOvr>
    <a:masterClrMapping/>
  </p:clrMapOvr>
  <p:transition>
    <p:wipe dir="r"/>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Problem Solving </a:t>
            </a:r>
            <a:endParaRPr lang="en-US" dirty="0"/>
          </a:p>
        </p:txBody>
      </p:sp>
      <p:sp>
        <p:nvSpPr>
          <p:cNvPr id="10" name="Text Placeholder 9"/>
          <p:cNvSpPr>
            <a:spLocks noGrp="1"/>
          </p:cNvSpPr>
          <p:nvPr>
            <p:ph type="body" idx="1"/>
          </p:nvPr>
        </p:nvSpPr>
        <p:spPr/>
        <p:txBody>
          <a:bodyPr/>
          <a:lstStyle/>
          <a:p>
            <a:r>
              <a:rPr lang="en-US" dirty="0" smtClean="0"/>
              <a:t>Example of Rubric from AACU Site </a:t>
            </a:r>
            <a:endParaRPr lang="en-US" dirty="0"/>
          </a:p>
        </p:txBody>
      </p:sp>
      <p:sp>
        <p:nvSpPr>
          <p:cNvPr id="7" name="Date Placeholder 6"/>
          <p:cNvSpPr>
            <a:spLocks noGrp="1"/>
          </p:cNvSpPr>
          <p:nvPr>
            <p:ph type="dt" sz="half" idx="10"/>
          </p:nvPr>
        </p:nvSpPr>
        <p:spPr/>
        <p:txBody>
          <a:bodyPr/>
          <a:lstStyle/>
          <a:p>
            <a:pPr>
              <a:defRPr/>
            </a:pPr>
            <a:r>
              <a:rPr lang="en-US" smtClean="0"/>
              <a:t>2011</a:t>
            </a:r>
            <a:endParaRPr lang="en-US"/>
          </a:p>
        </p:txBody>
      </p:sp>
      <p:sp>
        <p:nvSpPr>
          <p:cNvPr id="11" name="TextBox 10"/>
          <p:cNvSpPr txBox="1"/>
          <p:nvPr/>
        </p:nvSpPr>
        <p:spPr>
          <a:xfrm>
            <a:off x="3276600" y="1066800"/>
            <a:ext cx="48006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Problem solving is the process of designing, evaluating and implementing a strategy to answer an open-ended question or achieve a desired goal.</a:t>
            </a:r>
            <a:endParaRPr lang="en-US" dirty="0"/>
          </a:p>
        </p:txBody>
      </p:sp>
      <p:sp>
        <p:nvSpPr>
          <p:cNvPr id="12" name="TextBox 11"/>
          <p:cNvSpPr txBox="1"/>
          <p:nvPr/>
        </p:nvSpPr>
        <p:spPr>
          <a:xfrm>
            <a:off x="5105400" y="2286000"/>
            <a:ext cx="304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More in handout</a:t>
            </a:r>
            <a:endParaRPr lang="en-US" dirty="0"/>
          </a:p>
        </p:txBody>
      </p:sp>
      <p:sp>
        <p:nvSpPr>
          <p:cNvPr id="14" name="TextBox 13"/>
          <p:cNvSpPr txBox="1"/>
          <p:nvPr/>
        </p:nvSpPr>
        <p:spPr>
          <a:xfrm>
            <a:off x="1676400" y="5638800"/>
            <a:ext cx="619014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“nationally shared set of meanings around student learning</a:t>
            </a:r>
            <a:endParaRPr lang="en-US" dirty="0"/>
          </a:p>
        </p:txBody>
      </p:sp>
      <p:sp>
        <p:nvSpPr>
          <p:cNvPr id="13" name="Slide Number Placeholder 12"/>
          <p:cNvSpPr>
            <a:spLocks noGrp="1"/>
          </p:cNvSpPr>
          <p:nvPr>
            <p:ph type="sldNum" sz="quarter" idx="12"/>
          </p:nvPr>
        </p:nvSpPr>
        <p:spPr/>
        <p:txBody>
          <a:bodyPr/>
          <a:lstStyle/>
          <a:p>
            <a:pPr>
              <a:defRPr/>
            </a:pPr>
            <a:fld id="{EF79527F-2CEA-704E-B15C-AD176E81ACBB}" type="slidenum">
              <a:rPr lang="en-US" smtClean="0"/>
              <a:pPr>
                <a:defRPr/>
              </a:pPr>
              <a:t>68</a:t>
            </a:fld>
            <a:endParaRPr lang="en-US" dirty="0"/>
          </a:p>
        </p:txBody>
      </p:sp>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81000"/>
            <a:ext cx="7848600" cy="990600"/>
          </a:xfrm>
        </p:spPr>
        <p:txBody>
          <a:bodyPr/>
          <a:lstStyle/>
          <a:p>
            <a:r>
              <a:rPr lang="en-US" dirty="0" smtClean="0"/>
              <a:t>Problem-Solving Rubric - AACU</a:t>
            </a:r>
            <a:endParaRPr lang="en-US" dirty="0"/>
          </a:p>
        </p:txBody>
      </p:sp>
      <p:sp>
        <p:nvSpPr>
          <p:cNvPr id="7" name="Text Placeholder 6"/>
          <p:cNvSpPr>
            <a:spLocks noGrp="1"/>
          </p:cNvSpPr>
          <p:nvPr>
            <p:ph type="body" idx="1"/>
          </p:nvPr>
        </p:nvSpPr>
        <p:spPr>
          <a:xfrm>
            <a:off x="762000" y="1447800"/>
            <a:ext cx="3582988" cy="639762"/>
          </a:xfrm>
        </p:spPr>
        <p:txBody>
          <a:bodyPr/>
          <a:lstStyle/>
          <a:p>
            <a:r>
              <a:rPr lang="en-US" dirty="0" smtClean="0"/>
              <a:t> </a:t>
            </a:r>
          </a:p>
          <a:p>
            <a:r>
              <a:rPr lang="en-US" dirty="0" smtClean="0"/>
              <a:t>Skill Elements </a:t>
            </a:r>
            <a:endParaRPr lang="en-US" dirty="0"/>
          </a:p>
        </p:txBody>
      </p:sp>
      <p:sp>
        <p:nvSpPr>
          <p:cNvPr id="8" name="Content Placeholder 7"/>
          <p:cNvSpPr>
            <a:spLocks noGrp="1"/>
          </p:cNvSpPr>
          <p:nvPr>
            <p:ph sz="half" idx="2"/>
          </p:nvPr>
        </p:nvSpPr>
        <p:spPr>
          <a:xfrm>
            <a:off x="457200" y="2174875"/>
            <a:ext cx="3429000" cy="3951288"/>
          </a:xfrm>
        </p:spPr>
        <p:txBody>
          <a:bodyPr/>
          <a:lstStyle/>
          <a:p>
            <a:r>
              <a:rPr lang="en-US" dirty="0" smtClean="0">
                <a:solidFill>
                  <a:srgbClr val="3366FF"/>
                </a:solidFill>
              </a:rPr>
              <a:t>Define problem </a:t>
            </a:r>
          </a:p>
          <a:p>
            <a:r>
              <a:rPr lang="en-US" dirty="0" smtClean="0"/>
              <a:t>Identify strategies </a:t>
            </a:r>
          </a:p>
          <a:p>
            <a:r>
              <a:rPr lang="en-US" dirty="0" smtClean="0"/>
              <a:t>Propose solutions/hypotheses </a:t>
            </a:r>
          </a:p>
          <a:p>
            <a:r>
              <a:rPr lang="en-US" dirty="0" smtClean="0">
                <a:solidFill>
                  <a:srgbClr val="0B6B0E"/>
                </a:solidFill>
              </a:rPr>
              <a:t>Evaluate potential solutions</a:t>
            </a:r>
          </a:p>
          <a:p>
            <a:r>
              <a:rPr lang="en-US" dirty="0" smtClean="0"/>
              <a:t>Implement solution </a:t>
            </a:r>
          </a:p>
          <a:p>
            <a:r>
              <a:rPr lang="en-US" dirty="0" smtClean="0"/>
              <a:t>Evaluate outcomes</a:t>
            </a:r>
            <a:r>
              <a:rPr lang="en-US" b="1" dirty="0" smtClean="0"/>
              <a:t> </a:t>
            </a:r>
            <a:r>
              <a:rPr lang="en-US" dirty="0" smtClean="0"/>
              <a:t> </a:t>
            </a:r>
            <a:endParaRPr lang="en-US" dirty="0"/>
          </a:p>
        </p:txBody>
      </p:sp>
      <p:sp>
        <p:nvSpPr>
          <p:cNvPr id="9" name="Text Placeholder 8"/>
          <p:cNvSpPr>
            <a:spLocks noGrp="1"/>
          </p:cNvSpPr>
          <p:nvPr>
            <p:ph type="body" sz="quarter" idx="3"/>
          </p:nvPr>
        </p:nvSpPr>
        <p:spPr>
          <a:xfrm>
            <a:off x="4343400" y="1524000"/>
            <a:ext cx="4041775" cy="639762"/>
          </a:xfrm>
        </p:spPr>
        <p:txBody>
          <a:bodyPr/>
          <a:lstStyle/>
          <a:p>
            <a:r>
              <a:rPr lang="en-US" dirty="0" smtClean="0"/>
              <a:t>Capstone 4 Skill</a:t>
            </a:r>
            <a:endParaRPr lang="en-US" dirty="0"/>
          </a:p>
        </p:txBody>
      </p:sp>
      <p:sp>
        <p:nvSpPr>
          <p:cNvPr id="10" name="Content Placeholder 9"/>
          <p:cNvSpPr>
            <a:spLocks noGrp="1"/>
          </p:cNvSpPr>
          <p:nvPr>
            <p:ph sz="quarter" idx="4"/>
          </p:nvPr>
        </p:nvSpPr>
        <p:spPr>
          <a:xfrm>
            <a:off x="3886201" y="2174875"/>
            <a:ext cx="4800600" cy="4073525"/>
          </a:xfrm>
        </p:spPr>
        <p:txBody>
          <a:bodyPr/>
          <a:lstStyle/>
          <a:p>
            <a:r>
              <a:rPr lang="en-US" sz="2000" dirty="0" smtClean="0">
                <a:solidFill>
                  <a:srgbClr val="3366FF"/>
                </a:solidFill>
              </a:rPr>
              <a:t>Demonstrates the ability to construct a clear and insightful problem statement with evidence of all relevant contextual factors.</a:t>
            </a:r>
            <a:r>
              <a:rPr lang="en-US" sz="2000" dirty="0" smtClean="0"/>
              <a:t> </a:t>
            </a:r>
          </a:p>
          <a:p>
            <a:r>
              <a:rPr lang="en-US" sz="2000" dirty="0" smtClean="0">
                <a:solidFill>
                  <a:schemeClr val="accent6">
                    <a:lumMod val="50000"/>
                  </a:schemeClr>
                </a:solidFill>
              </a:rPr>
              <a:t>Evaluation of solutions is deep and elegant (for example, contains thorough and insightful explanation) and includes, deeply and thoroughly, all of the following: considers history of problem, reviews logic/reasoning, examines feasibility of solution, and weighs impacts of solution. 	</a:t>
            </a:r>
            <a:r>
              <a:rPr lang="en-US" sz="2000" dirty="0" smtClean="0"/>
              <a:t>	</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2011</a:t>
            </a:r>
            <a:endParaRPr lang="en-US"/>
          </a:p>
        </p:txBody>
      </p:sp>
      <p:sp>
        <p:nvSpPr>
          <p:cNvPr id="11" name="TextBox 10"/>
          <p:cNvSpPr txBox="1"/>
          <p:nvPr/>
        </p:nvSpPr>
        <p:spPr>
          <a:xfrm>
            <a:off x="1676400" y="6172200"/>
            <a:ext cx="6045245" cy="369332"/>
          </a:xfrm>
          <a:prstGeom prst="rect">
            <a:avLst/>
          </a:prstGeom>
          <a:noFill/>
        </p:spPr>
        <p:txBody>
          <a:bodyPr wrap="none" rtlCol="0">
            <a:spAutoFit/>
          </a:bodyPr>
          <a:lstStyle/>
          <a:p>
            <a:r>
              <a:rPr lang="en-US" dirty="0" smtClean="0"/>
              <a:t>http://</a:t>
            </a:r>
            <a:r>
              <a:rPr lang="en-US" dirty="0" err="1" smtClean="0"/>
              <a:t>www.aacu.org/value/rubrics/pdf/ProblemSolving.pdf</a:t>
            </a:r>
            <a:endParaRPr lang="en-US" dirty="0"/>
          </a:p>
        </p:txBody>
      </p:sp>
      <p:sp>
        <p:nvSpPr>
          <p:cNvPr id="12" name="Slide Number Placeholder 11"/>
          <p:cNvSpPr>
            <a:spLocks noGrp="1"/>
          </p:cNvSpPr>
          <p:nvPr>
            <p:ph type="sldNum" sz="quarter" idx="12"/>
          </p:nvPr>
        </p:nvSpPr>
        <p:spPr/>
        <p:txBody>
          <a:bodyPr/>
          <a:lstStyle/>
          <a:p>
            <a:pPr>
              <a:defRPr/>
            </a:pPr>
            <a:fld id="{F13F0A49-0129-DE4A-A30B-2475C9E9B945}" type="slidenum">
              <a:rPr lang="en-US" smtClean="0"/>
              <a:pPr>
                <a:defRPr/>
              </a:pPr>
              <a:t>69</a:t>
            </a:fld>
            <a:endParaRPr lang="en-US"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7314" name="Rectangle 2"/>
          <p:cNvSpPr>
            <a:spLocks noGrp="1" noChangeArrowheads="1"/>
          </p:cNvSpPr>
          <p:nvPr>
            <p:ph type="title"/>
          </p:nvPr>
        </p:nvSpPr>
        <p:spPr>
          <a:xfrm>
            <a:off x="990600" y="381000"/>
            <a:ext cx="7848601" cy="1325563"/>
          </a:xfrm>
        </p:spPr>
        <p:txBody>
          <a:bodyPr/>
          <a:lstStyle/>
          <a:p>
            <a:r>
              <a:rPr lang="en-US" sz="3600" dirty="0" smtClean="0"/>
              <a:t>Best Practice 2: Create a Supportive Online Course Community </a:t>
            </a:r>
            <a:endParaRPr lang="en-US" sz="3600" dirty="0"/>
          </a:p>
        </p:txBody>
      </p:sp>
      <p:sp>
        <p:nvSpPr>
          <p:cNvPr id="1037315" name="Rectangle 3"/>
          <p:cNvSpPr>
            <a:spLocks noGrp="1" noChangeArrowheads="1"/>
          </p:cNvSpPr>
          <p:nvPr>
            <p:ph type="body" idx="1"/>
          </p:nvPr>
        </p:nvSpPr>
        <p:spPr>
          <a:xfrm>
            <a:off x="1295400" y="1828800"/>
            <a:ext cx="7466012" cy="4343400"/>
          </a:xfrm>
        </p:spPr>
        <p:txBody>
          <a:bodyPr/>
          <a:lstStyle/>
          <a:p>
            <a:r>
              <a:rPr lang="en-US" dirty="0" smtClean="0"/>
              <a:t>Design a course with a balanced set of dialogues</a:t>
            </a:r>
          </a:p>
          <a:p>
            <a:pPr lvl="1"/>
            <a:r>
              <a:rPr lang="en-US" dirty="0" smtClean="0"/>
              <a:t>Faculty – learner; learner to learner; learner to resource</a:t>
            </a:r>
          </a:p>
          <a:p>
            <a:pPr lvl="1"/>
            <a:r>
              <a:rPr lang="en-US" dirty="0" smtClean="0"/>
              <a:t>Increases learning with “distributed thinking and practice”  </a:t>
            </a:r>
          </a:p>
          <a:p>
            <a:r>
              <a:rPr lang="en-US" dirty="0" smtClean="0"/>
              <a:t>Design elements for building community</a:t>
            </a:r>
          </a:p>
          <a:p>
            <a:pPr lvl="1"/>
            <a:r>
              <a:rPr lang="en-US" dirty="0" smtClean="0"/>
              <a:t>Getting acquainted and sharing goals</a:t>
            </a:r>
          </a:p>
          <a:p>
            <a:pPr lvl="2"/>
            <a:r>
              <a:rPr lang="en-US" dirty="0" smtClean="0"/>
              <a:t>Initial week forums for social presence and for cognitive presence</a:t>
            </a:r>
          </a:p>
          <a:p>
            <a:pPr lvl="1"/>
            <a:r>
              <a:rPr lang="en-US" dirty="0" smtClean="0"/>
              <a:t>Access, research, discuss content and creation activities collaboratively</a:t>
            </a:r>
          </a:p>
          <a:p>
            <a:pPr lvl="1"/>
            <a:r>
              <a:rPr lang="en-US" dirty="0" smtClean="0"/>
              <a:t>Collaborative work on problems, projects, products</a:t>
            </a:r>
          </a:p>
          <a:p>
            <a:pPr lvl="1"/>
            <a:r>
              <a:rPr lang="en-US" dirty="0" smtClean="0"/>
              <a:t>Peer review, support, feedback, consulting</a:t>
            </a:r>
          </a:p>
          <a:p>
            <a:pPr>
              <a:buNone/>
            </a:pPr>
            <a:endParaRPr lang="en-US" dirty="0"/>
          </a:p>
        </p:txBody>
      </p:sp>
      <p:sp>
        <p:nvSpPr>
          <p:cNvPr id="4" name="Date Placeholder 3"/>
          <p:cNvSpPr>
            <a:spLocks noGrp="1"/>
          </p:cNvSpPr>
          <p:nvPr>
            <p:ph type="dt" sz="half" idx="10"/>
          </p:nvPr>
        </p:nvSpPr>
        <p:spPr/>
        <p:txBody>
          <a:bodyPr/>
          <a:lstStyle/>
          <a:p>
            <a:r>
              <a:rPr lang="en-US" smtClean="0"/>
              <a:t>2011</a:t>
            </a:r>
            <a:endParaRPr lang="en-US"/>
          </a:p>
        </p:txBody>
      </p:sp>
      <p:sp>
        <p:nvSpPr>
          <p:cNvPr id="5" name="Slide Number Placeholder 5"/>
          <p:cNvSpPr>
            <a:spLocks noGrp="1"/>
          </p:cNvSpPr>
          <p:nvPr>
            <p:ph type="sldNum" sz="quarter" idx="12"/>
          </p:nvPr>
        </p:nvSpPr>
        <p:spPr/>
        <p:txBody>
          <a:bodyPr/>
          <a:lstStyle/>
          <a:p>
            <a:fld id="{E0A9E06C-B7E6-C642-A02B-657BCAE5B004}" type="slidenum">
              <a:rPr lang="en-US" smtClean="0"/>
              <a:pPr/>
              <a:t>7</a:t>
            </a:fld>
            <a:endParaRPr lang="en-US"/>
          </a:p>
        </p:txBody>
      </p:sp>
      <p:sp>
        <p:nvSpPr>
          <p:cNvPr id="6" name="Cloud 5"/>
          <p:cNvSpPr/>
          <p:nvPr/>
        </p:nvSpPr>
        <p:spPr>
          <a:xfrm>
            <a:off x="121920" y="4038600"/>
            <a:ext cx="1859280" cy="1706880"/>
          </a:xfrm>
          <a:prstGeom prst="cloud">
            <a:avLst/>
          </a:prstGeom>
          <a:blipFill rotWithShape="1">
            <a:blip r:embed="rId3">
              <a:alphaModFix amt="89000"/>
            </a:blip>
            <a:tile tx="0" ty="0" sx="100000" sy="100000" flip="none" algn="tl"/>
          </a:blipFill>
          <a:ln/>
        </p:spPr>
        <p:style>
          <a:lnRef idx="1">
            <a:schemeClr val="accent1"/>
          </a:lnRef>
          <a:fillRef idx="3">
            <a:schemeClr val="accent1"/>
          </a:fillRef>
          <a:effectRef idx="2">
            <a:schemeClr val="accent1"/>
          </a:effectRef>
          <a:fontRef idx="minor">
            <a:schemeClr val="lt1"/>
          </a:fontRef>
        </p:style>
      </p:sp>
      <p:sp>
        <p:nvSpPr>
          <p:cNvPr id="7" name="TextBox 6"/>
          <p:cNvSpPr txBox="1"/>
          <p:nvPr/>
        </p:nvSpPr>
        <p:spPr>
          <a:xfrm>
            <a:off x="304800" y="4419600"/>
            <a:ext cx="1600200" cy="923330"/>
          </a:xfrm>
          <a:prstGeom prst="rect">
            <a:avLst/>
          </a:prstGeom>
          <a:noFill/>
        </p:spPr>
        <p:txBody>
          <a:bodyPr wrap="square" rtlCol="0">
            <a:spAutoFit/>
          </a:bodyPr>
          <a:lstStyle/>
          <a:p>
            <a:pPr algn="ctr"/>
            <a:r>
              <a:rPr lang="en-US" dirty="0" smtClean="0"/>
              <a:t>Role of grouping and teaming </a:t>
            </a:r>
            <a:endParaRPr lang="en-US" dirty="0"/>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4594" name="Rectangle 2"/>
          <p:cNvSpPr>
            <a:spLocks noGrp="1" noChangeArrowheads="1"/>
          </p:cNvSpPr>
          <p:nvPr>
            <p:ph type="ctrTitle"/>
          </p:nvPr>
        </p:nvSpPr>
        <p:spPr>
          <a:xfrm>
            <a:off x="2514600" y="2057400"/>
            <a:ext cx="5943600" cy="1800225"/>
          </a:xfrm>
        </p:spPr>
        <p:txBody>
          <a:bodyPr/>
          <a:lstStyle/>
          <a:p>
            <a:r>
              <a:rPr lang="en-US" sz="2800"/>
              <a:t>"An authentic assessment system has to be based on known, clear, public, nonarbitrary standards and criteria." </a:t>
            </a:r>
            <a:endParaRPr lang="en-US"/>
          </a:p>
        </p:txBody>
      </p:sp>
      <p:sp>
        <p:nvSpPr>
          <p:cNvPr id="1134595" name="Rectangle 3"/>
          <p:cNvSpPr>
            <a:spLocks noGrp="1" noChangeArrowheads="1"/>
          </p:cNvSpPr>
          <p:nvPr>
            <p:ph type="subTitle" idx="1"/>
          </p:nvPr>
        </p:nvSpPr>
        <p:spPr>
          <a:xfrm>
            <a:off x="2362200" y="3962400"/>
            <a:ext cx="5445125" cy="906463"/>
          </a:xfrm>
        </p:spPr>
        <p:txBody>
          <a:bodyPr/>
          <a:lstStyle/>
          <a:p>
            <a:pPr algn="r"/>
            <a:r>
              <a:rPr lang="en-US" sz="1800" i="0" dirty="0"/>
              <a:t>G. Wiggins, 1993.  Assessing Student Performance, p. 51</a:t>
            </a:r>
          </a:p>
        </p:txBody>
      </p:sp>
      <p:sp>
        <p:nvSpPr>
          <p:cNvPr id="5" name="Date Placeholder 4"/>
          <p:cNvSpPr>
            <a:spLocks noGrp="1"/>
          </p:cNvSpPr>
          <p:nvPr>
            <p:ph type="dt" sz="half" idx="10"/>
          </p:nvPr>
        </p:nvSpPr>
        <p:spPr/>
        <p:txBody>
          <a:bodyPr/>
          <a:lstStyle/>
          <a:p>
            <a:pPr>
              <a:defRPr/>
            </a:pPr>
            <a:r>
              <a:rPr lang="en-US" smtClean="0"/>
              <a:t>2011</a:t>
            </a:r>
            <a:endParaRPr lang="en-US"/>
          </a:p>
        </p:txBody>
      </p:sp>
      <p:sp>
        <p:nvSpPr>
          <p:cNvPr id="7" name="Slide Number Placeholder 6"/>
          <p:cNvSpPr>
            <a:spLocks noGrp="1"/>
          </p:cNvSpPr>
          <p:nvPr>
            <p:ph type="sldNum" sz="quarter" idx="12"/>
          </p:nvPr>
        </p:nvSpPr>
        <p:spPr/>
        <p:txBody>
          <a:bodyPr/>
          <a:lstStyle/>
          <a:p>
            <a:pPr>
              <a:defRPr/>
            </a:pPr>
            <a:fld id="{C9E4BF15-4B3D-A545-BC47-ADCF0C12E976}" type="slidenum">
              <a:rPr lang="en-US" smtClean="0"/>
              <a:pPr>
                <a:defRPr/>
              </a:pPr>
              <a:t>70</a:t>
            </a:fld>
            <a:endParaRPr lang="en-US"/>
          </a:p>
        </p:txBody>
      </p:sp>
    </p:spTree>
  </p:cSld>
  <p:clrMapOvr>
    <a:masterClrMapping/>
  </p:clrMapOvr>
  <p:transition>
    <p:wipe dir="r"/>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477000" cy="1325563"/>
          </a:xfrm>
        </p:spPr>
        <p:txBody>
          <a:bodyPr/>
          <a:lstStyle/>
          <a:p>
            <a:r>
              <a:rPr lang="en-US" sz="3600" dirty="0" smtClean="0"/>
              <a:t>Nine Reasons You and Your Learners will like Rubrics</a:t>
            </a:r>
            <a:endParaRPr lang="en-US" sz="3600" dirty="0"/>
          </a:p>
        </p:txBody>
      </p:sp>
      <p:sp>
        <p:nvSpPr>
          <p:cNvPr id="3" name="Content Placeholder 2"/>
          <p:cNvSpPr>
            <a:spLocks noGrp="1"/>
          </p:cNvSpPr>
          <p:nvPr>
            <p:ph idx="1"/>
          </p:nvPr>
        </p:nvSpPr>
        <p:spPr>
          <a:xfrm>
            <a:off x="2286000" y="1752600"/>
            <a:ext cx="6018212" cy="4114800"/>
          </a:xfrm>
        </p:spPr>
        <p:txBody>
          <a:bodyPr/>
          <a:lstStyle/>
          <a:p>
            <a:r>
              <a:rPr lang="en-US" sz="2000" dirty="0" smtClean="0"/>
              <a:t>Help clarify vague, fuzzy goals</a:t>
            </a:r>
          </a:p>
          <a:p>
            <a:r>
              <a:rPr lang="en-US" sz="2000" dirty="0" smtClean="0"/>
              <a:t>Help students understand your expectations </a:t>
            </a:r>
          </a:p>
          <a:p>
            <a:r>
              <a:rPr lang="en-US" sz="2000" dirty="0" smtClean="0"/>
              <a:t>Help students self-improve</a:t>
            </a:r>
          </a:p>
          <a:p>
            <a:r>
              <a:rPr lang="en-US" sz="2000" dirty="0" smtClean="0"/>
              <a:t>Inspire better student performance</a:t>
            </a:r>
          </a:p>
          <a:p>
            <a:r>
              <a:rPr lang="en-US" sz="2000" dirty="0" smtClean="0"/>
              <a:t>Make scoring easier and faster</a:t>
            </a:r>
          </a:p>
          <a:p>
            <a:r>
              <a:rPr lang="en-US" sz="2000" dirty="0" smtClean="0"/>
              <a:t>Makes scoring more accurate, unbiased, and consistent </a:t>
            </a:r>
          </a:p>
          <a:p>
            <a:r>
              <a:rPr lang="en-US" sz="2000" dirty="0" smtClean="0"/>
              <a:t>Improve feedback to students </a:t>
            </a:r>
          </a:p>
          <a:p>
            <a:r>
              <a:rPr lang="en-US" sz="2000" dirty="0" smtClean="0"/>
              <a:t>Reduce arguments with students </a:t>
            </a:r>
          </a:p>
          <a:p>
            <a:r>
              <a:rPr lang="en-US" sz="2000" dirty="0" smtClean="0"/>
              <a:t>Improve feedback to faculty and staff</a:t>
            </a:r>
          </a:p>
          <a:p>
            <a:endParaRPr lang="en-US" sz="2000" dirty="0"/>
          </a:p>
        </p:txBody>
      </p:sp>
      <p:sp>
        <p:nvSpPr>
          <p:cNvPr id="4" name="Date Placeholder 3"/>
          <p:cNvSpPr>
            <a:spLocks noGrp="1"/>
          </p:cNvSpPr>
          <p:nvPr>
            <p:ph type="dt" sz="half" idx="10"/>
          </p:nvPr>
        </p:nvSpPr>
        <p:spPr/>
        <p:txBody>
          <a:bodyPr/>
          <a:lstStyle/>
          <a:p>
            <a:pPr>
              <a:defRPr/>
            </a:pPr>
            <a:r>
              <a:rPr lang="en-US" smtClean="0"/>
              <a:t>2011</a:t>
            </a:r>
            <a:endParaRPr lang="en-US"/>
          </a:p>
        </p:txBody>
      </p:sp>
      <p:sp>
        <p:nvSpPr>
          <p:cNvPr id="6" name="TextBox 5"/>
          <p:cNvSpPr txBox="1"/>
          <p:nvPr/>
        </p:nvSpPr>
        <p:spPr>
          <a:xfrm>
            <a:off x="2209800" y="5943600"/>
            <a:ext cx="5715000" cy="369332"/>
          </a:xfrm>
          <a:prstGeom prst="rect">
            <a:avLst/>
          </a:prstGeom>
          <a:noFill/>
        </p:spPr>
        <p:txBody>
          <a:bodyPr wrap="square" rtlCol="0">
            <a:spAutoFit/>
          </a:bodyPr>
          <a:lstStyle/>
          <a:p>
            <a:r>
              <a:rPr lang="en-US" dirty="0" smtClean="0"/>
              <a:t>Suskie, L. (2009) </a:t>
            </a:r>
            <a:r>
              <a:rPr lang="en-US" i="1" dirty="0" smtClean="0"/>
              <a:t>Assessing Student Learning, 2ed</a:t>
            </a:r>
            <a:endParaRPr lang="en-US" dirty="0"/>
          </a:p>
        </p:txBody>
      </p:sp>
      <p:pic>
        <p:nvPicPr>
          <p:cNvPr id="7" name="Picture 6" descr="SuskieLinda Facing right.tiff"/>
          <p:cNvPicPr>
            <a:picLocks noChangeAspect="1"/>
          </p:cNvPicPr>
          <p:nvPr/>
        </p:nvPicPr>
        <p:blipFill>
          <a:blip r:embed="rId3"/>
          <a:stretch>
            <a:fillRect/>
          </a:stretch>
        </p:blipFill>
        <p:spPr>
          <a:xfrm>
            <a:off x="381000" y="2209800"/>
            <a:ext cx="1524000" cy="2112000"/>
          </a:xfrm>
          <a:prstGeom prst="rect">
            <a:avLst/>
          </a:prstGeom>
        </p:spPr>
      </p:pic>
      <p:sp>
        <p:nvSpPr>
          <p:cNvPr id="8" name="Slide Number Placeholder 7"/>
          <p:cNvSpPr>
            <a:spLocks noGrp="1"/>
          </p:cNvSpPr>
          <p:nvPr>
            <p:ph type="sldNum" sz="quarter" idx="12"/>
          </p:nvPr>
        </p:nvSpPr>
        <p:spPr/>
        <p:txBody>
          <a:bodyPr/>
          <a:lstStyle/>
          <a:p>
            <a:pPr>
              <a:defRPr/>
            </a:pPr>
            <a:fld id="{AED1779C-3A4D-D244-96AE-18E2646C4D05}" type="slidenum">
              <a:rPr lang="en-US" smtClean="0"/>
              <a:pPr>
                <a:defRPr/>
              </a:pPr>
              <a:t>71</a:t>
            </a:fld>
            <a:endParaRPr lang="en-US" dirty="0"/>
          </a:p>
        </p:txBody>
      </p:sp>
    </p:spTree>
  </p:cSld>
  <p:clrMapOvr>
    <a:masterClrMapping/>
  </p:clrMapOvr>
  <p:transition>
    <p:wipe dir="r"/>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1491" name="Rectangle 19"/>
          <p:cNvSpPr>
            <a:spLocks noGrp="1" noChangeArrowheads="1"/>
          </p:cNvSpPr>
          <p:nvPr>
            <p:ph type="title"/>
          </p:nvPr>
        </p:nvSpPr>
        <p:spPr>
          <a:xfrm>
            <a:off x="2743200" y="381000"/>
            <a:ext cx="5562600" cy="1135383"/>
          </a:xfrm>
        </p:spPr>
        <p:txBody>
          <a:bodyPr/>
          <a:lstStyle/>
          <a:p>
            <a:r>
              <a:rPr lang="en-US" dirty="0" smtClean="0"/>
              <a:t>Continuous Assessment Model </a:t>
            </a:r>
            <a:endParaRPr lang="en-US" dirty="0"/>
          </a:p>
        </p:txBody>
      </p:sp>
      <p:sp>
        <p:nvSpPr>
          <p:cNvPr id="1001492" name="Rectangle 20"/>
          <p:cNvSpPr>
            <a:spLocks noGrp="1" noChangeArrowheads="1"/>
          </p:cNvSpPr>
          <p:nvPr>
            <p:ph type="body" sz="half" idx="2"/>
          </p:nvPr>
        </p:nvSpPr>
        <p:spPr>
          <a:xfrm>
            <a:off x="4191000" y="1828800"/>
            <a:ext cx="4038600" cy="3124199"/>
          </a:xfrm>
        </p:spPr>
        <p:txBody>
          <a:bodyPr/>
          <a:lstStyle/>
          <a:p>
            <a:r>
              <a:rPr lang="en-US" dirty="0" smtClean="0"/>
              <a:t>Continuous Assessment Model (</a:t>
            </a:r>
            <a:r>
              <a:rPr lang="en-US" dirty="0" err="1" smtClean="0"/>
              <a:t>Moallem</a:t>
            </a:r>
            <a:r>
              <a:rPr lang="en-US" dirty="0" smtClean="0"/>
              <a:t>, 2004) </a:t>
            </a:r>
          </a:p>
          <a:p>
            <a:pPr lvl="1"/>
            <a:r>
              <a:rPr lang="en-US" dirty="0" smtClean="0"/>
              <a:t>Student-centered</a:t>
            </a:r>
          </a:p>
          <a:p>
            <a:pPr lvl="1"/>
            <a:r>
              <a:rPr lang="en-US" dirty="0" smtClean="0"/>
              <a:t>Performance-based</a:t>
            </a:r>
          </a:p>
          <a:p>
            <a:pPr lvl="1"/>
            <a:r>
              <a:rPr lang="en-US" dirty="0" smtClean="0"/>
              <a:t>Process-based </a:t>
            </a:r>
          </a:p>
          <a:p>
            <a:r>
              <a:rPr lang="en-US" dirty="0" smtClean="0"/>
              <a:t>Includes metacognition of and by learners</a:t>
            </a:r>
            <a:endParaRPr lang="en-US" dirty="0"/>
          </a:p>
        </p:txBody>
      </p:sp>
      <p:pic>
        <p:nvPicPr>
          <p:cNvPr id="1001481" name="Picture 9" descr="Snapshot 2007-11-13 17-20-49"/>
          <p:cNvPicPr>
            <a:picLocks noChangeAspect="1" noChangeArrowheads="1"/>
          </p:cNvPicPr>
          <p:nvPr/>
        </p:nvPicPr>
        <p:blipFill>
          <a:blip r:embed="rId3"/>
          <a:srcRect/>
          <a:stretch>
            <a:fillRect/>
          </a:stretch>
        </p:blipFill>
        <p:spPr bwMode="auto">
          <a:xfrm>
            <a:off x="762000" y="3657600"/>
            <a:ext cx="1355725" cy="1810304"/>
          </a:xfrm>
          <a:prstGeom prst="rect">
            <a:avLst/>
          </a:prstGeom>
          <a:noFill/>
        </p:spPr>
      </p:pic>
      <p:pic>
        <p:nvPicPr>
          <p:cNvPr id="1001482" name="Picture 10" descr="MahnazN2"/>
          <p:cNvPicPr>
            <a:picLocks noChangeAspect="1" noChangeArrowheads="1"/>
          </p:cNvPicPr>
          <p:nvPr/>
        </p:nvPicPr>
        <p:blipFill>
          <a:blip r:embed="rId4"/>
          <a:srcRect/>
          <a:stretch>
            <a:fillRect/>
          </a:stretch>
        </p:blipFill>
        <p:spPr bwMode="auto">
          <a:xfrm>
            <a:off x="1828800" y="2286000"/>
            <a:ext cx="1358900" cy="1665228"/>
          </a:xfrm>
          <a:prstGeom prst="rect">
            <a:avLst/>
          </a:prstGeom>
          <a:noFill/>
        </p:spPr>
      </p:pic>
      <p:sp>
        <p:nvSpPr>
          <p:cNvPr id="1001486" name="Text Box 14"/>
          <p:cNvSpPr txBox="1">
            <a:spLocks noChangeArrowheads="1"/>
          </p:cNvSpPr>
          <p:nvPr/>
        </p:nvSpPr>
        <p:spPr bwMode="auto">
          <a:xfrm>
            <a:off x="2133600" y="3962400"/>
            <a:ext cx="1920875" cy="584776"/>
          </a:xfrm>
          <a:prstGeom prst="rect">
            <a:avLst/>
          </a:prstGeom>
          <a:noFill/>
          <a:ln w="12700">
            <a:noFill/>
            <a:miter lim="800000"/>
            <a:headEnd/>
            <a:tailEnd/>
          </a:ln>
          <a:effectLst/>
        </p:spPr>
        <p:txBody>
          <a:bodyPr wrap="square">
            <a:prstTxWarp prst="textNoShape">
              <a:avLst/>
            </a:prstTxWarp>
            <a:spAutoFit/>
          </a:bodyPr>
          <a:lstStyle/>
          <a:p>
            <a:r>
              <a:rPr lang="en-US" sz="1600" i="0" u="none" dirty="0" err="1" smtClean="0">
                <a:solidFill>
                  <a:schemeClr val="accent4"/>
                </a:solidFill>
              </a:rPr>
              <a:t>Mahnez</a:t>
            </a:r>
            <a:r>
              <a:rPr lang="en-US" sz="1600" i="0" u="none" dirty="0" smtClean="0">
                <a:solidFill>
                  <a:schemeClr val="accent4"/>
                </a:solidFill>
              </a:rPr>
              <a:t> </a:t>
            </a:r>
            <a:r>
              <a:rPr lang="en-US" sz="1600" i="0" u="none" dirty="0" err="1" smtClean="0">
                <a:solidFill>
                  <a:schemeClr val="accent4"/>
                </a:solidFill>
              </a:rPr>
              <a:t>Moallem</a:t>
            </a:r>
            <a:endParaRPr lang="en-US" sz="1600" i="0" u="none" dirty="0" smtClean="0">
              <a:solidFill>
                <a:schemeClr val="accent4"/>
              </a:solidFill>
            </a:endParaRPr>
          </a:p>
          <a:p>
            <a:endParaRPr lang="en-US" sz="1600" i="0" u="none" dirty="0">
              <a:solidFill>
                <a:schemeClr val="accent4"/>
              </a:solidFill>
            </a:endParaRPr>
          </a:p>
        </p:txBody>
      </p:sp>
      <p:sp>
        <p:nvSpPr>
          <p:cNvPr id="1001487" name="Text Box 15"/>
          <p:cNvSpPr txBox="1">
            <a:spLocks noChangeArrowheads="1"/>
          </p:cNvSpPr>
          <p:nvPr/>
        </p:nvSpPr>
        <p:spPr bwMode="auto">
          <a:xfrm>
            <a:off x="533400" y="5486400"/>
            <a:ext cx="1920875" cy="338554"/>
          </a:xfrm>
          <a:prstGeom prst="rect">
            <a:avLst/>
          </a:prstGeom>
          <a:noFill/>
          <a:ln w="12700">
            <a:noFill/>
            <a:miter lim="800000"/>
            <a:headEnd/>
            <a:tailEnd/>
          </a:ln>
          <a:effectLst/>
        </p:spPr>
        <p:txBody>
          <a:bodyPr wrap="square">
            <a:prstTxWarp prst="textNoShape">
              <a:avLst/>
            </a:prstTxWarp>
            <a:spAutoFit/>
          </a:bodyPr>
          <a:lstStyle/>
          <a:p>
            <a:r>
              <a:rPr lang="en-US" sz="1600" i="0" u="none" dirty="0">
                <a:solidFill>
                  <a:srgbClr val="000000"/>
                </a:solidFill>
              </a:rPr>
              <a:t>Patricia </a:t>
            </a:r>
            <a:r>
              <a:rPr lang="en-US" sz="1600" i="0" u="none" dirty="0" err="1">
                <a:solidFill>
                  <a:srgbClr val="000000"/>
                </a:solidFill>
              </a:rPr>
              <a:t>Comeaux</a:t>
            </a:r>
            <a:endParaRPr lang="en-US" sz="1600" i="0" u="none" dirty="0">
              <a:solidFill>
                <a:srgbClr val="000000"/>
              </a:solidFill>
            </a:endParaRPr>
          </a:p>
        </p:txBody>
      </p:sp>
      <p:sp>
        <p:nvSpPr>
          <p:cNvPr id="17" name="Date Placeholder 16"/>
          <p:cNvSpPr>
            <a:spLocks noGrp="1"/>
          </p:cNvSpPr>
          <p:nvPr>
            <p:ph type="dt" sz="half" idx="10"/>
          </p:nvPr>
        </p:nvSpPr>
        <p:spPr/>
        <p:txBody>
          <a:bodyPr/>
          <a:lstStyle/>
          <a:p>
            <a:pPr>
              <a:defRPr/>
            </a:pPr>
            <a:r>
              <a:rPr lang="en-US" smtClean="0"/>
              <a:t>2011</a:t>
            </a:r>
            <a:endParaRPr lang="en-US"/>
          </a:p>
        </p:txBody>
      </p:sp>
      <p:sp>
        <p:nvSpPr>
          <p:cNvPr id="11" name="Slide Number Placeholder 10"/>
          <p:cNvSpPr>
            <a:spLocks noGrp="1"/>
          </p:cNvSpPr>
          <p:nvPr>
            <p:ph type="sldNum" sz="quarter" idx="12"/>
          </p:nvPr>
        </p:nvSpPr>
        <p:spPr/>
        <p:txBody>
          <a:bodyPr/>
          <a:lstStyle/>
          <a:p>
            <a:pPr>
              <a:defRPr/>
            </a:pPr>
            <a:fld id="{A7BF65EE-A511-D745-8FAF-0A20A239EF39}" type="slidenum">
              <a:rPr lang="en-US" smtClean="0"/>
              <a:pPr>
                <a:defRPr/>
              </a:pPr>
              <a:t>72</a:t>
            </a:fld>
            <a:endParaRPr lang="en-US" dirty="0"/>
          </a:p>
        </p:txBody>
      </p:sp>
    </p:spTree>
  </p:cSld>
  <p:clrMapOvr>
    <a:masterClrMapping/>
  </p:clrMapOvr>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2024" name="Rectangle 8"/>
          <p:cNvSpPr>
            <a:spLocks noGrp="1" noChangeArrowheads="1"/>
          </p:cNvSpPr>
          <p:nvPr>
            <p:ph type="title"/>
          </p:nvPr>
        </p:nvSpPr>
        <p:spPr>
          <a:xfrm>
            <a:off x="2209800" y="304800"/>
            <a:ext cx="6477000" cy="1325563"/>
          </a:xfrm>
        </p:spPr>
        <p:txBody>
          <a:bodyPr/>
          <a:lstStyle/>
          <a:p>
            <a:r>
              <a:rPr lang="en-US" dirty="0"/>
              <a:t>Continuous Assessment Model</a:t>
            </a:r>
            <a:r>
              <a:rPr lang="en-US" dirty="0" smtClean="0"/>
              <a:t>  </a:t>
            </a:r>
            <a:endParaRPr lang="en-US" dirty="0"/>
          </a:p>
        </p:txBody>
      </p:sp>
      <p:sp>
        <p:nvSpPr>
          <p:cNvPr id="982026" name="Oval 10"/>
          <p:cNvSpPr>
            <a:spLocks noChangeArrowheads="1"/>
          </p:cNvSpPr>
          <p:nvPr/>
        </p:nvSpPr>
        <p:spPr bwMode="auto">
          <a:xfrm>
            <a:off x="3048000" y="4038600"/>
            <a:ext cx="2819400" cy="1524000"/>
          </a:xfrm>
          <a:prstGeom prst="ellipse">
            <a:avLst/>
          </a:prstGeom>
          <a:solidFill>
            <a:srgbClr val="FFFF99"/>
          </a:solidFill>
          <a:ln w="12700">
            <a:solidFill>
              <a:srgbClr val="000000"/>
            </a:solidFill>
            <a:round/>
            <a:headEnd/>
            <a:tailEnd/>
          </a:ln>
          <a:effectLst/>
        </p:spPr>
        <p:txBody>
          <a:bodyPr wrap="none" anchor="ctr">
            <a:prstTxWarp prst="textNoShape">
              <a:avLst/>
            </a:prstTxWarp>
          </a:bodyPr>
          <a:lstStyle/>
          <a:p>
            <a:endParaRPr lang="en-US"/>
          </a:p>
        </p:txBody>
      </p:sp>
      <p:sp>
        <p:nvSpPr>
          <p:cNvPr id="982027" name="Oval 11"/>
          <p:cNvSpPr>
            <a:spLocks noChangeArrowheads="1"/>
          </p:cNvSpPr>
          <p:nvPr/>
        </p:nvSpPr>
        <p:spPr bwMode="auto">
          <a:xfrm>
            <a:off x="4876800" y="2362200"/>
            <a:ext cx="2819400" cy="1524000"/>
          </a:xfrm>
          <a:prstGeom prst="ellipse">
            <a:avLst/>
          </a:prstGeom>
          <a:solidFill>
            <a:srgbClr val="FFFF99"/>
          </a:solidFill>
          <a:ln w="12700">
            <a:solidFill>
              <a:srgbClr val="000000"/>
            </a:solidFill>
            <a:round/>
            <a:headEnd/>
            <a:tailEnd/>
          </a:ln>
          <a:effectLst/>
        </p:spPr>
        <p:txBody>
          <a:bodyPr wrap="none" anchor="ctr">
            <a:prstTxWarp prst="textNoShape">
              <a:avLst/>
            </a:prstTxWarp>
          </a:bodyPr>
          <a:lstStyle/>
          <a:p>
            <a:endParaRPr lang="en-US"/>
          </a:p>
        </p:txBody>
      </p:sp>
      <p:sp>
        <p:nvSpPr>
          <p:cNvPr id="982028" name="Oval 12"/>
          <p:cNvSpPr>
            <a:spLocks noChangeArrowheads="1"/>
          </p:cNvSpPr>
          <p:nvPr/>
        </p:nvSpPr>
        <p:spPr bwMode="auto">
          <a:xfrm>
            <a:off x="1371600" y="2438400"/>
            <a:ext cx="2819400" cy="1524000"/>
          </a:xfrm>
          <a:prstGeom prst="ellipse">
            <a:avLst/>
          </a:prstGeom>
          <a:solidFill>
            <a:srgbClr val="FFFF99"/>
          </a:solidFill>
          <a:ln w="12700">
            <a:solidFill>
              <a:srgbClr val="000000"/>
            </a:solidFill>
            <a:round/>
            <a:headEnd/>
            <a:tailEnd/>
          </a:ln>
          <a:effectLst/>
        </p:spPr>
        <p:txBody>
          <a:bodyPr wrap="none" anchor="ctr">
            <a:prstTxWarp prst="textNoShape">
              <a:avLst/>
            </a:prstTxWarp>
          </a:bodyPr>
          <a:lstStyle/>
          <a:p>
            <a:pPr algn="ctr"/>
            <a:endParaRPr lang="en-US" sz="2000" i="0" u="none"/>
          </a:p>
        </p:txBody>
      </p:sp>
      <p:sp>
        <p:nvSpPr>
          <p:cNvPr id="982025" name="Oval 9"/>
          <p:cNvSpPr>
            <a:spLocks noChangeArrowheads="1"/>
          </p:cNvSpPr>
          <p:nvPr/>
        </p:nvSpPr>
        <p:spPr bwMode="auto">
          <a:xfrm>
            <a:off x="2971800" y="2895600"/>
            <a:ext cx="2819400" cy="1524000"/>
          </a:xfrm>
          <a:prstGeom prst="ellipse">
            <a:avLst/>
          </a:prstGeom>
          <a:solidFill>
            <a:srgbClr val="FFFF99"/>
          </a:solidFill>
          <a:ln w="12700">
            <a:solidFill>
              <a:srgbClr val="000000"/>
            </a:solidFill>
            <a:round/>
            <a:headEnd/>
            <a:tailEnd/>
          </a:ln>
          <a:effectLst/>
        </p:spPr>
        <p:txBody>
          <a:bodyPr wrap="none" anchor="ctr">
            <a:prstTxWarp prst="textNoShape">
              <a:avLst/>
            </a:prstTxWarp>
          </a:bodyPr>
          <a:lstStyle/>
          <a:p>
            <a:endParaRPr lang="en-US"/>
          </a:p>
        </p:txBody>
      </p:sp>
      <p:sp>
        <p:nvSpPr>
          <p:cNvPr id="982030" name="Rectangle 14"/>
          <p:cNvSpPr>
            <a:spLocks noChangeArrowheads="1"/>
          </p:cNvSpPr>
          <p:nvPr/>
        </p:nvSpPr>
        <p:spPr bwMode="auto">
          <a:xfrm>
            <a:off x="1600200" y="2743200"/>
            <a:ext cx="2160588" cy="396875"/>
          </a:xfrm>
          <a:prstGeom prst="rect">
            <a:avLst/>
          </a:prstGeom>
          <a:noFill/>
          <a:ln w="12700">
            <a:noFill/>
            <a:miter lim="800000"/>
            <a:headEnd/>
            <a:tailEnd/>
          </a:ln>
          <a:effectLst/>
        </p:spPr>
        <p:txBody>
          <a:bodyPr wrap="none">
            <a:prstTxWarp prst="textNoShape">
              <a:avLst/>
            </a:prstTxWarp>
            <a:spAutoFit/>
          </a:bodyPr>
          <a:lstStyle/>
          <a:p>
            <a:r>
              <a:rPr lang="en-US" sz="2000" i="0" u="none">
                <a:solidFill>
                  <a:srgbClr val="1215E5"/>
                </a:solidFill>
              </a:rPr>
              <a:t>Self-Assessment</a:t>
            </a:r>
            <a:r>
              <a:rPr lang="en-US" sz="2000" i="0" u="none"/>
              <a:t> </a:t>
            </a:r>
          </a:p>
        </p:txBody>
      </p:sp>
      <p:sp>
        <p:nvSpPr>
          <p:cNvPr id="982031" name="Text Box 15"/>
          <p:cNvSpPr txBox="1">
            <a:spLocks noChangeArrowheads="1"/>
          </p:cNvSpPr>
          <p:nvPr/>
        </p:nvSpPr>
        <p:spPr bwMode="auto">
          <a:xfrm>
            <a:off x="3048000" y="3200400"/>
            <a:ext cx="2697163" cy="1006475"/>
          </a:xfrm>
          <a:prstGeom prst="rect">
            <a:avLst/>
          </a:prstGeom>
          <a:noFill/>
          <a:ln w="12700">
            <a:noFill/>
            <a:miter lim="800000"/>
            <a:headEnd/>
            <a:tailEnd/>
          </a:ln>
          <a:effectLst/>
        </p:spPr>
        <p:txBody>
          <a:bodyPr wrap="none">
            <a:prstTxWarp prst="textNoShape">
              <a:avLst/>
            </a:prstTxWarp>
            <a:spAutoFit/>
          </a:bodyPr>
          <a:lstStyle/>
          <a:p>
            <a:pPr algn="ctr"/>
            <a:r>
              <a:rPr lang="en-US" sz="2000" i="0" u="none" dirty="0">
                <a:solidFill>
                  <a:srgbClr val="1215E5"/>
                </a:solidFill>
              </a:rPr>
              <a:t>Performance, Process</a:t>
            </a:r>
          </a:p>
          <a:p>
            <a:pPr algn="ctr"/>
            <a:r>
              <a:rPr lang="en-US" sz="2000" i="0" u="none" dirty="0">
                <a:solidFill>
                  <a:srgbClr val="1215E5"/>
                </a:solidFill>
              </a:rPr>
              <a:t>And Progress-based </a:t>
            </a:r>
          </a:p>
          <a:p>
            <a:pPr algn="ctr"/>
            <a:r>
              <a:rPr lang="en-US" sz="2000" i="0" u="none" dirty="0">
                <a:solidFill>
                  <a:srgbClr val="1215E5"/>
                </a:solidFill>
              </a:rPr>
              <a:t>Assessment  </a:t>
            </a:r>
          </a:p>
        </p:txBody>
      </p:sp>
      <p:sp>
        <p:nvSpPr>
          <p:cNvPr id="982032" name="Rectangle 16"/>
          <p:cNvSpPr>
            <a:spLocks noChangeArrowheads="1"/>
          </p:cNvSpPr>
          <p:nvPr/>
        </p:nvSpPr>
        <p:spPr bwMode="auto">
          <a:xfrm>
            <a:off x="5257800" y="2743200"/>
            <a:ext cx="2216150" cy="701675"/>
          </a:xfrm>
          <a:prstGeom prst="rect">
            <a:avLst/>
          </a:prstGeom>
          <a:noFill/>
          <a:ln w="12700">
            <a:noFill/>
            <a:miter lim="800000"/>
            <a:headEnd/>
            <a:tailEnd/>
          </a:ln>
          <a:effectLst/>
        </p:spPr>
        <p:txBody>
          <a:bodyPr wrap="none">
            <a:prstTxWarp prst="textNoShape">
              <a:avLst/>
            </a:prstTxWarp>
            <a:spAutoFit/>
          </a:bodyPr>
          <a:lstStyle/>
          <a:p>
            <a:pPr algn="ctr"/>
            <a:r>
              <a:rPr lang="en-US" sz="2000" i="0" u="none">
                <a:solidFill>
                  <a:srgbClr val="1215E5"/>
                </a:solidFill>
              </a:rPr>
              <a:t>Assessment from </a:t>
            </a:r>
          </a:p>
          <a:p>
            <a:pPr algn="ctr"/>
            <a:r>
              <a:rPr lang="en-US" sz="2000" i="0" u="none">
                <a:solidFill>
                  <a:srgbClr val="1215E5"/>
                </a:solidFill>
              </a:rPr>
              <a:t>Expert</a:t>
            </a:r>
            <a:endParaRPr lang="en-US" sz="2000" i="0" u="none"/>
          </a:p>
        </p:txBody>
      </p:sp>
      <p:sp>
        <p:nvSpPr>
          <p:cNvPr id="982033" name="Rectangle 17"/>
          <p:cNvSpPr>
            <a:spLocks noChangeArrowheads="1"/>
          </p:cNvSpPr>
          <p:nvPr/>
        </p:nvSpPr>
        <p:spPr bwMode="auto">
          <a:xfrm>
            <a:off x="3429000" y="4495800"/>
            <a:ext cx="2160588" cy="701675"/>
          </a:xfrm>
          <a:prstGeom prst="rect">
            <a:avLst/>
          </a:prstGeom>
          <a:noFill/>
          <a:ln w="12700">
            <a:noFill/>
            <a:miter lim="800000"/>
            <a:headEnd/>
            <a:tailEnd/>
          </a:ln>
          <a:effectLst/>
        </p:spPr>
        <p:txBody>
          <a:bodyPr>
            <a:prstTxWarp prst="textNoShape">
              <a:avLst/>
            </a:prstTxWarp>
            <a:spAutoFit/>
          </a:bodyPr>
          <a:lstStyle/>
          <a:p>
            <a:pPr algn="ctr"/>
            <a:r>
              <a:rPr lang="en-US" sz="2000" i="0" u="none">
                <a:solidFill>
                  <a:srgbClr val="1215E5"/>
                </a:solidFill>
              </a:rPr>
              <a:t>Assessment from Peers</a:t>
            </a:r>
            <a:r>
              <a:rPr lang="en-US" sz="2000" i="0" u="none"/>
              <a:t>  </a:t>
            </a:r>
          </a:p>
        </p:txBody>
      </p:sp>
      <p:sp>
        <p:nvSpPr>
          <p:cNvPr id="982040" name="AutoShape 24"/>
          <p:cNvSpPr>
            <a:spLocks noChangeArrowheads="1"/>
          </p:cNvSpPr>
          <p:nvPr/>
        </p:nvSpPr>
        <p:spPr bwMode="auto">
          <a:xfrm rot="-502441">
            <a:off x="3895725" y="2055813"/>
            <a:ext cx="1447800" cy="609600"/>
          </a:xfrm>
          <a:prstGeom prst="curvedDownArrow">
            <a:avLst>
              <a:gd name="adj1" fmla="val 47500"/>
              <a:gd name="adj2" fmla="val 95000"/>
              <a:gd name="adj3" fmla="val 34296"/>
            </a:avLst>
          </a:prstGeom>
          <a:solidFill>
            <a:srgbClr val="FFFF99"/>
          </a:solidFill>
          <a:ln w="12700">
            <a:solidFill>
              <a:srgbClr val="000000"/>
            </a:solidFill>
            <a:miter lim="800000"/>
            <a:headEnd/>
            <a:tailEnd/>
          </a:ln>
          <a:effectLst/>
        </p:spPr>
        <p:txBody>
          <a:bodyPr wrap="none" anchor="ctr">
            <a:prstTxWarp prst="textNoShape">
              <a:avLst/>
            </a:prstTxWarp>
          </a:bodyPr>
          <a:lstStyle/>
          <a:p>
            <a:endParaRPr lang="en-US"/>
          </a:p>
        </p:txBody>
      </p:sp>
      <p:sp>
        <p:nvSpPr>
          <p:cNvPr id="982042" name="AutoShape 26"/>
          <p:cNvSpPr>
            <a:spLocks noChangeArrowheads="1"/>
          </p:cNvSpPr>
          <p:nvPr/>
        </p:nvSpPr>
        <p:spPr bwMode="auto">
          <a:xfrm rot="-583717">
            <a:off x="2228850" y="4035425"/>
            <a:ext cx="685800" cy="993775"/>
          </a:xfrm>
          <a:prstGeom prst="curvedRightArrow">
            <a:avLst>
              <a:gd name="adj1" fmla="val 28981"/>
              <a:gd name="adj2" fmla="val 57963"/>
              <a:gd name="adj3" fmla="val 18718"/>
            </a:avLst>
          </a:prstGeom>
          <a:solidFill>
            <a:srgbClr val="FFFF99"/>
          </a:solidFill>
          <a:ln w="12700">
            <a:solidFill>
              <a:srgbClr val="000000"/>
            </a:solidFill>
            <a:miter lim="800000"/>
            <a:headEnd/>
            <a:tailEnd/>
          </a:ln>
          <a:effectLst/>
        </p:spPr>
        <p:txBody>
          <a:bodyPr wrap="none" anchor="ctr">
            <a:prstTxWarp prst="textNoShape">
              <a:avLst/>
            </a:prstTxWarp>
          </a:bodyPr>
          <a:lstStyle/>
          <a:p>
            <a:endParaRPr lang="en-US"/>
          </a:p>
        </p:txBody>
      </p:sp>
      <p:sp>
        <p:nvSpPr>
          <p:cNvPr id="982043" name="AutoShape 27"/>
          <p:cNvSpPr>
            <a:spLocks noChangeArrowheads="1"/>
          </p:cNvSpPr>
          <p:nvPr/>
        </p:nvSpPr>
        <p:spPr bwMode="auto">
          <a:xfrm rot="17514886">
            <a:off x="5981700" y="4000500"/>
            <a:ext cx="1066800" cy="838200"/>
          </a:xfrm>
          <a:prstGeom prst="curvedUpArrow">
            <a:avLst>
              <a:gd name="adj1" fmla="val 25455"/>
              <a:gd name="adj2" fmla="val 50909"/>
              <a:gd name="adj3" fmla="val 33333"/>
            </a:avLst>
          </a:prstGeom>
          <a:solidFill>
            <a:srgbClr val="FFFF99"/>
          </a:solidFill>
          <a:ln w="12700">
            <a:solidFill>
              <a:srgbClr val="000000"/>
            </a:solidFill>
            <a:miter lim="800000"/>
            <a:headEnd/>
            <a:tailEnd/>
          </a:ln>
          <a:effectLst/>
        </p:spPr>
        <p:txBody>
          <a:bodyPr wrap="none" anchor="ctr">
            <a:prstTxWarp prst="textNoShape">
              <a:avLst/>
            </a:prstTxWarp>
          </a:bodyPr>
          <a:lstStyle/>
          <a:p>
            <a:endParaRPr lang="en-US"/>
          </a:p>
        </p:txBody>
      </p:sp>
      <p:sp>
        <p:nvSpPr>
          <p:cNvPr id="982044" name="Text Box 28"/>
          <p:cNvSpPr txBox="1">
            <a:spLocks noChangeArrowheads="1"/>
          </p:cNvSpPr>
          <p:nvPr/>
        </p:nvSpPr>
        <p:spPr bwMode="auto">
          <a:xfrm>
            <a:off x="6172200" y="6019800"/>
            <a:ext cx="1920875" cy="581025"/>
          </a:xfrm>
          <a:prstGeom prst="rect">
            <a:avLst/>
          </a:prstGeom>
          <a:noFill/>
          <a:ln w="12700">
            <a:noFill/>
            <a:miter lim="800000"/>
            <a:headEnd/>
            <a:tailEnd/>
          </a:ln>
          <a:effectLst/>
        </p:spPr>
        <p:txBody>
          <a:bodyPr>
            <a:prstTxWarp prst="textNoShape">
              <a:avLst/>
            </a:prstTxWarp>
            <a:spAutoFit/>
          </a:bodyPr>
          <a:lstStyle/>
          <a:p>
            <a:r>
              <a:rPr lang="en-US" sz="1600" i="0" u="none" dirty="0" err="1">
                <a:solidFill>
                  <a:srgbClr val="000000"/>
                </a:solidFill>
              </a:rPr>
              <a:t>Moallem</a:t>
            </a:r>
            <a:r>
              <a:rPr lang="en-US" sz="1600" i="0" u="none" dirty="0">
                <a:solidFill>
                  <a:srgbClr val="000000"/>
                </a:solidFill>
              </a:rPr>
              <a:t>, 2005</a:t>
            </a:r>
          </a:p>
          <a:p>
            <a:endParaRPr lang="en-US" sz="1600" i="0" u="none" dirty="0">
              <a:solidFill>
                <a:srgbClr val="000000"/>
              </a:solidFill>
            </a:endParaRPr>
          </a:p>
        </p:txBody>
      </p:sp>
      <p:sp>
        <p:nvSpPr>
          <p:cNvPr id="16" name="Date Placeholder 15"/>
          <p:cNvSpPr>
            <a:spLocks noGrp="1"/>
          </p:cNvSpPr>
          <p:nvPr>
            <p:ph type="dt" sz="half" idx="10"/>
          </p:nvPr>
        </p:nvSpPr>
        <p:spPr/>
        <p:txBody>
          <a:bodyPr/>
          <a:lstStyle/>
          <a:p>
            <a:pPr>
              <a:defRPr/>
            </a:pPr>
            <a:r>
              <a:rPr lang="en-US" smtClean="0"/>
              <a:t>2011</a:t>
            </a:r>
            <a:endParaRPr lang="en-US"/>
          </a:p>
        </p:txBody>
      </p:sp>
      <p:sp>
        <p:nvSpPr>
          <p:cNvPr id="18" name="Slide Number Placeholder 17"/>
          <p:cNvSpPr>
            <a:spLocks noGrp="1"/>
          </p:cNvSpPr>
          <p:nvPr>
            <p:ph type="sldNum" sz="quarter" idx="12"/>
          </p:nvPr>
        </p:nvSpPr>
        <p:spPr/>
        <p:txBody>
          <a:bodyPr/>
          <a:lstStyle/>
          <a:p>
            <a:pPr>
              <a:defRPr/>
            </a:pPr>
            <a:fld id="{33CC8550-8D1E-084D-9975-DF77A3C8D9DE}" type="slidenum">
              <a:rPr lang="en-US" smtClean="0"/>
              <a:pPr>
                <a:defRPr/>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6970" name="Rectangle 10"/>
          <p:cNvSpPr>
            <a:spLocks noGrp="1" noChangeArrowheads="1"/>
          </p:cNvSpPr>
          <p:nvPr>
            <p:ph type="title"/>
          </p:nvPr>
        </p:nvSpPr>
        <p:spPr/>
        <p:txBody>
          <a:bodyPr/>
          <a:lstStyle/>
          <a:p>
            <a:r>
              <a:rPr lang="en-US"/>
              <a:t>Continuous Assessment Model - How to… </a:t>
            </a:r>
          </a:p>
        </p:txBody>
      </p:sp>
      <p:sp>
        <p:nvSpPr>
          <p:cNvPr id="936971" name="Rectangle 11"/>
          <p:cNvSpPr>
            <a:spLocks noGrp="1" noChangeArrowheads="1"/>
          </p:cNvSpPr>
          <p:nvPr>
            <p:ph type="body" idx="1"/>
          </p:nvPr>
        </p:nvSpPr>
        <p:spPr/>
        <p:txBody>
          <a:bodyPr/>
          <a:lstStyle/>
          <a:p>
            <a:r>
              <a:rPr lang="en-US" dirty="0"/>
              <a:t>Design a course with</a:t>
            </a:r>
            <a:r>
              <a:rPr lang="en-US" dirty="0" smtClean="0"/>
              <a:t> a minimum of three </a:t>
            </a:r>
            <a:r>
              <a:rPr lang="en-US" dirty="0"/>
              <a:t>major assessment points for complex projects</a:t>
            </a:r>
          </a:p>
          <a:p>
            <a:pPr lvl="1"/>
            <a:r>
              <a:rPr lang="en-US" dirty="0"/>
              <a:t>Initial</a:t>
            </a:r>
            <a:r>
              <a:rPr lang="en-US" dirty="0" smtClean="0"/>
              <a:t> proposal for project </a:t>
            </a:r>
          </a:p>
          <a:p>
            <a:pPr lvl="1"/>
            <a:r>
              <a:rPr lang="en-US" dirty="0"/>
              <a:t>Progress assessment </a:t>
            </a:r>
            <a:endParaRPr lang="en-US" dirty="0" smtClean="0"/>
          </a:p>
          <a:p>
            <a:pPr lvl="1"/>
            <a:r>
              <a:rPr lang="en-US" dirty="0" smtClean="0"/>
              <a:t>Project sharing, presentation </a:t>
            </a:r>
          </a:p>
          <a:p>
            <a:pPr lvl="1"/>
            <a:r>
              <a:rPr lang="en-US" dirty="0" smtClean="0"/>
              <a:t>Project submission and saving to portfolio </a:t>
            </a:r>
          </a:p>
          <a:p>
            <a:r>
              <a:rPr lang="en-US" dirty="0"/>
              <a:t>At each stage,</a:t>
            </a:r>
            <a:r>
              <a:rPr lang="en-US" dirty="0" smtClean="0"/>
              <a:t> design </a:t>
            </a:r>
            <a:r>
              <a:rPr lang="en-US" dirty="0"/>
              <a:t>in three types of feedback</a:t>
            </a:r>
          </a:p>
          <a:p>
            <a:pPr lvl="1"/>
            <a:r>
              <a:rPr lang="en-US" dirty="0"/>
              <a:t>Self, expert and peer… </a:t>
            </a:r>
          </a:p>
          <a:p>
            <a:pPr lvl="1"/>
            <a:r>
              <a:rPr lang="en-US" dirty="0"/>
              <a:t>Provide checklists, rubrics, examples</a:t>
            </a:r>
          </a:p>
        </p:txBody>
      </p:sp>
      <p:sp>
        <p:nvSpPr>
          <p:cNvPr id="5" name="Date Placeholder 4"/>
          <p:cNvSpPr>
            <a:spLocks noGrp="1"/>
          </p:cNvSpPr>
          <p:nvPr>
            <p:ph type="dt" sz="half" idx="10"/>
          </p:nvPr>
        </p:nvSpPr>
        <p:spPr/>
        <p:txBody>
          <a:bodyPr/>
          <a:lstStyle/>
          <a:p>
            <a:pPr>
              <a:defRPr/>
            </a:pPr>
            <a:r>
              <a:rPr lang="en-US" smtClean="0"/>
              <a:t>2011</a:t>
            </a:r>
            <a:endParaRPr lang="en-US"/>
          </a:p>
        </p:txBody>
      </p:sp>
      <p:sp>
        <p:nvSpPr>
          <p:cNvPr id="7" name="Slide Number Placeholder 6"/>
          <p:cNvSpPr>
            <a:spLocks noGrp="1"/>
          </p:cNvSpPr>
          <p:nvPr>
            <p:ph type="sldNum" sz="quarter" idx="12"/>
          </p:nvPr>
        </p:nvSpPr>
        <p:spPr/>
        <p:txBody>
          <a:bodyPr/>
          <a:lstStyle/>
          <a:p>
            <a:pPr>
              <a:defRPr/>
            </a:pPr>
            <a:fld id="{AED1779C-3A4D-D244-96AE-18E2646C4D05}" type="slidenum">
              <a:rPr lang="en-US" smtClean="0"/>
              <a:pPr>
                <a:defRPr/>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934201" cy="1325563"/>
          </a:xfrm>
        </p:spPr>
        <p:txBody>
          <a:bodyPr/>
          <a:lstStyle/>
          <a:p>
            <a:r>
              <a:rPr lang="en-US" sz="3600" dirty="0" smtClean="0"/>
              <a:t>Five Elements of Successful Cooperative Learning Groups</a:t>
            </a:r>
            <a:endParaRPr lang="en-US" sz="3600" dirty="0"/>
          </a:p>
        </p:txBody>
      </p:sp>
      <p:sp>
        <p:nvSpPr>
          <p:cNvPr id="3" name="Content Placeholder 2"/>
          <p:cNvSpPr>
            <a:spLocks noGrp="1"/>
          </p:cNvSpPr>
          <p:nvPr>
            <p:ph idx="1"/>
          </p:nvPr>
        </p:nvSpPr>
        <p:spPr>
          <a:xfrm>
            <a:off x="1524000" y="1676400"/>
            <a:ext cx="7315200" cy="4572000"/>
          </a:xfrm>
        </p:spPr>
        <p:txBody>
          <a:bodyPr/>
          <a:lstStyle/>
          <a:p>
            <a:r>
              <a:rPr lang="en-US" dirty="0" smtClean="0"/>
              <a:t>Positive interdependence</a:t>
            </a:r>
          </a:p>
          <a:p>
            <a:pPr lvl="1"/>
            <a:r>
              <a:rPr lang="en-US" sz="1800" dirty="0" smtClean="0"/>
              <a:t>Success of individuals linked to success of the group </a:t>
            </a:r>
          </a:p>
          <a:p>
            <a:r>
              <a:rPr lang="en-US" dirty="0" err="1" smtClean="0"/>
              <a:t>Promotive</a:t>
            </a:r>
            <a:r>
              <a:rPr lang="en-US" dirty="0" smtClean="0"/>
              <a:t> interaction</a:t>
            </a:r>
          </a:p>
          <a:p>
            <a:pPr lvl="1"/>
            <a:r>
              <a:rPr lang="en-US" sz="1800" dirty="0" smtClean="0"/>
              <a:t>Members share resources, support and encourage each other </a:t>
            </a:r>
          </a:p>
          <a:p>
            <a:r>
              <a:rPr lang="en-US" dirty="0" smtClean="0"/>
              <a:t>Individual and group accountability</a:t>
            </a:r>
          </a:p>
          <a:p>
            <a:pPr lvl="1"/>
            <a:r>
              <a:rPr lang="en-US" sz="1800" dirty="0" smtClean="0"/>
              <a:t>Group is accountable; students are also assessed individually</a:t>
            </a:r>
          </a:p>
          <a:p>
            <a:r>
              <a:rPr lang="en-US" dirty="0" smtClean="0"/>
              <a:t>Develop team work skills along with task content</a:t>
            </a:r>
          </a:p>
          <a:p>
            <a:pPr lvl="1"/>
            <a:r>
              <a:rPr lang="en-US" sz="1800" dirty="0" smtClean="0"/>
              <a:t>Learners acquire knowledge and skill and team skills</a:t>
            </a:r>
          </a:p>
          <a:p>
            <a:r>
              <a:rPr lang="en-US" dirty="0" smtClean="0"/>
              <a:t>Group processing</a:t>
            </a:r>
          </a:p>
          <a:p>
            <a:pPr lvl="1"/>
            <a:r>
              <a:rPr lang="en-US" sz="1800" dirty="0" smtClean="0"/>
              <a:t>Learners learn how to evaluate and improve work group skills</a:t>
            </a:r>
          </a:p>
          <a:p>
            <a:pPr lvl="1"/>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2011</a:t>
            </a:r>
            <a:endParaRPr lang="en-US"/>
          </a:p>
        </p:txBody>
      </p:sp>
      <p:sp>
        <p:nvSpPr>
          <p:cNvPr id="5" name="Slide Number Placeholder 4"/>
          <p:cNvSpPr>
            <a:spLocks noGrp="1"/>
          </p:cNvSpPr>
          <p:nvPr>
            <p:ph type="sldNum" sz="quarter" idx="12"/>
          </p:nvPr>
        </p:nvSpPr>
        <p:spPr/>
        <p:txBody>
          <a:bodyPr/>
          <a:lstStyle/>
          <a:p>
            <a:pPr>
              <a:defRPr/>
            </a:pPr>
            <a:fld id="{AED1779C-3A4D-D244-96AE-18E2646C4D05}" type="slidenum">
              <a:rPr lang="en-US" smtClean="0"/>
              <a:pPr>
                <a:defRPr/>
              </a:pPr>
              <a:t>75</a:t>
            </a:fld>
            <a:endParaRPr lang="en-US" dirty="0"/>
          </a:p>
        </p:txBody>
      </p:sp>
      <p:sp>
        <p:nvSpPr>
          <p:cNvPr id="6" name="TextBox 5"/>
          <p:cNvSpPr txBox="1"/>
          <p:nvPr/>
        </p:nvSpPr>
        <p:spPr>
          <a:xfrm>
            <a:off x="2514600" y="6019800"/>
            <a:ext cx="3595255" cy="33855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t>Johnson, Johnson and Smith (1998) </a:t>
            </a:r>
            <a:endParaRPr lang="en-US" sz="1600" dirty="0"/>
          </a:p>
        </p:txBody>
      </p:sp>
    </p:spTree>
  </p:cSld>
  <p:clrMapOvr>
    <a:masterClrMapping/>
  </p:clrMapOvr>
  <p:transition>
    <p:wipe dir="r"/>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467601" cy="609600"/>
          </a:xfrm>
        </p:spPr>
        <p:txBody>
          <a:bodyPr/>
          <a:lstStyle/>
          <a:p>
            <a:pPr algn="ctr"/>
            <a:r>
              <a:rPr lang="en-US" dirty="0" smtClean="0"/>
              <a:t>Self-regulation of Learning</a:t>
            </a:r>
            <a:endParaRPr lang="en-US" dirty="0"/>
          </a:p>
        </p:txBody>
      </p:sp>
      <p:sp>
        <p:nvSpPr>
          <p:cNvPr id="3" name="Content Placeholder 2"/>
          <p:cNvSpPr>
            <a:spLocks noGrp="1"/>
          </p:cNvSpPr>
          <p:nvPr>
            <p:ph idx="1"/>
          </p:nvPr>
        </p:nvSpPr>
        <p:spPr>
          <a:xfrm>
            <a:off x="609600" y="1066800"/>
            <a:ext cx="8151812" cy="5410200"/>
          </a:xfrm>
        </p:spPr>
        <p:txBody>
          <a:bodyPr/>
          <a:lstStyle/>
          <a:p>
            <a:r>
              <a:rPr lang="en-US" sz="2200" dirty="0" smtClean="0"/>
              <a:t>Self-efficacy</a:t>
            </a:r>
          </a:p>
          <a:p>
            <a:pPr lvl="1"/>
            <a:r>
              <a:rPr lang="en-US" sz="1800" dirty="0" smtClean="0"/>
              <a:t>Learners’ belief that they have the ability to organize and execute actions necessary to attain specific goals (</a:t>
            </a:r>
            <a:r>
              <a:rPr lang="en-US" sz="1800" dirty="0" err="1" smtClean="0"/>
              <a:t>Bandura</a:t>
            </a:r>
            <a:r>
              <a:rPr lang="en-US" sz="1800" dirty="0" smtClean="0"/>
              <a:t>, 1997) </a:t>
            </a:r>
          </a:p>
          <a:p>
            <a:r>
              <a:rPr lang="en-US" sz="2200" dirty="0" smtClean="0"/>
              <a:t>Outcome expectations</a:t>
            </a:r>
          </a:p>
          <a:p>
            <a:pPr lvl="1"/>
            <a:r>
              <a:rPr lang="en-US" sz="1800" dirty="0" smtClean="0"/>
              <a:t>Learners’ belief that their course of action will result in the attainment of desirable outcomes (</a:t>
            </a:r>
            <a:r>
              <a:rPr lang="en-US" sz="1800" dirty="0" err="1" smtClean="0"/>
              <a:t>Bandura</a:t>
            </a:r>
            <a:r>
              <a:rPr lang="en-US" sz="1800" dirty="0" smtClean="0"/>
              <a:t>, 1997)  </a:t>
            </a:r>
          </a:p>
          <a:p>
            <a:r>
              <a:rPr lang="en-US" sz="2200" dirty="0" smtClean="0"/>
              <a:t>Intrinsic/extrinsic interest</a:t>
            </a:r>
          </a:p>
          <a:p>
            <a:pPr lvl="1"/>
            <a:r>
              <a:rPr lang="en-US" sz="1800" dirty="0" smtClean="0"/>
              <a:t>Learners’ enjoyment of participating in a task for the sake of learning; learners’ engagement in the task for other reasons  </a:t>
            </a:r>
            <a:r>
              <a:rPr lang="en-US" sz="1800" dirty="0" err="1" smtClean="0"/>
              <a:t>Schunk</a:t>
            </a:r>
            <a:r>
              <a:rPr lang="en-US" sz="1800" dirty="0" smtClean="0"/>
              <a:t>, </a:t>
            </a:r>
            <a:r>
              <a:rPr lang="en-US" sz="1800" dirty="0" err="1" smtClean="0"/>
              <a:t>Pintrich</a:t>
            </a:r>
            <a:r>
              <a:rPr lang="en-US" sz="1800" dirty="0" smtClean="0"/>
              <a:t>, and </a:t>
            </a:r>
            <a:r>
              <a:rPr lang="en-US" sz="1800" dirty="0" err="1" smtClean="0"/>
              <a:t>Meece</a:t>
            </a:r>
            <a:r>
              <a:rPr lang="en-US" sz="1800" dirty="0" smtClean="0"/>
              <a:t>, (2008) </a:t>
            </a:r>
          </a:p>
          <a:p>
            <a:r>
              <a:rPr lang="en-US" sz="2200" dirty="0" smtClean="0"/>
              <a:t>Future time perspective</a:t>
            </a:r>
          </a:p>
          <a:p>
            <a:pPr lvl="1"/>
            <a:r>
              <a:rPr lang="en-US" sz="1800" dirty="0" smtClean="0"/>
              <a:t>Learner’s perception of how far off in the future the rewards are (Zimmerman 2000)</a:t>
            </a:r>
          </a:p>
          <a:p>
            <a:r>
              <a:rPr lang="en-US" sz="2200" dirty="0" smtClean="0"/>
              <a:t>Effort regulation</a:t>
            </a:r>
          </a:p>
          <a:p>
            <a:pPr lvl="1"/>
            <a:r>
              <a:rPr lang="en-US" sz="1800" dirty="0" smtClean="0"/>
              <a:t>Ability to focus, and use resources, energy and time to learn</a:t>
            </a:r>
          </a:p>
          <a:p>
            <a:pPr lvl="1"/>
            <a:endParaRPr lang="en-US" dirty="0" smtClean="0"/>
          </a:p>
          <a:p>
            <a:endParaRPr lang="en-US" dirty="0" smtClean="0"/>
          </a:p>
          <a:p>
            <a:pPr lvl="1"/>
            <a:endParaRPr lang="en-US" dirty="0"/>
          </a:p>
        </p:txBody>
      </p:sp>
      <p:sp>
        <p:nvSpPr>
          <p:cNvPr id="4" name="Date Placeholder 3"/>
          <p:cNvSpPr>
            <a:spLocks noGrp="1"/>
          </p:cNvSpPr>
          <p:nvPr>
            <p:ph type="dt" sz="half" idx="10"/>
          </p:nvPr>
        </p:nvSpPr>
        <p:spPr>
          <a:xfrm>
            <a:off x="152400" y="6172200"/>
            <a:ext cx="533400" cy="476250"/>
          </a:xfrm>
        </p:spPr>
        <p:txBody>
          <a:bodyPr/>
          <a:lstStyle/>
          <a:p>
            <a:pPr>
              <a:defRPr/>
            </a:pPr>
            <a:r>
              <a:rPr lang="en-US" smtClean="0"/>
              <a:t>2011</a:t>
            </a:r>
            <a:endParaRPr lang="en-US"/>
          </a:p>
        </p:txBody>
      </p:sp>
      <p:sp>
        <p:nvSpPr>
          <p:cNvPr id="5" name="Slide Number Placeholder 4"/>
          <p:cNvSpPr>
            <a:spLocks noGrp="1"/>
          </p:cNvSpPr>
          <p:nvPr>
            <p:ph type="sldNum" sz="quarter" idx="12"/>
          </p:nvPr>
        </p:nvSpPr>
        <p:spPr/>
        <p:txBody>
          <a:bodyPr/>
          <a:lstStyle/>
          <a:p>
            <a:pPr>
              <a:defRPr/>
            </a:pPr>
            <a:fld id="{AED1779C-3A4D-D244-96AE-18E2646C4D05}" type="slidenum">
              <a:rPr lang="en-US" smtClean="0"/>
              <a:pPr>
                <a:defRPr/>
              </a:pPr>
              <a:t>76</a:t>
            </a:fld>
            <a:endParaRPr lang="en-US" dirty="0"/>
          </a:p>
        </p:txBody>
      </p:sp>
      <p:sp>
        <p:nvSpPr>
          <p:cNvPr id="6" name="TextBox 5"/>
          <p:cNvSpPr txBox="1"/>
          <p:nvPr/>
        </p:nvSpPr>
        <p:spPr>
          <a:xfrm>
            <a:off x="2743200" y="6324600"/>
            <a:ext cx="4594602" cy="369332"/>
          </a:xfrm>
          <a:prstGeom prst="rect">
            <a:avLst/>
          </a:prstGeom>
          <a:solidFill>
            <a:srgbClr val="18EC21">
              <a:alpha val="27000"/>
            </a:srgbClr>
          </a:solidFill>
        </p:spPr>
        <p:txBody>
          <a:bodyPr wrap="none" rtlCol="0">
            <a:spAutoFit/>
          </a:bodyPr>
          <a:lstStyle/>
          <a:p>
            <a:r>
              <a:rPr lang="en-US" dirty="0" err="1" smtClean="0"/>
              <a:t>Bembenutty</a:t>
            </a:r>
            <a:r>
              <a:rPr lang="en-US" dirty="0" smtClean="0"/>
              <a:t> (2011) </a:t>
            </a:r>
            <a:r>
              <a:rPr lang="en-US" i="1" dirty="0" smtClean="0"/>
              <a:t>Self-regulated Learning </a:t>
            </a:r>
            <a:endParaRPr lang="en-US" i="1"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5266" name="Rectangle 2"/>
          <p:cNvSpPr>
            <a:spLocks noGrp="1" noChangeArrowheads="1"/>
          </p:cNvSpPr>
          <p:nvPr>
            <p:ph type="title"/>
          </p:nvPr>
        </p:nvSpPr>
        <p:spPr>
          <a:xfrm>
            <a:off x="1524000" y="304800"/>
            <a:ext cx="6248400" cy="1325563"/>
          </a:xfrm>
        </p:spPr>
        <p:txBody>
          <a:bodyPr/>
          <a:lstStyle/>
          <a:p>
            <a:pPr algn="ctr"/>
            <a:r>
              <a:rPr lang="en-US" sz="3600" dirty="0"/>
              <a:t>Best Practices - Phases of Engagement in a Course</a:t>
            </a:r>
          </a:p>
        </p:txBody>
      </p:sp>
      <p:sp>
        <p:nvSpPr>
          <p:cNvPr id="31" name="Date Placeholder 3"/>
          <p:cNvSpPr>
            <a:spLocks noGrp="1"/>
          </p:cNvSpPr>
          <p:nvPr>
            <p:ph type="dt" sz="half" idx="10"/>
          </p:nvPr>
        </p:nvSpPr>
        <p:spPr/>
        <p:txBody>
          <a:bodyPr/>
          <a:lstStyle/>
          <a:p>
            <a:r>
              <a:rPr lang="en-US" smtClean="0"/>
              <a:t>2011</a:t>
            </a:r>
            <a:endParaRPr lang="en-US"/>
          </a:p>
        </p:txBody>
      </p:sp>
      <p:sp>
        <p:nvSpPr>
          <p:cNvPr id="32" name="Slide Number Placeholder 5"/>
          <p:cNvSpPr>
            <a:spLocks noGrp="1"/>
          </p:cNvSpPr>
          <p:nvPr>
            <p:ph type="sldNum" sz="quarter" idx="12"/>
          </p:nvPr>
        </p:nvSpPr>
        <p:spPr/>
        <p:txBody>
          <a:bodyPr/>
          <a:lstStyle/>
          <a:p>
            <a:fld id="{44DEAE90-2A31-4E4B-89D3-6446A502F7CC}" type="slidenum">
              <a:rPr lang="en-US"/>
              <a:pPr/>
              <a:t>8</a:t>
            </a:fld>
            <a:endParaRPr lang="en-US"/>
          </a:p>
        </p:txBody>
      </p:sp>
      <p:graphicFrame>
        <p:nvGraphicFramePr>
          <p:cNvPr id="1035267" name="Group 3"/>
          <p:cNvGraphicFramePr>
            <a:graphicFrameLocks noGrp="1"/>
          </p:cNvGraphicFramePr>
          <p:nvPr>
            <p:ph type="tbl" idx="4294967295"/>
          </p:nvPr>
        </p:nvGraphicFramePr>
        <p:xfrm>
          <a:off x="762000" y="1705609"/>
          <a:ext cx="7772400" cy="4542791"/>
        </p:xfrm>
        <a:graphic>
          <a:graphicData uri="http://schemas.openxmlformats.org/drawingml/2006/table">
            <a:tbl>
              <a:tblPr/>
              <a:tblGrid>
                <a:gridCol w="2590800"/>
                <a:gridCol w="2590800"/>
                <a:gridCol w="2590800"/>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6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Student Learner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6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Faculty Designer &amp; Director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Phase 1</a:t>
                      </a:r>
                      <a:r>
                        <a:rPr kumimoji="0" lang="en-US" sz="2000" b="0" i="0" u="none" strike="noStrike" cap="none" normalizeH="0" baseline="0" dirty="0" smtClean="0">
                          <a:ln>
                            <a:noFill/>
                          </a:ln>
                          <a:solidFill>
                            <a:schemeClr val="tx1"/>
                          </a:solidFill>
                          <a:effectLst/>
                          <a:latin typeface="Arial" charset="0"/>
                        </a:rPr>
                        <a:t>  </a:t>
                      </a:r>
                      <a:endParaRPr kumimoji="0" lang="en-U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Newcomer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Social &amp; Cognitive negotiator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Phase 2</a:t>
                      </a:r>
                      <a:r>
                        <a:rPr kumimoji="0" lang="en-US" sz="2000" b="0" i="0" u="none" strike="noStrike" cap="none" normalizeH="0" baseline="0" dirty="0" smtClean="0">
                          <a:ln>
                            <a:noFill/>
                          </a:ln>
                          <a:solidFill>
                            <a:schemeClr val="tx1"/>
                          </a:solidFill>
                          <a:effectLst/>
                          <a:latin typeface="Arial" charset="0"/>
                        </a:rPr>
                        <a:t>  </a:t>
                      </a:r>
                      <a:endParaRPr kumimoji="0" lang="en-U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Cooperator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&amp; Planner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Structural director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Phase 3</a:t>
                      </a:r>
                      <a:r>
                        <a:rPr kumimoji="0" lang="en-US" sz="2000" b="0" i="0" u="none" strike="noStrike" cap="none" normalizeH="0" baseline="0" dirty="0" smtClean="0">
                          <a:ln>
                            <a:noFill/>
                          </a:ln>
                          <a:solidFill>
                            <a:schemeClr val="tx1"/>
                          </a:solidFill>
                          <a:effectLst/>
                          <a:latin typeface="Arial" charset="0"/>
                        </a:rPr>
                        <a:t>  </a:t>
                      </a:r>
                      <a:endParaRPr kumimoji="0" lang="en-U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Collaborator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&amp; Thinker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Facilitator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Phase </a:t>
                      </a:r>
                      <a:r>
                        <a:rPr kumimoji="0" lang="en-US" sz="2000" b="0" i="0" u="none" strike="noStrike" cap="none" normalizeH="0" baseline="0" dirty="0" smtClean="0">
                          <a:ln>
                            <a:noFill/>
                          </a:ln>
                          <a:solidFill>
                            <a:schemeClr val="tx1"/>
                          </a:solidFill>
                          <a:effectLst/>
                          <a:latin typeface="Arial" charset="0"/>
                        </a:rPr>
                        <a:t>4 </a:t>
                      </a:r>
                      <a:endParaRPr kumimoji="0" lang="en-U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Initiator/Partner &amp; Doer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Community member &amp; Challenger &amp; Assessor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5293" name="Text Box 29"/>
          <p:cNvSpPr txBox="1">
            <a:spLocks noChangeArrowheads="1"/>
          </p:cNvSpPr>
          <p:nvPr/>
        </p:nvSpPr>
        <p:spPr bwMode="auto">
          <a:xfrm>
            <a:off x="1295400" y="6324600"/>
            <a:ext cx="5638800" cy="276999"/>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200" i="0" u="none" dirty="0">
                <a:effectLst/>
                <a:latin typeface="Arial"/>
                <a:cs typeface="Arial"/>
              </a:rPr>
              <a:t>Adapted from Conrad, R. &amp; Donaldson, J.  </a:t>
            </a:r>
            <a:r>
              <a:rPr lang="en-US" sz="1200" i="1" u="none" dirty="0">
                <a:effectLst/>
                <a:latin typeface="Arial"/>
                <a:cs typeface="Arial"/>
              </a:rPr>
              <a:t>Engaging the Online Learner</a:t>
            </a:r>
          </a:p>
        </p:txBody>
      </p:sp>
      <p:sp>
        <p:nvSpPr>
          <p:cNvPr id="1035294" name="Rectangle 30"/>
          <p:cNvSpPr>
            <a:spLocks noChangeArrowheads="1"/>
          </p:cNvSpPr>
          <p:nvPr/>
        </p:nvSpPr>
        <p:spPr bwMode="auto">
          <a:xfrm>
            <a:off x="7315200" y="6613525"/>
            <a:ext cx="1179513" cy="244475"/>
          </a:xfrm>
          <a:prstGeom prst="rect">
            <a:avLst/>
          </a:prstGeom>
          <a:noFill/>
          <a:ln w="12700">
            <a:noFill/>
            <a:miter lim="800000"/>
            <a:headEnd/>
            <a:tailEnd/>
          </a:ln>
          <a:effectLst/>
        </p:spPr>
        <p:txBody>
          <a:bodyPr wrap="none">
            <a:prstTxWarp prst="textNoShape">
              <a:avLst/>
            </a:prstTxWarp>
            <a:spAutoFit/>
          </a:bodyPr>
          <a:lstStyle/>
          <a:p>
            <a:r>
              <a:rPr lang="en-US" sz="1000" u="none" dirty="0">
                <a:effectLst/>
                <a:latin typeface="Helvetica" charset="0"/>
              </a:rPr>
              <a:t>BP2 - Community</a:t>
            </a:r>
            <a:endParaRPr lang="en-US" sz="900" i="0" u="none" dirty="0">
              <a:effectLst/>
              <a:latin typeface="Times"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p:txBody>
          <a:bodyPr/>
          <a:lstStyle/>
          <a:p>
            <a:r>
              <a:rPr lang="en-US" dirty="0"/>
              <a:t>Three Phases of Community</a:t>
            </a:r>
          </a:p>
        </p:txBody>
      </p:sp>
      <p:sp>
        <p:nvSpPr>
          <p:cNvPr id="5" name="Text Placeholder 4"/>
          <p:cNvSpPr>
            <a:spLocks noGrp="1"/>
          </p:cNvSpPr>
          <p:nvPr>
            <p:ph type="body" idx="1"/>
          </p:nvPr>
        </p:nvSpPr>
        <p:spPr/>
        <p:txBody>
          <a:bodyPr/>
          <a:lstStyle/>
          <a:p>
            <a:r>
              <a:rPr lang="en-US" dirty="0" smtClean="0"/>
              <a:t>What are the behaviors of faculty and learners that support creating a community? </a:t>
            </a:r>
            <a:endParaRPr lang="en-US" dirty="0"/>
          </a:p>
        </p:txBody>
      </p:sp>
      <p:sp>
        <p:nvSpPr>
          <p:cNvPr id="3" name="Rectangle 4"/>
          <p:cNvSpPr>
            <a:spLocks noGrp="1" noChangeArrowheads="1"/>
          </p:cNvSpPr>
          <p:nvPr>
            <p:ph type="dt" sz="half" idx="10"/>
          </p:nvPr>
        </p:nvSpPr>
        <p:spPr>
          <a:prstGeom prst="rect">
            <a:avLst/>
          </a:prstGeom>
        </p:spPr>
        <p:txBody>
          <a:bodyPr/>
          <a:lstStyle/>
          <a:p>
            <a:r>
              <a:rPr lang="en-US" smtClean="0"/>
              <a:t>2011</a:t>
            </a:r>
            <a:endParaRPr lang="en-US"/>
          </a:p>
        </p:txBody>
      </p:sp>
      <p:sp>
        <p:nvSpPr>
          <p:cNvPr id="4" name="Rectangle 6"/>
          <p:cNvSpPr>
            <a:spLocks noGrp="1" noChangeArrowheads="1"/>
          </p:cNvSpPr>
          <p:nvPr>
            <p:ph type="sldNum" sz="quarter" idx="12"/>
          </p:nvPr>
        </p:nvSpPr>
        <p:spPr>
          <a:prstGeom prst="rect">
            <a:avLst/>
          </a:prstGeom>
        </p:spPr>
        <p:txBody>
          <a:bodyPr/>
          <a:lstStyle/>
          <a:p>
            <a:fld id="{E844F8FF-514C-D847-9C92-F507BEB81CE9}" type="slidenum">
              <a:rPr lang="en-US"/>
              <a:pPr/>
              <a:t>9</a:t>
            </a:fld>
            <a:endParaRPr lang="en-US"/>
          </a:p>
        </p:txBody>
      </p:sp>
      <p:sp>
        <p:nvSpPr>
          <p:cNvPr id="7" name="TextBox 6"/>
          <p:cNvSpPr txBox="1"/>
          <p:nvPr/>
        </p:nvSpPr>
        <p:spPr>
          <a:xfrm>
            <a:off x="3429000" y="609600"/>
            <a:ext cx="28956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Community doesn’t just happen, “full-blown”; it takes planning, time, engagement.</a:t>
            </a:r>
            <a:endParaRPr lang="en-US" dirty="0"/>
          </a:p>
        </p:txBody>
      </p:sp>
      <p:pic>
        <p:nvPicPr>
          <p:cNvPr id="6" name="Picture 5" descr="AthenaBirthSM.jpg"/>
          <p:cNvPicPr>
            <a:picLocks noChangeAspect="1"/>
          </p:cNvPicPr>
          <p:nvPr/>
        </p:nvPicPr>
        <p:blipFill>
          <a:blip r:embed="rId3"/>
          <a:stretch>
            <a:fillRect/>
          </a:stretch>
        </p:blipFill>
        <p:spPr>
          <a:xfrm>
            <a:off x="6096000" y="609600"/>
            <a:ext cx="1665322" cy="2057400"/>
          </a:xfrm>
          <a:prstGeom prst="rect">
            <a:avLst/>
          </a:prstGeom>
        </p:spPr>
      </p:pic>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RNRSTYLE" val="Ppted_SM_Title"/>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RNRSTYLE" val="Ppted_SM_Text"/>
</p:tagLst>
</file>

<file path=ppt/theme/theme1.xml><?xml version="1.0" encoding="utf-8"?>
<a:theme xmlns:a="http://schemas.openxmlformats.org/drawingml/2006/main" name="ffffff_white1">
  <a:themeElements>
    <a:clrScheme name="ffffff_white1 2">
      <a:dk1>
        <a:srgbClr val="000000"/>
      </a:dk1>
      <a:lt1>
        <a:srgbClr val="FFFFFF"/>
      </a:lt1>
      <a:dk2>
        <a:srgbClr val="000000"/>
      </a:dk2>
      <a:lt2>
        <a:srgbClr val="B2B2B2"/>
      </a:lt2>
      <a:accent1>
        <a:srgbClr val="B9E71C"/>
      </a:accent1>
      <a:accent2>
        <a:srgbClr val="18EC21"/>
      </a:accent2>
      <a:accent3>
        <a:srgbClr val="FFFFFF"/>
      </a:accent3>
      <a:accent4>
        <a:srgbClr val="000000"/>
      </a:accent4>
      <a:accent5>
        <a:srgbClr val="D9F1AB"/>
      </a:accent5>
      <a:accent6>
        <a:srgbClr val="15D61D"/>
      </a:accent6>
      <a:hlink>
        <a:srgbClr val="005480"/>
      </a:hlink>
      <a:folHlink>
        <a:srgbClr val="008008"/>
      </a:folHlink>
    </a:clrScheme>
    <a:fontScheme name="ffffff_white1">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ffffff_white1 1">
        <a:dk1>
          <a:srgbClr val="000000"/>
        </a:dk1>
        <a:lt1>
          <a:srgbClr val="FFFFFF"/>
        </a:lt1>
        <a:dk2>
          <a:srgbClr val="000000"/>
        </a:dk2>
        <a:lt2>
          <a:srgbClr val="B2B2B2"/>
        </a:lt2>
        <a:accent1>
          <a:srgbClr val="9AFF9D"/>
        </a:accent1>
        <a:accent2>
          <a:srgbClr val="07D90E"/>
        </a:accent2>
        <a:accent3>
          <a:srgbClr val="FFFFFF"/>
        </a:accent3>
        <a:accent4>
          <a:srgbClr val="000000"/>
        </a:accent4>
        <a:accent5>
          <a:srgbClr val="CAFFCC"/>
        </a:accent5>
        <a:accent6>
          <a:srgbClr val="06C40C"/>
        </a:accent6>
        <a:hlink>
          <a:srgbClr val="006705"/>
        </a:hlink>
        <a:folHlink>
          <a:srgbClr val="004E04"/>
        </a:folHlink>
      </a:clrScheme>
      <a:clrMap bg1="lt1" tx1="dk1" bg2="lt2" tx2="dk2" accent1="accent1" accent2="accent2" accent3="accent3" accent4="accent4" accent5="accent5" accent6="accent6" hlink="hlink" folHlink="folHlink"/>
    </a:extraClrScheme>
    <a:extraClrScheme>
      <a:clrScheme name="ffffff_white1 2">
        <a:dk1>
          <a:srgbClr val="000000"/>
        </a:dk1>
        <a:lt1>
          <a:srgbClr val="FFFFFF"/>
        </a:lt1>
        <a:dk2>
          <a:srgbClr val="000000"/>
        </a:dk2>
        <a:lt2>
          <a:srgbClr val="B2B2B2"/>
        </a:lt2>
        <a:accent1>
          <a:srgbClr val="B9E71C"/>
        </a:accent1>
        <a:accent2>
          <a:srgbClr val="18EC21"/>
        </a:accent2>
        <a:accent3>
          <a:srgbClr val="FFFFFF"/>
        </a:accent3>
        <a:accent4>
          <a:srgbClr val="000000"/>
        </a:accent4>
        <a:accent5>
          <a:srgbClr val="D9F1AB"/>
        </a:accent5>
        <a:accent6>
          <a:srgbClr val="15D61D"/>
        </a:accent6>
        <a:hlink>
          <a:srgbClr val="005480"/>
        </a:hlink>
        <a:folHlink>
          <a:srgbClr val="008008"/>
        </a:folHlink>
      </a:clrScheme>
      <a:clrMap bg1="lt1" tx1="dk1" bg2="lt2" tx2="dk2" accent1="accent1" accent2="accent2" accent3="accent3" accent4="accent4" accent5="accent5" accent6="accent6" hlink="hlink" folHlink="folHlink"/>
    </a:extraClrScheme>
    <a:extraClrScheme>
      <a:clrScheme name="ffffff_white1 3">
        <a:dk1>
          <a:srgbClr val="000000"/>
        </a:dk1>
        <a:lt1>
          <a:srgbClr val="FFFFFF"/>
        </a:lt1>
        <a:dk2>
          <a:srgbClr val="000000"/>
        </a:dk2>
        <a:lt2>
          <a:srgbClr val="B2B2B2"/>
        </a:lt2>
        <a:accent1>
          <a:srgbClr val="18EC21"/>
        </a:accent1>
        <a:accent2>
          <a:srgbClr val="FB6C09"/>
        </a:accent2>
        <a:accent3>
          <a:srgbClr val="FFFFFF"/>
        </a:accent3>
        <a:accent4>
          <a:srgbClr val="000000"/>
        </a:accent4>
        <a:accent5>
          <a:srgbClr val="ABF4AB"/>
        </a:accent5>
        <a:accent6>
          <a:srgbClr val="E36107"/>
        </a:accent6>
        <a:hlink>
          <a:srgbClr val="6B0038"/>
        </a:hlink>
        <a:folHlink>
          <a:srgbClr val="702F00"/>
        </a:folHlink>
      </a:clrScheme>
      <a:clrMap bg1="lt1" tx1="dk1" bg2="lt2" tx2="dk2" accent1="accent1" accent2="accent2" accent3="accent3" accent4="accent4" accent5="accent5" accent6="accent6" hlink="hlink" folHlink="folHlink"/>
    </a:extraClrScheme>
    <a:extraClrScheme>
      <a:clrScheme name="ffffff_white1 4">
        <a:dk1>
          <a:srgbClr val="000000"/>
        </a:dk1>
        <a:lt1>
          <a:srgbClr val="FFFFFF"/>
        </a:lt1>
        <a:dk2>
          <a:srgbClr val="000000"/>
        </a:dk2>
        <a:lt2>
          <a:srgbClr val="B2B2B2"/>
        </a:lt2>
        <a:accent1>
          <a:srgbClr val="FBD209"/>
        </a:accent1>
        <a:accent2>
          <a:srgbClr val="FF1805"/>
        </a:accent2>
        <a:accent3>
          <a:srgbClr val="FFFFFF"/>
        </a:accent3>
        <a:accent4>
          <a:srgbClr val="000000"/>
        </a:accent4>
        <a:accent5>
          <a:srgbClr val="FDE5AA"/>
        </a:accent5>
        <a:accent6>
          <a:srgbClr val="E71504"/>
        </a:accent6>
        <a:hlink>
          <a:srgbClr val="130080"/>
        </a:hlink>
        <a:folHlink>
          <a:srgbClr val="007507"/>
        </a:folHlink>
      </a:clrScheme>
      <a:clrMap bg1="lt1" tx1="dk1" bg2="lt2" tx2="dk2" accent1="accent1" accent2="accent2" accent3="accent3" accent4="accent4" accent5="accent5" accent6="accent6" hlink="hlink" folHlink="folHlink"/>
    </a:extraClrScheme>
    <a:extraClrScheme>
      <a:clrScheme name="ffffff_white1 5">
        <a:dk1>
          <a:srgbClr val="000000"/>
        </a:dk1>
        <a:lt1>
          <a:srgbClr val="FFFFFF"/>
        </a:lt1>
        <a:dk2>
          <a:srgbClr val="000000"/>
        </a:dk2>
        <a:lt2>
          <a:srgbClr val="B2B2B2"/>
        </a:lt2>
        <a:accent1>
          <a:srgbClr val="9AFF9D"/>
        </a:accent1>
        <a:accent2>
          <a:srgbClr val="07D90E"/>
        </a:accent2>
        <a:accent3>
          <a:srgbClr val="FFFFFF"/>
        </a:accent3>
        <a:accent4>
          <a:srgbClr val="000000"/>
        </a:accent4>
        <a:accent5>
          <a:srgbClr val="CAFFCC"/>
        </a:accent5>
        <a:accent6>
          <a:srgbClr val="06C40C"/>
        </a:accent6>
        <a:hlink>
          <a:srgbClr val="006705"/>
        </a:hlink>
        <a:folHlink>
          <a:srgbClr val="003E03"/>
        </a:folHlink>
      </a:clrScheme>
      <a:clrMap bg1="lt1" tx1="dk1" bg2="lt2" tx2="dk2" accent1="accent1" accent2="accent2" accent3="accent3" accent4="accent4" accent5="accent5" accent6="accent6" hlink="hlink" folHlink="folHlink"/>
    </a:extraClrScheme>
    <a:extraClrScheme>
      <a:clrScheme name="ffffff_white1 6">
        <a:dk1>
          <a:srgbClr val="000000"/>
        </a:dk1>
        <a:lt1>
          <a:srgbClr val="FFFFFF"/>
        </a:lt1>
        <a:dk2>
          <a:srgbClr val="000000"/>
        </a:dk2>
        <a:lt2>
          <a:srgbClr val="B2B2B2"/>
        </a:lt2>
        <a:accent1>
          <a:srgbClr val="B9E71C"/>
        </a:accent1>
        <a:accent2>
          <a:srgbClr val="18EC21"/>
        </a:accent2>
        <a:accent3>
          <a:srgbClr val="FFFFFF"/>
        </a:accent3>
        <a:accent4>
          <a:srgbClr val="000000"/>
        </a:accent4>
        <a:accent5>
          <a:srgbClr val="D9F1AB"/>
        </a:accent5>
        <a:accent6>
          <a:srgbClr val="15D61D"/>
        </a:accent6>
        <a:hlink>
          <a:srgbClr val="005480"/>
        </a:hlink>
        <a:folHlink>
          <a:srgbClr val="006607"/>
        </a:folHlink>
      </a:clrScheme>
      <a:clrMap bg1="lt1" tx1="dk1" bg2="lt2" tx2="dk2" accent1="accent1" accent2="accent2" accent3="accent3" accent4="accent4" accent5="accent5" accent6="accent6" hlink="hlink" folHlink="folHlink"/>
    </a:extraClrScheme>
    <a:extraClrScheme>
      <a:clrScheme name="ffffff_white1 7">
        <a:dk1>
          <a:srgbClr val="000000"/>
        </a:dk1>
        <a:lt1>
          <a:srgbClr val="FFFFFF"/>
        </a:lt1>
        <a:dk2>
          <a:srgbClr val="000000"/>
        </a:dk2>
        <a:lt2>
          <a:srgbClr val="B2B2B2"/>
        </a:lt2>
        <a:accent1>
          <a:srgbClr val="18EC21"/>
        </a:accent1>
        <a:accent2>
          <a:srgbClr val="FB6C09"/>
        </a:accent2>
        <a:accent3>
          <a:srgbClr val="FFFFFF"/>
        </a:accent3>
        <a:accent4>
          <a:srgbClr val="000000"/>
        </a:accent4>
        <a:accent5>
          <a:srgbClr val="ABF4AB"/>
        </a:accent5>
        <a:accent6>
          <a:srgbClr val="E36107"/>
        </a:accent6>
        <a:hlink>
          <a:srgbClr val="6B0038"/>
        </a:hlink>
        <a:folHlink>
          <a:srgbClr val="5A2700"/>
        </a:folHlink>
      </a:clrScheme>
      <a:clrMap bg1="lt1" tx1="dk1" bg2="lt2" tx2="dk2" accent1="accent1" accent2="accent2" accent3="accent3" accent4="accent4" accent5="accent5" accent6="accent6" hlink="hlink" folHlink="folHlink"/>
    </a:extraClrScheme>
    <a:extraClrScheme>
      <a:clrScheme name="ffffff_white1 8">
        <a:dk1>
          <a:srgbClr val="000000"/>
        </a:dk1>
        <a:lt1>
          <a:srgbClr val="FFFFFF"/>
        </a:lt1>
        <a:dk2>
          <a:srgbClr val="000000"/>
        </a:dk2>
        <a:lt2>
          <a:srgbClr val="B2B2B2"/>
        </a:lt2>
        <a:accent1>
          <a:srgbClr val="FBD209"/>
        </a:accent1>
        <a:accent2>
          <a:srgbClr val="FF1805"/>
        </a:accent2>
        <a:accent3>
          <a:srgbClr val="FFFFFF"/>
        </a:accent3>
        <a:accent4>
          <a:srgbClr val="000000"/>
        </a:accent4>
        <a:accent5>
          <a:srgbClr val="FDE5AA"/>
        </a:accent5>
        <a:accent6>
          <a:srgbClr val="E71504"/>
        </a:accent6>
        <a:hlink>
          <a:srgbClr val="130080"/>
        </a:hlink>
        <a:folHlink>
          <a:srgbClr val="00520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13786</TotalTime>
  <Words>4758</Words>
  <Application>Microsoft Macintosh PowerPoint</Application>
  <PresentationFormat>On-screen Show (4:3)</PresentationFormat>
  <Paragraphs>713</Paragraphs>
  <Slides>76</Slides>
  <Notes>76</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76</vt:i4>
      </vt:variant>
    </vt:vector>
  </HeadingPairs>
  <TitlesOfParts>
    <vt:vector size="79" baseType="lpstr">
      <vt:lpstr>ffffff_white1</vt:lpstr>
      <vt:lpstr>Document</vt:lpstr>
      <vt:lpstr>Worksheet</vt:lpstr>
      <vt:lpstr>Session 3: Building Community and Collaborating in Online Courses </vt:lpstr>
      <vt:lpstr>Common Questions about Grouping and Teaming </vt:lpstr>
      <vt:lpstr>Assumptions, Beliefs and Questions about Collaboration</vt:lpstr>
      <vt:lpstr>Environment for Engagement </vt:lpstr>
      <vt:lpstr>What We Will be Doing with  Community and Collaboration</vt:lpstr>
      <vt:lpstr>Reminder  —  Practices 1, 2, &amp; 3 </vt:lpstr>
      <vt:lpstr>Best Practice 2: Create a Supportive Online Course Community </vt:lpstr>
      <vt:lpstr>Best Practices - Phases of Engagement in a Course</vt:lpstr>
      <vt:lpstr>Three Phases of Community</vt:lpstr>
      <vt:lpstr>Becoming a Community </vt:lpstr>
      <vt:lpstr>From the Literature on Community… </vt:lpstr>
      <vt:lpstr>Core Characteristics of a Community </vt:lpstr>
      <vt:lpstr>Stage 1 - Making friends </vt:lpstr>
      <vt:lpstr>How do you Make friends online? </vt:lpstr>
      <vt:lpstr>First Week Forum: Getting Acquainted – Building Social Presence and Trust </vt:lpstr>
      <vt:lpstr>First Week Forum: Setting and Sharing Goals – Cognitive Presence </vt:lpstr>
      <vt:lpstr>Stage 2 - Community Acceptance (Conferment)</vt:lpstr>
      <vt:lpstr>A Deeper look at Content for meaning</vt:lpstr>
      <vt:lpstr>Slide 19</vt:lpstr>
      <vt:lpstr>Dimensions of Content</vt:lpstr>
      <vt:lpstr>Content Principles for Building Community </vt:lpstr>
      <vt:lpstr>What does all this mean? </vt:lpstr>
      <vt:lpstr>Example 1: Designing an Experience for Building Community</vt:lpstr>
      <vt:lpstr>Example 2: Developing Skills and Building Mutual Support </vt:lpstr>
      <vt:lpstr>Team-Based Learning – A Specific Strategy  </vt:lpstr>
      <vt:lpstr>Why Does Teaming Work?</vt:lpstr>
      <vt:lpstr>More on Why Collaboration Techniques Work</vt:lpstr>
      <vt:lpstr>Stage 3 - Stimulating and Comfortable Camaraderie </vt:lpstr>
      <vt:lpstr>Informal Reflection Time  Communities and Learner Engagement </vt:lpstr>
      <vt:lpstr>Tools, Projects and Strategies for Collaboration</vt:lpstr>
      <vt:lpstr>Thinking flexibly about Collaboration Strategies and Tools </vt:lpstr>
      <vt:lpstr>Collaboration and community  </vt:lpstr>
      <vt:lpstr>Blogs, Wikis, Comments, tweets, social facebooks</vt:lpstr>
      <vt:lpstr>What are Blogs good for? ….</vt:lpstr>
      <vt:lpstr>A Class Blog can Be Used to…</vt:lpstr>
      <vt:lpstr>What are Wikis good for? </vt:lpstr>
      <vt:lpstr>Wiki – Another Collaborative Writing Space</vt:lpstr>
      <vt:lpstr>An Edge Story from 2004 </vt:lpstr>
      <vt:lpstr>The Difference Tools Make</vt:lpstr>
      <vt:lpstr>Sharing of Course Projects </vt:lpstr>
      <vt:lpstr>Assessments in Practice</vt:lpstr>
      <vt:lpstr>Assessment –  A focus on growth not grading </vt:lpstr>
      <vt:lpstr>Assessment that goes “beyond the course” </vt:lpstr>
      <vt:lpstr>Summary Guideline for Authentic Learning </vt:lpstr>
      <vt:lpstr>Multi-phased customized projects</vt:lpstr>
      <vt:lpstr>Assessment vs. Testing </vt:lpstr>
      <vt:lpstr>Designing for Adult Learners</vt:lpstr>
      <vt:lpstr>Engaging and Motivating Learners - What Works</vt:lpstr>
      <vt:lpstr>What Doesn’t Work</vt:lpstr>
      <vt:lpstr>Personalizing and customizing tips  </vt:lpstr>
      <vt:lpstr>Customizing Learning </vt:lpstr>
      <vt:lpstr>Choices are focused towards applying and using knowledge for personal interests and sharing the results  </vt:lpstr>
      <vt:lpstr>Each learner experiences the course differently – based on their incoming knowledge and goals</vt:lpstr>
      <vt:lpstr>Customized and Personalized Learning </vt:lpstr>
      <vt:lpstr>Summary</vt:lpstr>
      <vt:lpstr>Conclusion  Very Important Guideline</vt:lpstr>
      <vt:lpstr>Questions comments really really wonderful Ideas?</vt:lpstr>
      <vt:lpstr>Judith V Boettcher Author, Consultant, Speaker Designing for Learning  University of Florida judith@designingforlearning.org jboettcher@comcast.net  www.designingforlearning.info  </vt:lpstr>
      <vt:lpstr>Appendix Slides</vt:lpstr>
      <vt:lpstr>Creating and Using Rubrics </vt:lpstr>
      <vt:lpstr>What is a Rubric? </vt:lpstr>
      <vt:lpstr>Online Discussion Rubric</vt:lpstr>
      <vt:lpstr>Online Discussion Rubric</vt:lpstr>
      <vt:lpstr>Samples of Rubrics</vt:lpstr>
      <vt:lpstr>Rubrics – Expectations for Creative Learner Expressions </vt:lpstr>
      <vt:lpstr>Rubrics – Samples from Winona Site</vt:lpstr>
      <vt:lpstr>Steps in Creating Rubrics</vt:lpstr>
      <vt:lpstr>Problem Solving </vt:lpstr>
      <vt:lpstr>Problem-Solving Rubric - AACU</vt:lpstr>
      <vt:lpstr>"An authentic assessment system has to be based on known, clear, public, nonarbitrary standards and criteria." </vt:lpstr>
      <vt:lpstr>Nine Reasons You and Your Learners will like Rubrics</vt:lpstr>
      <vt:lpstr>Continuous Assessment Model </vt:lpstr>
      <vt:lpstr>Continuous Assessment Model  </vt:lpstr>
      <vt:lpstr>Continuous Assessment Model - How to… </vt:lpstr>
      <vt:lpstr>Five Elements of Successful Cooperative Learning Groups</vt:lpstr>
      <vt:lpstr>Self-regulation of Learning</vt:lpstr>
    </vt:vector>
  </TitlesOfParts>
  <Manager/>
  <Company>Designingforlearning</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CampusTech2011F3S .ppts</dc:title>
  <dc:subject/>
  <dc:creator>Boettcher </dc:creator>
  <cp:keywords/>
  <dc:description/>
  <cp:lastModifiedBy>judith Boettcher</cp:lastModifiedBy>
  <cp:revision>1641</cp:revision>
  <cp:lastPrinted>2011-07-11T11:57:07Z</cp:lastPrinted>
  <dcterms:created xsi:type="dcterms:W3CDTF">2011-07-24T23:26:45Z</dcterms:created>
  <dcterms:modified xsi:type="dcterms:W3CDTF">2011-07-24T23:35:03Z</dcterms:modified>
  <cp:category/>
</cp:coreProperties>
</file>